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heme/theme3.xml" ContentType="application/vnd.openxmlformats-officedocument.theme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comments/comment1.xml" ContentType="application/vnd.openxmlformats-officedocument.presentationml.comment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5"/>
  </p:notesMasterIdLst>
  <p:sldIdLst>
    <p:sldId id="289" r:id="rId3"/>
    <p:sldId id="258" r:id="rId4"/>
    <p:sldId id="263" r:id="rId5"/>
    <p:sldId id="275" r:id="rId6"/>
    <p:sldId id="267" r:id="rId7"/>
    <p:sldId id="264" r:id="rId8"/>
    <p:sldId id="262" r:id="rId9"/>
    <p:sldId id="277" r:id="rId10"/>
    <p:sldId id="260" r:id="rId11"/>
    <p:sldId id="285" r:id="rId12"/>
    <p:sldId id="284" r:id="rId13"/>
    <p:sldId id="290" r:id="rId14"/>
  </p:sldIdLst>
  <p:sldSz cx="12192000" cy="6858000"/>
  <p:notesSz cx="6858000" cy="9144000"/>
  <p:custDataLst>
    <p:tags r:id="rId1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lgroup" initials="t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9" d="100"/>
          <a:sy n="59" d="100"/>
        </p:scale>
        <p:origin x="62" y="3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5-20T08:44:51.418" idx="1">
    <p:pos x="6837" y="656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2022/5/31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8.xml"/><Relationship Id="rId4" Type="http://schemas.openxmlformats.org/officeDocument/2006/relationships/tags" Target="../tags/tag17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39.xml"/><Relationship Id="rId3" Type="http://schemas.openxmlformats.org/officeDocument/2006/relationships/tags" Target="../tags/tag34.xml"/><Relationship Id="rId7" Type="http://schemas.openxmlformats.org/officeDocument/2006/relationships/tags" Target="../tags/tag38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4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7.xml"/><Relationship Id="rId4" Type="http://schemas.openxmlformats.org/officeDocument/2006/relationships/tags" Target="../tags/tag56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6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64.xml"/><Relationship Id="rId7" Type="http://schemas.openxmlformats.org/officeDocument/2006/relationships/tags" Target="../tags/tag68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7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81.xml"/><Relationship Id="rId7" Type="http://schemas.openxmlformats.org/officeDocument/2006/relationships/tags" Target="../tags/tag85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88.xml"/><Relationship Id="rId7" Type="http://schemas.openxmlformats.org/officeDocument/2006/relationships/tags" Target="../tags/tag92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5" Type="http://schemas.openxmlformats.org/officeDocument/2006/relationships/tags" Target="../tags/tag97.xml"/><Relationship Id="rId4" Type="http://schemas.openxmlformats.org/officeDocument/2006/relationships/tags" Target="../tags/tag96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tags" Target="../tags/tag107.xml"/><Relationship Id="rId3" Type="http://schemas.openxmlformats.org/officeDocument/2006/relationships/tags" Target="../tags/tag102.xml"/><Relationship Id="rId7" Type="http://schemas.openxmlformats.org/officeDocument/2006/relationships/tags" Target="../tags/tag106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tags" Target="../tags/tag105.xml"/><Relationship Id="rId5" Type="http://schemas.openxmlformats.org/officeDocument/2006/relationships/tags" Target="../tags/tag104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103.xml"/><Relationship Id="rId9" Type="http://schemas.openxmlformats.org/officeDocument/2006/relationships/tags" Target="../tags/tag108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111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tags" Target="../tags/tag114.xml"/><Relationship Id="rId5" Type="http://schemas.openxmlformats.org/officeDocument/2006/relationships/tags" Target="../tags/tag113.xml"/><Relationship Id="rId4" Type="http://schemas.openxmlformats.org/officeDocument/2006/relationships/tags" Target="../tags/tag11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1041401" y="4271433"/>
            <a:ext cx="10096500" cy="1405467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en-US" sz="1465" noProof="1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81A1E478-D60C-4C32-B036-2EE95A7735E0}" type="slidenum">
              <a:rPr lang="en-US" altLang="zh-CN" smtClean="0"/>
              <a:t>‹#›</a:t>
            </a:fld>
            <a:endParaRPr lang="zh-CN"/>
          </a:p>
        </p:txBody>
      </p:sp>
      <p:sp>
        <p:nvSpPr>
          <p:cNvPr id="9" name="内容占位符 8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1041400" y="4271963"/>
            <a:ext cx="10096500" cy="1404937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  <p:custDataLst>
              <p:tags r:id="rId6"/>
            </p:custDataLst>
          </p:nvPr>
        </p:nvSpPr>
        <p:spPr>
          <a:xfrm>
            <a:off x="1041399" y="2228850"/>
            <a:ext cx="10096501" cy="1281112"/>
          </a:xfrm>
        </p:spPr>
        <p:txBody>
          <a:bodyPr anchor="b">
            <a:normAutofit/>
          </a:bodyPr>
          <a:lstStyle>
            <a:lvl1pPr algn="dist">
              <a:defRPr sz="5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149FFED0-DAEB-4BED-A3BD-4CA1E6264633}" type="slidenum">
              <a:rPr lang="en-US" altLang="zh-CN" smtClean="0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074070" y="2249714"/>
            <a:ext cx="7729538" cy="1190920"/>
          </a:xfrm>
        </p:spPr>
        <p:txBody>
          <a:bodyPr anchor="b">
            <a:noAutofit/>
          </a:bodyPr>
          <a:lstStyle>
            <a:lvl1pPr algn="dist">
              <a:defRPr sz="54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2074070" y="1307462"/>
            <a:ext cx="7729537" cy="918779"/>
          </a:xfrm>
        </p:spPr>
        <p:txBody>
          <a:bodyPr anchor="b" anchorCtr="0">
            <a:normAutofit/>
          </a:bodyPr>
          <a:lstStyle>
            <a:lvl1pPr marL="0" indent="0" algn="dist">
              <a:buNone/>
              <a:defRPr sz="36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146DEC30-25C1-46DD-A728-80B94BD3CA74}" type="slidenum">
              <a:rPr lang="en-US" altLang="zh-CN" smtClean="0"/>
              <a:t>‹#›</a:t>
            </a:fld>
            <a:endParaRPr lang="zh-CN"/>
          </a:p>
        </p:txBody>
      </p:sp>
      <p:cxnSp>
        <p:nvCxnSpPr>
          <p:cNvPr id="7" name="直接连接符 6"/>
          <p:cNvCxnSpPr/>
          <p:nvPr>
            <p:custDataLst>
              <p:tags r:id="rId6"/>
            </p:custDataLst>
          </p:nvPr>
        </p:nvCxnSpPr>
        <p:spPr>
          <a:xfrm>
            <a:off x="1852614" y="3612620"/>
            <a:ext cx="8172450" cy="0"/>
          </a:xfrm>
          <a:prstGeom prst="line">
            <a:avLst/>
          </a:prstGeom>
          <a:ln>
            <a:solidFill>
              <a:schemeClr val="accent3"/>
            </a:solidFill>
            <a:prstDash val="dash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7"/>
          <p:cNvSpPr/>
          <p:nvPr>
            <p:custDataLst>
              <p:tags r:id="rId7"/>
            </p:custDataLst>
          </p:nvPr>
        </p:nvSpPr>
        <p:spPr>
          <a:xfrm>
            <a:off x="5575300" y="4146814"/>
            <a:ext cx="1041400" cy="1041400"/>
          </a:xfrm>
          <a:prstGeom prst="ellipse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en-US" sz="3735" b="1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01B26448-9447-4865-9530-469C751E361B}" type="slidenum">
              <a:rPr lang="en-US" altLang="zh-CN" smtClean="0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188913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1210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1210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5F9CFD-6AE1-4323-B8E6-0378900E0AEF}" type="slidenum">
              <a:rPr lang="en-US" altLang="zh-CN" smtClean="0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  <a:t>2022/5/31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3C8DE023-2DE2-4ACD-91DC-585529B624D1}" type="slidenum">
              <a:rPr lang="en-US" altLang="zh-CN" smtClean="0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7" y="457200"/>
            <a:ext cx="4165200" cy="1600200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4000" y="457200"/>
            <a:ext cx="6170400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7" y="2057400"/>
            <a:ext cx="4165200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2022/5/31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086976" y="365125"/>
            <a:ext cx="1266824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199" y="365125"/>
            <a:ext cx="9048751" cy="5811838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A899AB7C-EAAC-43CB-AEE5-9D3155AFA9B7}" type="slidenum">
              <a:rPr lang="en-US" altLang="zh-CN" smtClean="0"/>
              <a:t>‹#›</a:t>
            </a:fld>
            <a:endParaRPr lang="zh-CN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A899AB7C-EAAC-43CB-AEE5-9D3155AFA9B7}" type="slidenum">
              <a:rPr lang="en-US" altLang="zh-CN" smtClean="0"/>
              <a:t>‹#›</a:t>
            </a:fld>
            <a:endParaRPr lang="zh-CN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838200" y="357188"/>
            <a:ext cx="10515600" cy="577214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1041401" y="4271433"/>
            <a:ext cx="10096500" cy="1405467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en-US" sz="1465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41401" y="2465387"/>
            <a:ext cx="10096500" cy="1325563"/>
          </a:xfrm>
        </p:spPr>
        <p:txBody>
          <a:bodyPr>
            <a:normAutofit/>
          </a:bodyPr>
          <a:lstStyle>
            <a:lvl1pPr algn="dist">
              <a:defRPr sz="5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8D7553F2-C6E7-40CE-9BDC-39D46C433C1C}" type="slidenum">
              <a:rPr lang="en-US" altLang="zh-CN" smtClean="0"/>
              <a:t>‹#›</a:t>
            </a:fld>
            <a:endParaRPr lang="zh-CN"/>
          </a:p>
        </p:txBody>
      </p:sp>
      <p:sp>
        <p:nvSpPr>
          <p:cNvPr id="8" name="内容占位符 7"/>
          <p:cNvSpPr>
            <a:spLocks noGrp="1"/>
          </p:cNvSpPr>
          <p:nvPr>
            <p:ph sz="quarter" idx="13" hasCustomPrompt="1"/>
            <p:custDataLst>
              <p:tags r:id="rId6"/>
            </p:custDataLst>
          </p:nvPr>
        </p:nvSpPr>
        <p:spPr>
          <a:xfrm>
            <a:off x="4746625" y="142881"/>
            <a:ext cx="2686050" cy="542924"/>
          </a:xfrm>
        </p:spPr>
        <p:txBody>
          <a:bodyPr anchor="ctr" anchorCtr="0"/>
          <a:lstStyle>
            <a:lvl1pPr marL="0" indent="0" algn="dist">
              <a:buNone/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  <p:sp>
        <p:nvSpPr>
          <p:cNvPr id="10" name="内容占位符 9"/>
          <p:cNvSpPr>
            <a:spLocks noGrp="1"/>
          </p:cNvSpPr>
          <p:nvPr>
            <p:ph sz="quarter" idx="14"/>
            <p:custDataLst>
              <p:tags r:id="rId7"/>
            </p:custDataLst>
          </p:nvPr>
        </p:nvSpPr>
        <p:spPr>
          <a:xfrm>
            <a:off x="1041400" y="4271963"/>
            <a:ext cx="10096500" cy="1404937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3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7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7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7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7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8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9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21" Type="http://schemas.openxmlformats.org/officeDocument/2006/relationships/tags" Target="../tags/tag3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tags" Target="../tags/tag7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ags" Target="../tags/tag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ags" Target="../tags/tag6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ags" Target="../tags/tag5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2022/5/31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6" cstate="print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12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lnSpc>
                <a:spcPct val="12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899AB7C-EAAC-43CB-AEE5-9D3155AFA9B7}" type="slidenum">
              <a:rPr lang="en-US" altLang="zh-CN" smtClean="0"/>
              <a:t>‹#›</a:t>
            </a:fld>
            <a:endParaRPr lang="zh-CN"/>
          </a:p>
        </p:txBody>
      </p:sp>
      <p:sp>
        <p:nvSpPr>
          <p:cNvPr id="7" name="KSO_TEMPLATE" hidden="1"/>
          <p:cNvSpPr/>
          <p:nvPr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28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29.xml"/><Relationship Id="rId5" Type="http://schemas.openxmlformats.org/officeDocument/2006/relationships/image" Target="../media/image17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17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18.xml"/><Relationship Id="rId6" Type="http://schemas.openxmlformats.org/officeDocument/2006/relationships/comments" Target="../comments/comment1.xml"/><Relationship Id="rId5" Type="http://schemas.openxmlformats.org/officeDocument/2006/relationships/image" Target="../media/image2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tags" Target="../tags/tag121.xml"/><Relationship Id="rId7" Type="http://schemas.openxmlformats.org/officeDocument/2006/relationships/image" Target="../media/image4.jpeg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image" Target="../media/image1.jpeg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7.jpeg"/><Relationship Id="rId4" Type="http://schemas.openxmlformats.org/officeDocument/2006/relationships/tags" Target="../tags/tag122.xml"/><Relationship Id="rId9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.jpe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2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24.xml"/><Relationship Id="rId5" Type="http://schemas.openxmlformats.org/officeDocument/2006/relationships/image" Target="../media/image2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25.xml"/><Relationship Id="rId5" Type="http://schemas.openxmlformats.org/officeDocument/2006/relationships/image" Target="../media/image2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2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27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847215" y="1336040"/>
            <a:ext cx="3959225" cy="1006475"/>
          </a:xfrm>
          <a:prstGeom prst="rect">
            <a:avLst/>
          </a:prstGeom>
          <a:noFill/>
          <a:effectLst>
            <a:softEdge rad="63500"/>
          </a:effectLst>
        </p:spPr>
        <p:txBody>
          <a:bodyPr vert="horz" lIns="90000" tIns="46800" rIns="90000" bIns="46800" rtlCol="0">
            <a:normAutofit fontScale="90000" lnSpcReduction="20000"/>
          </a:bodyPr>
          <a:lstStyle>
            <a:lvl1pPr marL="0" indent="0" algn="ctr" defTabSz="91440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defRPr>
            </a:lvl1pPr>
            <a:lvl2pPr marL="457200" indent="0" defTabSz="91440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  <a:ea typeface="+mn-ea"/>
              </a:defRPr>
            </a:lvl2pPr>
            <a:lvl3pPr marL="1143000" indent="-228600" defTabSz="91440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3pPr>
            <a:lvl4pPr marL="1600200" indent="-228600" defTabSz="91440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4pPr>
            <a:lvl5pPr marL="1828800" indent="0" defTabSz="91440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  <a:ea typeface="+mn-ea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CN" altLang="en-US" sz="6600" kern="1000" dirty="0">
                <a:solidFill>
                  <a:schemeClr val="tx1"/>
                </a:solidFill>
                <a:uFillTx/>
                <a:latin typeface="华文楷体" panose="02010600040101010101" charset="-122"/>
                <a:ea typeface="华文楷体" panose="02010600040101010101" charset="-122"/>
                <a:sym typeface="+mn-ea"/>
              </a:rPr>
              <a:t>招聘简章</a:t>
            </a:r>
          </a:p>
        </p:txBody>
      </p:sp>
      <p:pic>
        <p:nvPicPr>
          <p:cNvPr id="3" name="图片 2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00" y="62230"/>
            <a:ext cx="3345180" cy="445770"/>
          </a:xfrm>
          <a:prstGeom prst="rect">
            <a:avLst/>
          </a:prstGeom>
          <a:effectLst>
            <a:softEdge rad="50800"/>
          </a:effectLst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9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1683385" y="1677035"/>
            <a:ext cx="8825865" cy="2440940"/>
          </a:xfrm>
          <a:solidFill>
            <a:schemeClr val="accent3">
              <a:lumMod val="60000"/>
              <a:lumOff val="4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zh-CN" altLang="en-US" sz="1555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本科以上学历；</a:t>
            </a:r>
          </a:p>
          <a:p>
            <a:r>
              <a:rPr lang="zh-CN" altLang="en-US" sz="1555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熟悉岗位专业知识；</a:t>
            </a:r>
          </a:p>
          <a:p>
            <a:r>
              <a:rPr lang="zh-CN" altLang="en-US" sz="1555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熟悉AUTOCAD、protell、PADS等绘图软件</a:t>
            </a:r>
            <a:r>
              <a:rPr lang="en-US" altLang="zh-CN" sz="1555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;</a:t>
            </a:r>
          </a:p>
          <a:p>
            <a:r>
              <a:rPr lang="zh-CN" altLang="en-US" sz="1555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有较强的抗压能力，优秀的团队合作精神，良好的逻辑分析能力；</a:t>
            </a:r>
          </a:p>
          <a:p>
            <a:r>
              <a:rPr lang="zh-CN" altLang="en-US" sz="1555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严格遵守公司劳动纪律；</a:t>
            </a:r>
          </a:p>
          <a:p>
            <a:r>
              <a:rPr lang="zh-CN" altLang="en-US" sz="1555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思维敏捷，应变能力强，有较强的执行力。</a:t>
            </a:r>
          </a:p>
          <a:p>
            <a:endParaRPr lang="zh-CN" altLang="en-US" sz="1555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82750" y="1062990"/>
            <a:ext cx="1812290" cy="460375"/>
          </a:xfrm>
          <a:prstGeom prst="rect">
            <a:avLst/>
          </a:prstGeom>
          <a:solidFill>
            <a:schemeClr val="tx2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sym typeface="+mn-ea"/>
              </a:rPr>
              <a:t>岗位要求：</a:t>
            </a:r>
          </a:p>
        </p:txBody>
      </p:sp>
      <p:pic>
        <p:nvPicPr>
          <p:cNvPr id="4" name="图片 3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" y="328295"/>
            <a:ext cx="3305175" cy="510540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1682750" y="4271645"/>
            <a:ext cx="1811655" cy="502285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</a:rPr>
              <a:t>工作地点：</a:t>
            </a:r>
          </a:p>
        </p:txBody>
      </p:sp>
      <p:sp>
        <p:nvSpPr>
          <p:cNvPr id="2" name="内容占位符 6"/>
          <p:cNvSpPr>
            <a:spLocks noGrp="1"/>
          </p:cNvSpPr>
          <p:nvPr/>
        </p:nvSpPr>
        <p:spPr>
          <a:xfrm>
            <a:off x="1682750" y="5033645"/>
            <a:ext cx="8825865" cy="87058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Tx/>
              <a:buSzTx/>
            </a:pPr>
            <a:r>
              <a:rPr lang="zh-CN" altLang="en-US" sz="1555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河南省南阳市内乡县、唐河县；</a:t>
            </a:r>
          </a:p>
          <a:p>
            <a:pPr algn="l">
              <a:buClrTx/>
              <a:buSzTx/>
            </a:pPr>
            <a:r>
              <a:rPr lang="zh-CN" altLang="en-US" sz="1555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湖北省襄阳谷城县。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9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1609090" y="2719070"/>
            <a:ext cx="1807210" cy="471805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zh-CN" altLang="en-US" sz="2665">
                <a:latin typeface="华文楷体" panose="02010600040101010101" charset="-122"/>
                <a:ea typeface="华文楷体" panose="02010600040101010101" charset="-122"/>
              </a:rPr>
              <a:t>简历投递：</a:t>
            </a:r>
            <a:endParaRPr lang="en-US" altLang="zh-CN" sz="2665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1609090" y="3315970"/>
            <a:ext cx="8825865" cy="3091180"/>
          </a:xfr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zh-CN" altLang="en-US" sz="15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请应聘者扫描下方二维码按要求填写《应聘申请表》文件统一命名格式为：姓名</a:t>
            </a:r>
            <a:r>
              <a:rPr lang="en-US" altLang="zh-CN" sz="15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+</a:t>
            </a:r>
            <a:r>
              <a:rPr lang="zh-CN" altLang="en-US" sz="15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应聘岗位并将简历发送至集团邮箱：</a:t>
            </a:r>
            <a:r>
              <a:rPr lang="en-US" altLang="zh-CN" sz="15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tlgroup1995@163.com</a:t>
            </a:r>
          </a:p>
          <a:p>
            <a:endParaRPr lang="en-US" altLang="zh-CN" sz="15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endParaRPr lang="en-US" altLang="zh-CN" sz="15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endParaRPr lang="en-US" altLang="zh-CN" sz="15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r>
              <a:rPr lang="zh-CN" altLang="en-US" sz="15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我们将认证筛选每一份简历，若有任何疑问，请通过以下方式联系我们：</a:t>
            </a:r>
            <a:endParaRPr lang="en-US" altLang="zh-CN" sz="15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r>
              <a:rPr lang="zh-CN" altLang="en-US" sz="15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电话：</a:t>
            </a:r>
            <a:r>
              <a:rPr lang="en-US" altLang="zh-CN" sz="15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0377—65110999</a:t>
            </a:r>
          </a:p>
          <a:p>
            <a:r>
              <a:rPr lang="zh-CN" altLang="en-US" sz="15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地址：河南省南阳市内乡县建材工业园区</a:t>
            </a:r>
          </a:p>
        </p:txBody>
      </p:sp>
      <p:pic>
        <p:nvPicPr>
          <p:cNvPr id="4" name="图片 3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" y="348615"/>
            <a:ext cx="3305175" cy="510540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2" name="图片 1" descr="应聘表二维码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6050" y="3691255"/>
            <a:ext cx="1434465" cy="1434465"/>
          </a:xfrm>
          <a:prstGeom prst="rect">
            <a:avLst/>
          </a:prstGeom>
        </p:spPr>
      </p:pic>
      <p:sp>
        <p:nvSpPr>
          <p:cNvPr id="3" name="标题 5"/>
          <p:cNvSpPr>
            <a:spLocks noGrp="1"/>
          </p:cNvSpPr>
          <p:nvPr/>
        </p:nvSpPr>
        <p:spPr>
          <a:xfrm>
            <a:off x="1609090" y="919480"/>
            <a:ext cx="1807845" cy="49149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20000"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3200" kern="1200" baseline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sz="2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福利待遇：</a:t>
            </a:r>
          </a:p>
        </p:txBody>
      </p:sp>
      <p:sp>
        <p:nvSpPr>
          <p:cNvPr id="5" name="内容占位符 6"/>
          <p:cNvSpPr>
            <a:spLocks noGrp="1"/>
          </p:cNvSpPr>
          <p:nvPr/>
        </p:nvSpPr>
        <p:spPr>
          <a:xfrm>
            <a:off x="1609090" y="1512570"/>
            <a:ext cx="8825865" cy="11049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月工资4000元</a:t>
            </a:r>
            <a:r>
              <a:rPr lang="zh-CN" altLang="en-US" sz="1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+</a:t>
            </a:r>
            <a:r>
              <a:rPr lang="zh-CN" altLang="en-US" sz="1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；</a:t>
            </a:r>
          </a:p>
          <a:p>
            <a:r>
              <a:rPr lang="zh-CN" altLang="en-US" sz="1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缴纳“五险一金”；</a:t>
            </a:r>
          </a:p>
          <a:p>
            <a:r>
              <a:rPr lang="zh-CN" altLang="en-US" sz="1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享受节假日。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9476105" y="724535"/>
            <a:ext cx="2348230" cy="404495"/>
          </a:xfrm>
          <a:prstGeom prst="round2Same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zh-CN" altLang="en-US" sz="2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泰隆集团欢迎你！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8197850" y="150495"/>
            <a:ext cx="3869055" cy="645160"/>
          </a:xfrm>
          <a:prstGeom prst="rect">
            <a:avLst/>
          </a:prstGeom>
          <a:noFill/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chemeClr val="accent6">
                        <a:satMod val="103000"/>
                        <a:lumMod val="102000"/>
                        <a:tint val="94000"/>
                        <a:alpha val="80000"/>
                      </a:schemeClr>
                    </a:gs>
                    <a:gs pos="50000">
                      <a:schemeClr val="accent6">
                        <a:satMod val="110000"/>
                        <a:lumMod val="100000"/>
                        <a:shade val="100000"/>
                      </a:schemeClr>
                    </a:gs>
                    <a:gs pos="100000">
                      <a:schemeClr val="accent6">
                        <a:lumMod val="99000"/>
                        <a:satMod val="120000"/>
                        <a:shade val="78000"/>
                      </a:schemeClr>
                    </a:gs>
                    <a:gs pos="0">
                      <a:schemeClr val="accent6">
                        <a:lumMod val="98000"/>
                        <a:lumOff val="2000"/>
                        <a:alpha val="40000"/>
                      </a:schemeClr>
                    </a:gs>
                    <a:gs pos="50000">
                      <a:schemeClr val="accent6"/>
                    </a:gs>
                    <a:gs pos="100000">
                      <a:schemeClr val="accent6">
                        <a:lumMod val="99000"/>
                      </a:schemeClr>
                    </a:gs>
                  </a:gsLst>
                  <a:lin ang="5400000" scaled="0"/>
                </a:gradFill>
              </a14:hiddenFill>
            </a:ext>
          </a:ex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0" algn="ctr"/>
            <a:r>
              <a:rPr lang="zh-CN" sz="3600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</a:rPr>
              <a:t>岁月见证凝聚力</a:t>
            </a:r>
            <a:endParaRPr lang="zh-CN" altLang="en-US" sz="3600" b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2" name="图片 1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3305175" cy="510540"/>
          </a:xfrm>
          <a:prstGeom prst="rect">
            <a:avLst/>
          </a:prstGeom>
          <a:effectLst>
            <a:softEdge rad="50800"/>
          </a:effectLst>
        </p:spPr>
      </p:pic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9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1211750" y="1026315"/>
            <a:ext cx="9626400" cy="723600"/>
          </a:xfrm>
          <a:solidFill>
            <a:schemeClr val="tx2">
              <a:lumMod val="75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zh-CN" altLang="en-US">
                <a:latin typeface="华文楷体" panose="02010600040101010101" charset="-122"/>
                <a:ea typeface="华文楷体" panose="02010600040101010101" charset="-122"/>
              </a:rPr>
              <a:t>公司简介：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1211580" y="1889760"/>
            <a:ext cx="9626600" cy="2806700"/>
          </a:xfrm>
          <a:solidFill>
            <a:schemeClr val="bg2">
              <a:lumMod val="75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泰隆建材公司建成于1995年，经过二十多年的发展，现已成为一家集建材产品产销、教育投资和商业地产开发为一体的现代化集团公司。公司下辖15家子公司，分布于河南省南阳市和湖北省襄阳市，水泥熟料年产能达600万吨，水泥年产能达800万吨，产能规模位居河南省第4名，全国第38名，产品销售河南、湖北、陕西等三十余县市，已成为豫西南、鄂西北区域民营建材龙头企业。</a:t>
            </a:r>
          </a:p>
        </p:txBody>
      </p:sp>
      <p:sp>
        <p:nvSpPr>
          <p:cNvPr id="2" name="内容占位符 6"/>
          <p:cNvSpPr>
            <a:spLocks noGrp="1"/>
          </p:cNvSpPr>
          <p:nvPr/>
        </p:nvSpPr>
        <p:spPr>
          <a:xfrm>
            <a:off x="1211580" y="4836160"/>
            <a:ext cx="9626600" cy="1336040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90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日月如梭，光阴似箭。泰隆从</a:t>
            </a:r>
            <a:r>
              <a:rPr lang="en-US" altLang="zh-CN" sz="2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1995</a:t>
            </a:r>
            <a:r>
              <a:rPr lang="zh-CN" altLang="en-US" sz="2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年第一条水泥生产线开始，坚持</a:t>
            </a:r>
            <a:r>
              <a:rPr lang="en-US" altLang="zh-CN" sz="2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“</a:t>
            </a:r>
            <a:r>
              <a:rPr lang="zh-CN" altLang="en-US" sz="2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人文至上，质量第一</a:t>
            </a:r>
            <a:r>
              <a:rPr lang="en-US" altLang="zh-CN" sz="2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”</a:t>
            </a:r>
            <a:r>
              <a:rPr lang="zh-CN" altLang="en-US" sz="2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的企业发展理念和</a:t>
            </a:r>
            <a:r>
              <a:rPr lang="en-US" altLang="zh-CN" sz="2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“</a:t>
            </a:r>
            <a:r>
              <a:rPr lang="zh-CN" altLang="en-US" sz="2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创新、节俭、发展</a:t>
            </a:r>
            <a:r>
              <a:rPr lang="en-US" altLang="zh-CN" sz="2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”</a:t>
            </a:r>
            <a:r>
              <a:rPr lang="zh-CN" altLang="en-US" sz="2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的管理理念，秉承</a:t>
            </a:r>
            <a:r>
              <a:rPr lang="en-US" altLang="zh-CN" sz="2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“</a:t>
            </a:r>
            <a:r>
              <a:rPr lang="zh-CN" altLang="en-US" sz="2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岁月见证凝聚力</a:t>
            </a:r>
            <a:r>
              <a:rPr lang="en-US" altLang="zh-CN" sz="2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”</a:t>
            </a:r>
            <a:r>
              <a:rPr lang="zh-CN" altLang="en-US" sz="2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的企业文化精神。埋头苦干，砥砺奋进，经过</a:t>
            </a:r>
            <a:r>
              <a:rPr lang="en-US" altLang="zh-CN" sz="2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20</a:t>
            </a:r>
            <a:r>
              <a:rPr lang="zh-CN" altLang="en-US" sz="2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余载岁月洗礼，走出一条具有泰隆特色的发展之路。</a:t>
            </a:r>
          </a:p>
        </p:txBody>
      </p:sp>
      <p:pic>
        <p:nvPicPr>
          <p:cNvPr id="4" name="图片 3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215" y="322580"/>
            <a:ext cx="3418840" cy="445770"/>
          </a:xfrm>
          <a:prstGeom prst="rect">
            <a:avLst/>
          </a:prstGeom>
          <a:effectLst>
            <a:softEdge rad="50800"/>
          </a:effectLst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9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1778635" y="1389380"/>
            <a:ext cx="2322830" cy="4935855"/>
          </a:xfr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7200000" algn="tr" rotWithShape="0">
              <a:prstClr val="black">
                <a:alpha val="40000"/>
              </a:prstClr>
            </a:outerShdw>
          </a:effectLst>
        </p:spPr>
        <p:txBody>
          <a:bodyPr>
            <a:normAutofit fontScale="90000" lnSpcReduction="10000"/>
          </a:bodyPr>
          <a:lstStyle/>
          <a:p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集团公司水泥板块下辖</a:t>
            </a:r>
            <a:r>
              <a:rPr lang="en-US" altLang="zh-CN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10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余家分公司，分布于河南省南阳市和湖北省襄阳市，各分公司位于省道、高速公路、铁路沿线，交通便利，为周边各市县产品使用上提供了更有力的条件。</a:t>
            </a:r>
          </a:p>
        </p:txBody>
      </p:sp>
      <p:pic>
        <p:nvPicPr>
          <p:cNvPr id="2" name="图片 1" descr="2016泰隆画册-修改-14_看图王"/>
          <p:cNvPicPr>
            <a:picLocks noChangeAspect="1"/>
          </p:cNvPicPr>
          <p:nvPr/>
        </p:nvPicPr>
        <p:blipFill>
          <a:blip r:embed="rId4">
            <a:alphaModFix amt="96000"/>
          </a:blip>
          <a:stretch>
            <a:fillRect/>
          </a:stretch>
        </p:blipFill>
        <p:spPr>
          <a:xfrm>
            <a:off x="4728845" y="389890"/>
            <a:ext cx="6771640" cy="6078855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4" name="图片 3" descr="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640" y="389255"/>
            <a:ext cx="3416935" cy="509270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3" name="文本框 2"/>
          <p:cNvSpPr txBox="1"/>
          <p:nvPr/>
        </p:nvSpPr>
        <p:spPr>
          <a:xfrm>
            <a:off x="798195" y="1002665"/>
            <a:ext cx="687705" cy="2061210"/>
          </a:xfrm>
          <a:prstGeom prst="rect">
            <a:avLst/>
          </a:prstGeom>
          <a:solidFill>
            <a:schemeClr val="tx2">
              <a:lumMod val="75000"/>
            </a:schemeClr>
          </a:solidFill>
          <a:effectLst>
            <a:outerShdw blurRad="50800" dist="38100" dir="5400000" algn="t" rotWithShape="0">
              <a:schemeClr val="bg2">
                <a:lumMod val="50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3200">
                <a:latin typeface="华文楷体" panose="02010600040101010101" charset="-122"/>
                <a:ea typeface="华文楷体" panose="02010600040101010101" charset="-122"/>
              </a:rPr>
              <a:t>企业分布：</a:t>
            </a: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alphaModFix amt="9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DSC_4233-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2350" y="4245610"/>
            <a:ext cx="5027930" cy="2205990"/>
          </a:xfrm>
          <a:prstGeom prst="rect">
            <a:avLst/>
          </a:prstGeom>
          <a:effectLst>
            <a:glow rad="127000">
              <a:schemeClr val="accent1">
                <a:lumMod val="60000"/>
                <a:lumOff val="40000"/>
                <a:alpha val="27000"/>
              </a:schemeClr>
            </a:glow>
          </a:effectLst>
        </p:spPr>
      </p:pic>
      <p:sp>
        <p:nvSpPr>
          <p:cNvPr id="3" name="文本框 2"/>
          <p:cNvSpPr txBox="1"/>
          <p:nvPr/>
        </p:nvSpPr>
        <p:spPr>
          <a:xfrm>
            <a:off x="581660" y="962660"/>
            <a:ext cx="2214880" cy="58356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sym typeface="+mn-ea"/>
              </a:rPr>
              <a:t>企业全貌：</a:t>
            </a:r>
          </a:p>
        </p:txBody>
      </p:sp>
      <p:pic>
        <p:nvPicPr>
          <p:cNvPr id="4" name="图片 3" descr="2016泰隆画册-修改-07_看图王(2)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 flipH="1">
            <a:off x="6599555" y="1249680"/>
            <a:ext cx="4510405" cy="2352040"/>
          </a:xfrm>
          <a:prstGeom prst="rect">
            <a:avLst/>
          </a:prstGeom>
          <a:ln>
            <a:solidFill>
              <a:schemeClr val="accent1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图片 6" descr="2016泰隆画册-修改-09_看图王(1)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337935" y="3821430"/>
            <a:ext cx="4772025" cy="250507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" name="图片 1" descr="5544417bc59f65db4ebe6ddd5498c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022985" y="1624965"/>
            <a:ext cx="5027295" cy="2541905"/>
          </a:xfrm>
          <a:prstGeom prst="rect">
            <a:avLst/>
          </a:prstGeom>
          <a:effectLst>
            <a:glow rad="127000">
              <a:schemeClr val="accent1">
                <a:lumMod val="60000"/>
                <a:lumOff val="40000"/>
                <a:alpha val="27000"/>
              </a:schemeClr>
            </a:glow>
          </a:effectLst>
        </p:spPr>
      </p:pic>
      <p:pic>
        <p:nvPicPr>
          <p:cNvPr id="8" name="图片 7" descr="logo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0520" y="328295"/>
            <a:ext cx="3305175" cy="510540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5" name="文本框 4"/>
          <p:cNvSpPr txBox="1"/>
          <p:nvPr/>
        </p:nvSpPr>
        <p:spPr>
          <a:xfrm>
            <a:off x="4794885" y="1624965"/>
            <a:ext cx="125539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内乡</a:t>
            </a:r>
            <a:r>
              <a:rPr lang="en-US" altLang="zh-CN" sz="16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.</a:t>
            </a:r>
            <a:r>
              <a:rPr lang="zh-CN" altLang="en-US" sz="16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宝天曼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0005060" y="1287780"/>
            <a:ext cx="11049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湖北</a:t>
            </a:r>
            <a:r>
              <a:rPr lang="en-US" altLang="zh-CN" sz="16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.</a:t>
            </a:r>
            <a:r>
              <a:rPr lang="zh-CN" altLang="en-US" sz="16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泰隆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994275" y="4245610"/>
            <a:ext cx="10553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唐河</a:t>
            </a:r>
            <a:r>
              <a:rPr lang="en-US" altLang="zh-CN" sz="16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.</a:t>
            </a:r>
            <a:r>
              <a:rPr lang="zh-CN" altLang="en-US" sz="16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泰隆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0074910" y="3821430"/>
            <a:ext cx="112585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内乡</a:t>
            </a:r>
            <a:r>
              <a:rPr lang="en-US" altLang="zh-CN" sz="16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.</a:t>
            </a:r>
            <a:r>
              <a:rPr lang="zh-CN" altLang="en-US" sz="16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泰隆</a:t>
            </a: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9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997190" y="744220"/>
            <a:ext cx="3860800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从</a:t>
            </a:r>
            <a:r>
              <a:rPr lang="en-US" altLang="zh-CN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1995</a:t>
            </a:r>
            <a:r>
              <a:rPr lang="zh-CN" altLang="en-US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年以来，</a:t>
            </a:r>
          </a:p>
          <a:p>
            <a:pPr algn="l"/>
            <a:r>
              <a:rPr lang="zh-CN" altLang="en-US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公司不断在行业内获得荣誉，</a:t>
            </a:r>
          </a:p>
          <a:p>
            <a:pPr algn="l"/>
            <a:r>
              <a:rPr lang="zh-CN" altLang="en-US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逐渐在行业内占有不可撼动的地位。</a:t>
            </a:r>
            <a:endParaRPr lang="en-US" altLang="zh-CN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图片 3" descr="7cd275d49f66ddadeec6a62682d01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805" y="348615"/>
            <a:ext cx="3579495" cy="253174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图片 4" descr="33f07db2e43a74cddf287c6e5f18b0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8440" y="2880360"/>
            <a:ext cx="2077720" cy="2921000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图片 5" descr="be0bce3c3f3bd70bf67488ced0dd18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1425" y="3039110"/>
            <a:ext cx="2252980" cy="3184525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7" name="图片 6" descr="c913d541919654fd115c66e9b3f851a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3245" y="2308225"/>
            <a:ext cx="2244090" cy="3192145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8" name="文本框 7"/>
          <p:cNvSpPr txBox="1"/>
          <p:nvPr/>
        </p:nvSpPr>
        <p:spPr>
          <a:xfrm>
            <a:off x="581660" y="1082675"/>
            <a:ext cx="2214880" cy="583565"/>
          </a:xfrm>
          <a:prstGeom prst="rect">
            <a:avLst/>
          </a:prstGeom>
          <a:solidFill>
            <a:schemeClr val="tx2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sym typeface="+mn-ea"/>
              </a:rPr>
              <a:t>获得荣誉：</a:t>
            </a:r>
          </a:p>
        </p:txBody>
      </p:sp>
      <p:pic>
        <p:nvPicPr>
          <p:cNvPr id="9" name="图片 8" descr="log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640" y="389255"/>
            <a:ext cx="3388360" cy="509270"/>
          </a:xfrm>
          <a:prstGeom prst="rect">
            <a:avLst/>
          </a:prstGeom>
          <a:effectLst>
            <a:softEdge rad="50800"/>
          </a:effectLst>
        </p:spPr>
      </p:pic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9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1806575" y="1662430"/>
            <a:ext cx="2180590" cy="4061460"/>
          </a:xfrm>
          <a:solidFill>
            <a:schemeClr val="tx2">
              <a:lumMod val="75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 fontScale="90000" lnSpcReduction="10000"/>
          </a:bodyPr>
          <a:lstStyle/>
          <a:p>
            <a:pPr algn="l"/>
            <a:r>
              <a:rPr lang="zh-CN" altLang="en-US">
                <a:latin typeface="华文楷体" panose="02010600040101010101" charset="-122"/>
                <a:ea typeface="华文楷体" panose="02010600040101010101" charset="-122"/>
              </a:rPr>
              <a:t>产品畅销豫、陕、鄂三省三十余县、市，广泛适用于高层建筑、桥梁、高速公路、铁路、大坝等项目工程，深受广大用户的青睐。</a:t>
            </a:r>
            <a:endParaRPr lang="en-US" altLang="zh-CN"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2" name="图片 1" descr="2016泰隆画册-修改-14_看图王(1)"/>
          <p:cNvPicPr>
            <a:picLocks noChangeAspect="1"/>
          </p:cNvPicPr>
          <p:nvPr/>
        </p:nvPicPr>
        <p:blipFill>
          <a:blip r:embed="rId4"/>
          <a:srcRect l="12" t="10381" r="204"/>
          <a:stretch>
            <a:fillRect/>
          </a:stretch>
        </p:blipFill>
        <p:spPr>
          <a:xfrm>
            <a:off x="4307840" y="422910"/>
            <a:ext cx="7287260" cy="5806440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4" name="图片 3" descr="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" y="422910"/>
            <a:ext cx="3367405" cy="483870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5" name="文本框 4"/>
          <p:cNvSpPr txBox="1"/>
          <p:nvPr/>
        </p:nvSpPr>
        <p:spPr>
          <a:xfrm>
            <a:off x="798195" y="1154430"/>
            <a:ext cx="687705" cy="2061210"/>
          </a:xfrm>
          <a:prstGeom prst="rect">
            <a:avLst/>
          </a:prstGeom>
          <a:solidFill>
            <a:schemeClr val="tx2">
              <a:lumMod val="75000"/>
            </a:schemeClr>
          </a:solidFill>
          <a:effectLst>
            <a:outerShdw blurRad="50800" dist="38100" dir="5400000" algn="t" rotWithShape="0">
              <a:schemeClr val="bg2">
                <a:lumMod val="50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3200">
                <a:latin typeface="华文楷体" panose="02010600040101010101" charset="-122"/>
                <a:ea typeface="华文楷体" panose="02010600040101010101" charset="-122"/>
              </a:rPr>
              <a:t>销售网络：</a:t>
            </a: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9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886460" y="4100830"/>
            <a:ext cx="730885" cy="2305050"/>
          </a:xfrm>
          <a:solidFill>
            <a:schemeClr val="tx2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l"/>
            <a:r>
              <a:rPr lang="zh-CN" altLang="en-US" sz="3555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优</a:t>
            </a:r>
            <a:br>
              <a:rPr lang="zh-CN" altLang="en-US" sz="3555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</a:br>
            <a:r>
              <a:rPr lang="zh-CN" altLang="en-US" sz="3555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势</a:t>
            </a:r>
            <a:br>
              <a:rPr lang="zh-CN" altLang="en-US" sz="3555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</a:br>
            <a:r>
              <a:rPr lang="zh-CN" altLang="en-US" sz="3555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资</a:t>
            </a:r>
            <a:br>
              <a:rPr lang="zh-CN" altLang="en-US" sz="3555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</a:br>
            <a:r>
              <a:rPr lang="zh-CN" altLang="en-US" sz="3555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源：</a:t>
            </a:r>
            <a:endParaRPr lang="zh-CN" altLang="en-US" sz="3555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2" name="内容占位符 1"/>
          <p:cNvSpPr>
            <a:spLocks noGrp="1"/>
          </p:cNvSpPr>
          <p:nvPr>
            <p:ph sz="quarter" idx="13"/>
          </p:nvPr>
        </p:nvSpPr>
        <p:spPr>
          <a:xfrm>
            <a:off x="1931035" y="4700270"/>
            <a:ext cx="4636135" cy="126746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zh-CN" altLang="en-US" sz="1555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集团公司拥有丰富的优质水泥用石灰石原料基地，含碱度低，碳酸钙含量高，品质居全国同类资源前列，总储量约5亿吨，为各类高品质特性水泥、通用水泥、低碱水泥等提供得天独厚的原材料。</a:t>
            </a:r>
          </a:p>
        </p:txBody>
      </p:sp>
      <p:sp>
        <p:nvSpPr>
          <p:cNvPr id="5" name="内容占位符 1"/>
          <p:cNvSpPr/>
          <p:nvPr/>
        </p:nvSpPr>
        <p:spPr>
          <a:xfrm>
            <a:off x="6880860" y="4182110"/>
            <a:ext cx="4636135" cy="8928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555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集团公司拥有规范的物流管理网络，在河南区域、湖北区域均设有物流公司，拥有各类运输车辆500余辆。</a:t>
            </a:r>
          </a:p>
        </p:txBody>
      </p:sp>
      <p:sp>
        <p:nvSpPr>
          <p:cNvPr id="6" name="内容占位符 1"/>
          <p:cNvSpPr/>
          <p:nvPr/>
        </p:nvSpPr>
        <p:spPr>
          <a:xfrm>
            <a:off x="6880860" y="5339080"/>
            <a:ext cx="4636135" cy="8826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555">
                <a:latin typeface="华文楷体" panose="02010600040101010101" charset="-122"/>
                <a:ea typeface="华文楷体" panose="02010600040101010101" charset="-122"/>
              </a:rPr>
              <a:t>集团公司拥有河南省最大的特种水泥生产基地，能够生产道路水泥、油井水泥、低热钢渣水泥等各类特种水泥品种。</a:t>
            </a:r>
          </a:p>
        </p:txBody>
      </p:sp>
      <p:pic>
        <p:nvPicPr>
          <p:cNvPr id="7" name="图片 6" descr="2016泰隆画册-修改-06_看图王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615" y="490220"/>
            <a:ext cx="10733405" cy="3497580"/>
          </a:xfrm>
          <a:prstGeom prst="rect">
            <a:avLst/>
          </a:prstGeom>
        </p:spPr>
      </p:pic>
      <p:pic>
        <p:nvPicPr>
          <p:cNvPr id="8" name="图片 7" descr="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20" y="328295"/>
            <a:ext cx="3305175" cy="510540"/>
          </a:xfrm>
          <a:prstGeom prst="rect">
            <a:avLst/>
          </a:prstGeom>
          <a:effectLst>
            <a:softEdge rad="50800"/>
          </a:effectLst>
        </p:spPr>
      </p:pic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9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6"/>
          <p:cNvSpPr>
            <a:spLocks noGrp="1"/>
          </p:cNvSpPr>
          <p:nvPr/>
        </p:nvSpPr>
        <p:spPr>
          <a:xfrm>
            <a:off x="941705" y="1482725"/>
            <a:ext cx="9844405" cy="1033145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公司技术力量雄厚，设备先进，产品质量通过ISO9001国际质量体系认证。主导产品为“宝天曼牌”、“内宛牌”“吉固牌”和“唐塔牌”通用硅酸盐系列水泥及熟料、低碱水泥及熟料、道路、油井、低热钢渣等特种水泥、商品混凝土及水泥制品等。</a:t>
            </a:r>
            <a:endParaRPr lang="zh-CN" altLang="en-US" sz="20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pic>
        <p:nvPicPr>
          <p:cNvPr id="4" name="图片 3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070" y="2696845"/>
            <a:ext cx="3874770" cy="3477260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图片 5" descr="DSC_3836-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1685" y="2696845"/>
            <a:ext cx="4392930" cy="1935480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" name="图片 1" descr="c5e1579172409ee43baed3bbf58ab7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2315" y="4813935"/>
            <a:ext cx="4472305" cy="1647190"/>
          </a:xfrm>
          <a:prstGeom prst="rect">
            <a:avLst/>
          </a:prstGeom>
        </p:spPr>
      </p:pic>
      <p:pic>
        <p:nvPicPr>
          <p:cNvPr id="8" name="图片 7" descr="log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520" y="328295"/>
            <a:ext cx="3305175" cy="510540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7" name="文本框 6"/>
          <p:cNvSpPr txBox="1"/>
          <p:nvPr/>
        </p:nvSpPr>
        <p:spPr>
          <a:xfrm>
            <a:off x="941388" y="867410"/>
            <a:ext cx="2218055" cy="521970"/>
          </a:xfrm>
          <a:prstGeom prst="rect">
            <a:avLst/>
          </a:prstGeom>
          <a:solidFill>
            <a:schemeClr val="tx2">
              <a:lumMod val="75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sym typeface="+mn-ea"/>
              </a:rPr>
              <a:t>技术雄厚：</a:t>
            </a: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9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3272155" y="1819910"/>
            <a:ext cx="5123815" cy="723900"/>
          </a:xfr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zh-CN" altLang="en-US">
                <a:latin typeface="华文楷体" panose="02010600040101010101" charset="-122"/>
                <a:ea typeface="华文楷体" panose="02010600040101010101" charset="-122"/>
              </a:rPr>
              <a:t>我们寻找最优秀的技术人才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1682750" y="2779395"/>
            <a:ext cx="8825865" cy="3311525"/>
          </a:xfr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 fontScale="80000"/>
          </a:bodyPr>
          <a:lstStyle/>
          <a:p>
            <a:pPr marL="0" indent="0">
              <a:buNone/>
            </a:pPr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招聘岗位：</a:t>
            </a:r>
          </a:p>
          <a:p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无机非金属材料工程专业（硅酸盐材料）（</a:t>
            </a:r>
            <a:r>
              <a:rPr lang="en-US" altLang="zh-CN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5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名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）；</a:t>
            </a:r>
          </a:p>
          <a:p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机电设备维修与管理专业（</a:t>
            </a:r>
            <a:r>
              <a:rPr lang="en-US" altLang="zh-CN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5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名）；</a:t>
            </a:r>
          </a:p>
          <a:p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电气工程及其自动化专业（</a:t>
            </a:r>
            <a:r>
              <a:rPr lang="en-US" altLang="zh-CN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5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名）</a:t>
            </a:r>
            <a:r>
              <a:rPr lang="en-US" altLang="zh-CN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;</a:t>
            </a:r>
          </a:p>
          <a:p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工程管理专业（</a:t>
            </a:r>
            <a:r>
              <a:rPr lang="en-US" altLang="zh-CN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5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名）；</a:t>
            </a:r>
          </a:p>
          <a:p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环境工程与化学专业（</a:t>
            </a:r>
            <a:r>
              <a:rPr lang="en-US" altLang="zh-CN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5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名）；</a:t>
            </a:r>
          </a:p>
          <a:p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会计专业（</a:t>
            </a:r>
            <a:r>
              <a:rPr lang="en-US" altLang="zh-CN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5</a:t>
            </a:r>
            <a:r>
              <a:rPr lang="zh-CN" altLang="en-US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名）。</a:t>
            </a:r>
          </a:p>
          <a:p>
            <a:endParaRPr lang="zh-CN" altLang="en-US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93763" y="1002665"/>
            <a:ext cx="2218055" cy="583565"/>
          </a:xfrm>
          <a:prstGeom prst="rect">
            <a:avLst/>
          </a:prstGeom>
          <a:solidFill>
            <a:schemeClr val="tx2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sym typeface="+mn-ea"/>
              </a:rPr>
              <a:t>招聘英才：</a:t>
            </a:r>
          </a:p>
        </p:txBody>
      </p:sp>
      <p:pic>
        <p:nvPicPr>
          <p:cNvPr id="2" name="图片 1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" y="328295"/>
            <a:ext cx="3305175" cy="510540"/>
          </a:xfrm>
          <a:prstGeom prst="rect">
            <a:avLst/>
          </a:prstGeom>
          <a:effectLst>
            <a:softEdge rad="50800"/>
          </a:effectLst>
        </p:spPr>
      </p:pic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DI4N2U1MDE2MWYzZmFhOGVjOWQ3Mzg2ZTE5MWVjOTIifQ=="/>
  <p:tag name="KSO_DOCER_TEMPLATE_OPEN_ONCE_MARK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76231"/>
  <p:tag name="KSO_WM_SPECIAL_SOURCE" val="bdnull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0176231"/>
  <p:tag name="KSO_WM_UNIT_TYPE" val="f"/>
  <p:tag name="KSO_WM_UNIT_INDEX" val="1"/>
  <p:tag name="KSO_WM_UNIT_LAYERLEVEL" val="1"/>
  <p:tag name="KSO_WM_UNIT_VALUE" val="96"/>
  <p:tag name="KSO_WM_UNIT_HIGHLIGHT" val="0"/>
  <p:tag name="KSO_WM_UNIT_COMPATIBLE" val="0"/>
  <p:tag name="KSO_WM_UNIT_PRESET_TEXT_INDEX" val="2"/>
  <p:tag name="KSO_WM_UNIT_PRESET_TEXT_LEN" val="50"/>
  <p:tag name="KSO_WM_UNIT_ID" val="custom20176231_1*f*1"/>
  <p:tag name="KSO_WM_UNIT_SUBTYPE" val="a"/>
  <p:tag name="KSO_WM_UNIT_NOCLEAR" val="0"/>
  <p:tag name="KSO_WM_UNIT_DIAGRAM_ISNUMVISUAL" val="0"/>
  <p:tag name="KSO_WM_UNIT_DIAGRAM_ISREFERUNIT" val="0"/>
  <p:tag name="KSO_WM_UNIT_TEXT_FILL_FORE_SCHEMECOLOR_INDEX_BRIGHTNESS" val="0"/>
  <p:tag name="KSO_WM_UNIT_TEXT_FILL_FORE_SCHEMECOLOR_INDEX" val="14"/>
  <p:tag name="KSO_WM_UNIT_TEXT_FILL_TYPE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76231"/>
  <p:tag name="KSO_WM_SPECIAL_SOURCE" val="bdnull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76231"/>
  <p:tag name="KSO_WM_SPECIAL_SOURCE" val="bdnull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76231"/>
  <p:tag name="KSO_WM_SPECIAL_SOURCE" val="bdnul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704,&quot;width&quot;:5841}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45,&quot;width&quot;:5579}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132,&quot;width&quot;:19200}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76231"/>
  <p:tag name="KSO_WM_SPECIAL_SOURCE" val="bdnull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76231"/>
  <p:tag name="KSO_WM_SPECIAL_SOURCE" val="bdnull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76231"/>
  <p:tag name="KSO_WM_SPECIAL_SOURCE" val="bdnull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76231"/>
  <p:tag name="KSO_WM_SPECIAL_SOURCE" val="bdnull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76231"/>
  <p:tag name="KSO_WM_SPECIAL_SOURCE" val="bdnull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76231"/>
  <p:tag name="KSO_WM_SPECIAL_SOURCE" val="bdnull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76231"/>
  <p:tag name="KSO_WM_SPECIAL_SOURCE" val="bdnul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76231"/>
  <p:tag name="KSO_WM_SPECIAL_SOURCE" val="bdnul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BEAUTIFY_FLAG" val="#wm#"/>
  <p:tag name="KSO_WM_TEMPLATE_CATEGORY" val="custom"/>
  <p:tag name="KSO_WM_TEMPLATE_INDEX" val="2017623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_3*i*0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LAYERLEVEL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BEAUTIFY_FLAG" val="#wm#"/>
  <p:tag name="KSO_WM_TEMPLATE_CATEGORY" val="custom"/>
  <p:tag name="KSO_WM_TEMPLATE_INDEX" val="2017623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COMBINE_RELATE_SLIDE_ID" val="background30174439_1"/>
  <p:tag name="KSO_WM_TEMPLATE_CATEGORY" val="custom"/>
  <p:tag name="KSO_WM_TEMPLATE_INDEX" val="20176231"/>
  <p:tag name="KSO_WM_TEMPLATE_SUBCATEGORY" val="combine"/>
  <p:tag name="KSO_WM_TEMPLATE_THUMBS_INDEX" val="1、6、11、12、17、21、27、28、30、31、33、34"/>
  <p:tag name="KSO_WM_TEMPLATE_MASTER_TYPE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i*1"/>
  <p:tag name="KSO_WM_UNIT_LAYERLEVEL" val="1"/>
  <p:tag name="KSO_WM_TAG_VERSION" val="1.0"/>
  <p:tag name="KSO_WM_BEAUTIFY_FLAG" val="#wm#"/>
  <p:tag name="KSO_WM_UNIT_BK_DARK_LIGHT" val="2"/>
  <p:tag name="KSO_WM_UNIT_SUBTYPE" val="h"/>
  <p:tag name="KSO_WM_UNIT_TYPE" val="i"/>
  <p:tag name="KSO_WM_UNIT_INDEX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20176231">
      <a:dk1>
        <a:srgbClr val="000000"/>
      </a:dk1>
      <a:lt1>
        <a:srgbClr val="FFFFFF"/>
      </a:lt1>
      <a:dk2>
        <a:srgbClr val="AFCDEB"/>
      </a:dk2>
      <a:lt2>
        <a:srgbClr val="DFEDFA"/>
      </a:lt2>
      <a:accent1>
        <a:srgbClr val="003366"/>
      </a:accent1>
      <a:accent2>
        <a:srgbClr val="1E5780"/>
      </a:accent2>
      <a:accent3>
        <a:srgbClr val="297197"/>
      </a:accent3>
      <a:accent4>
        <a:srgbClr val="3386AC"/>
      </a:accent4>
      <a:accent5>
        <a:srgbClr val="3B99BF"/>
      </a:accent5>
      <a:accent6>
        <a:srgbClr val="42A9CF"/>
      </a:accent6>
      <a:hlink>
        <a:srgbClr val="009999"/>
      </a:hlink>
      <a:folHlink>
        <a:srgbClr val="99CC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731</Words>
  <Application>Microsoft Office PowerPoint</Application>
  <PresentationFormat>宽屏</PresentationFormat>
  <Paragraphs>56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18" baseType="lpstr">
      <vt:lpstr>华文楷体</vt:lpstr>
      <vt:lpstr>微软雅黑</vt:lpstr>
      <vt:lpstr>Arial</vt:lpstr>
      <vt:lpstr>Calibri</vt:lpstr>
      <vt:lpstr>Office 主题</vt:lpstr>
      <vt:lpstr>1_Office 主题​​</vt:lpstr>
      <vt:lpstr>PowerPoint 演示文稿</vt:lpstr>
      <vt:lpstr>公司简介：</vt:lpstr>
      <vt:lpstr>PowerPoint 演示文稿</vt:lpstr>
      <vt:lpstr>PowerPoint 演示文稿</vt:lpstr>
      <vt:lpstr>PowerPoint 演示文稿</vt:lpstr>
      <vt:lpstr>PowerPoint 演示文稿</vt:lpstr>
      <vt:lpstr>优 势 资 源：</vt:lpstr>
      <vt:lpstr>PowerPoint 演示文稿</vt:lpstr>
      <vt:lpstr>我们寻找最优秀的技术人才</vt:lpstr>
      <vt:lpstr>工作地点：</vt:lpstr>
      <vt:lpstr>简历投递：</vt:lpstr>
      <vt:lpstr>泰隆集团欢迎你！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王丹</dc:creator>
  <cp:lastModifiedBy>b1470045734@outlook.com</cp:lastModifiedBy>
  <cp:revision>37</cp:revision>
  <dcterms:created xsi:type="dcterms:W3CDTF">2022-05-05T08:47:00Z</dcterms:created>
  <dcterms:modified xsi:type="dcterms:W3CDTF">2022-05-31T09:01:58Z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25A64E0BF9CF41C5AE7579704A45E8C4</vt:lpwstr>
  </property>
  <property fmtid="{D5CDD505-2E9C-101B-9397-08002B2CF9AE}" pid="3" name="KSOProductBuildVer">
    <vt:lpwstr>2052-11.1.0.11744</vt:lpwstr>
  </property>
</Properties>
</file>