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4" r:id="rId5"/>
    <p:sldId id="274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94" r:id="rId15"/>
  </p:sldIdLst>
  <p:sldSz cx="15125700" cy="10261600"/>
  <p:notesSz cx="15125700" cy="102616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60" y="56"/>
      </p:cViewPr>
      <p:guideLst>
        <p:guide orient="horz" pos="2846"/>
        <p:guide pos="21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470" cy="5148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567730" y="0"/>
            <a:ext cx="6554470" cy="5148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84370" y="1282700"/>
            <a:ext cx="6156960" cy="346329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512570" y="4938395"/>
            <a:ext cx="12100560" cy="40405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46739"/>
            <a:ext cx="6554470" cy="5148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567730" y="9746739"/>
            <a:ext cx="6554470" cy="5148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181096"/>
            <a:ext cx="12856845" cy="2154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746496"/>
            <a:ext cx="10587990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360168"/>
            <a:ext cx="657967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360168"/>
            <a:ext cx="657967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10464"/>
            <a:ext cx="13613130" cy="1641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360168"/>
            <a:ext cx="13613130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543288"/>
            <a:ext cx="4840224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543288"/>
            <a:ext cx="34789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543288"/>
            <a:ext cx="34789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hyperlink" Target="mailto:changshayien@163.com" TargetMode="External"/><Relationship Id="rId4" Type="http://schemas.openxmlformats.org/officeDocument/2006/relationships/hyperlink" Target="mailto:suzhouyien@163.com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38.jpeg"/><Relationship Id="rId16" Type="http://schemas.openxmlformats.org/officeDocument/2006/relationships/image" Target="../media/image37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9"/>
                </a:moveTo>
                <a:lnTo>
                  <a:pt x="15119985" y="10259949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 lang="zh-CN"/>
          </a:p>
        </p:txBody>
      </p:sp>
      <p:sp>
        <p:nvSpPr>
          <p:cNvPr id="24" name="object 24"/>
          <p:cNvSpPr txBox="1"/>
          <p:nvPr/>
        </p:nvSpPr>
        <p:spPr>
          <a:xfrm>
            <a:off x="972185" y="1265555"/>
            <a:ext cx="12729845" cy="66687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如果你对动漫行业感兴趣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如果不想花费</a:t>
            </a:r>
            <a:r>
              <a:rPr lang="zh-CN" altLang="en-US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培训费，但是还希望获得一份高薪工作</a:t>
            </a:r>
            <a:endParaRPr lang="zh-CN" sz="26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sz="44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如果你向往长三角城市，想去苏州</a:t>
            </a:r>
            <a:r>
              <a:rPr lang="en-US" altLang="zh-CN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上海</a:t>
            </a:r>
            <a:r>
              <a:rPr lang="en-US" altLang="zh-CN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杭州工作</a:t>
            </a:r>
            <a:endParaRPr lang="zh-CN" sz="44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599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8"/>
                </a:moveTo>
                <a:lnTo>
                  <a:pt x="15119985" y="10259948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8"/>
                </a:lnTo>
                <a:close/>
              </a:path>
            </a:pathLst>
          </a:custGeom>
          <a:solidFill>
            <a:srgbClr val="3D3939">
              <a:alpha val="68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2550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261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6174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3031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5737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6649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06220" y="1966595"/>
            <a:ext cx="12637770" cy="589534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选拔流程：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报名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面试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岗前培训（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个月）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入职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招聘人数：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招聘要求：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计算机、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设计类、数媒等相关专业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招聘岗位：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UE4引擎动画师、前期美术、分镜师、灯光渲染师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8424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46209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599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8"/>
                </a:moveTo>
                <a:lnTo>
                  <a:pt x="15119985" y="10259948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8"/>
                </a:lnTo>
                <a:close/>
              </a:path>
            </a:pathLst>
          </a:custGeom>
          <a:solidFill>
            <a:srgbClr val="3D3939">
              <a:alpha val="68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2550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261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6174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3031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5737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6649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06220" y="1673860"/>
            <a:ext cx="12637770" cy="792797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岗前培训期：</a:t>
            </a:r>
            <a:endParaRPr lang="zh-CN" sz="26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个月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培训押金</a:t>
            </a: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5800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元（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月培训期结束后，工作满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年，培训押金全额退还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岗前培训期补贴：</a:t>
            </a:r>
            <a:endParaRPr lang="zh-CN" sz="26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个月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1000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元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个月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2000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共计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7000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元补贴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薪资：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个月岗前培训结束后，正式发放底薪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绩效，</a:t>
            </a:r>
            <a:r>
              <a:rPr lang="en-US" altLang="zh-CN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5000~8000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元起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8424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46209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599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8"/>
                </a:moveTo>
                <a:lnTo>
                  <a:pt x="15119985" y="10259948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8"/>
                </a:lnTo>
                <a:close/>
              </a:path>
            </a:pathLst>
          </a:custGeom>
          <a:solidFill>
            <a:srgbClr val="3D3939">
              <a:alpha val="68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2550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261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6174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3031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5737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6649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06220" y="1458595"/>
            <a:ext cx="12637770" cy="385381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82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2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住宿：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住宿自理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小区三室一厅房：3600元/月/套，三个房间分摊。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城郊自建房：小房间600元/月，大房间700元/月，带内卫大房间800元/月。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8424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46209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9"/>
                </a:moveTo>
                <a:lnTo>
                  <a:pt x="15119985" y="10259949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 lang="zh-CN"/>
          </a:p>
        </p:txBody>
      </p:sp>
      <p:sp>
        <p:nvSpPr>
          <p:cNvPr id="24" name="object 24"/>
          <p:cNvSpPr txBox="1"/>
          <p:nvPr/>
        </p:nvSpPr>
        <p:spPr>
          <a:xfrm>
            <a:off x="893445" y="1167765"/>
            <a:ext cx="12729845" cy="50368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lang="zh-CN" sz="44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苏州伊恩动漫有限公司：</a:t>
            </a:r>
            <a:endParaRPr lang="zh-CN" sz="2600" b="1" spc="70" dirty="0">
              <a:solidFill>
                <a:srgbClr val="FF7516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公司简介：苏州三维制作公司，长三角地区最大的纯三维公司，主要业务方向为腾讯、优酷等平台项目，引擎及动捕等最前沿的制作流程。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招聘岗位：</a:t>
            </a:r>
            <a:r>
              <a:rPr lang="zh-CN" altLang="en-US"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UE4引擎动画师、前期美术、分镜师、灯光渲染师</a:t>
            </a: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2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lang="zh-CN" altLang="en-US" sz="2600" b="1" spc="254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9"/>
                </a:moveTo>
                <a:lnTo>
                  <a:pt x="15119985" y="10259949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71768" y="2622348"/>
            <a:ext cx="3489325" cy="82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66875">
              <a:lnSpc>
                <a:spcPct val="122000"/>
              </a:lnSpc>
              <a:spcBef>
                <a:spcPts val="100"/>
              </a:spcBef>
            </a:pPr>
            <a:r>
              <a:rPr sz="2150" spc="1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PURE</a:t>
            </a:r>
            <a:r>
              <a:rPr sz="2150" spc="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2150" spc="2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ARTS  COMPANY</a:t>
            </a:r>
            <a:r>
              <a:rPr sz="2150" spc="114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BROCHURE</a:t>
            </a:r>
            <a:endParaRPr sz="2150">
              <a:latin typeface="Arial" panose="020B0604020202090204"/>
              <a:cs typeface="Arial" panose="020B060402020209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90864" y="7496719"/>
            <a:ext cx="1570355" cy="65659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345440" algn="l"/>
                <a:tab pos="678815" algn="l"/>
                <a:tab pos="1012190" algn="l"/>
                <a:tab pos="1345565" algn="l"/>
              </a:tabLst>
            </a:pP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	业	宣	传	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705"/>
              </a:spcBef>
            </a:pPr>
            <a:r>
              <a:rPr sz="1100" spc="1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苏州伊恩动漫有限公司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41770" y="3640473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0" y="0"/>
                </a:moveTo>
                <a:lnTo>
                  <a:pt x="1079500" y="0"/>
                </a:lnTo>
              </a:path>
            </a:pathLst>
          </a:custGeom>
          <a:ln w="25793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77734" y="3829753"/>
            <a:ext cx="660920" cy="892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902825" cy="993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9"/>
                </a:moveTo>
                <a:lnTo>
                  <a:pt x="15119985" y="10259949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4200" y="1754606"/>
            <a:ext cx="6936498" cy="741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59992" y="1751736"/>
            <a:ext cx="6931025" cy="7416800"/>
          </a:xfrm>
          <a:custGeom>
            <a:avLst/>
            <a:gdLst/>
            <a:ahLst/>
            <a:cxnLst/>
            <a:rect l="l" t="t" r="r" b="b"/>
            <a:pathLst>
              <a:path w="6931025" h="7416800">
                <a:moveTo>
                  <a:pt x="6930707" y="7416800"/>
                </a:moveTo>
                <a:lnTo>
                  <a:pt x="0" y="7416800"/>
                </a:lnTo>
                <a:lnTo>
                  <a:pt x="0" y="0"/>
                </a:lnTo>
                <a:lnTo>
                  <a:pt x="6930707" y="0"/>
                </a:lnTo>
                <a:lnTo>
                  <a:pt x="6930707" y="7416800"/>
                </a:lnTo>
                <a:close/>
              </a:path>
            </a:pathLst>
          </a:custGeom>
          <a:solidFill>
            <a:srgbClr val="FF7516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71270" y="2362200"/>
            <a:ext cx="6710045" cy="6202045"/>
          </a:xfrm>
          <a:custGeom>
            <a:avLst/>
            <a:gdLst/>
            <a:ahLst/>
            <a:cxnLst/>
            <a:rect l="l" t="t" r="r" b="b"/>
            <a:pathLst>
              <a:path w="6710044" h="6202045">
                <a:moveTo>
                  <a:pt x="6709829" y="6201625"/>
                </a:moveTo>
                <a:lnTo>
                  <a:pt x="0" y="6201625"/>
                </a:lnTo>
                <a:lnTo>
                  <a:pt x="0" y="0"/>
                </a:lnTo>
                <a:lnTo>
                  <a:pt x="6709829" y="0"/>
                </a:lnTo>
                <a:lnTo>
                  <a:pt x="6709829" y="6201625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71768" y="2622348"/>
            <a:ext cx="3489325" cy="82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66875">
              <a:lnSpc>
                <a:spcPct val="122000"/>
              </a:lnSpc>
              <a:spcBef>
                <a:spcPts val="100"/>
              </a:spcBef>
            </a:pPr>
            <a:r>
              <a:rPr sz="2150" spc="1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PURE</a:t>
            </a:r>
            <a:r>
              <a:rPr sz="2150" spc="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2150" spc="2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ARTS  COMPANY</a:t>
            </a:r>
            <a:r>
              <a:rPr sz="2150" spc="114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2150" spc="2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BROCHURE</a:t>
            </a:r>
            <a:endParaRPr sz="2150">
              <a:latin typeface="Arial" panose="020B0604020202090204"/>
              <a:cs typeface="Arial" panose="020B060402020209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90864" y="7496719"/>
            <a:ext cx="1570355" cy="65659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345440" algn="l"/>
                <a:tab pos="678815" algn="l"/>
                <a:tab pos="1012190" algn="l"/>
                <a:tab pos="1345565" algn="l"/>
              </a:tabLst>
            </a:pP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	业	宣	传	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705"/>
              </a:spcBef>
            </a:pPr>
            <a:r>
              <a:rPr sz="1100" spc="1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苏州伊恩动漫有限公司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41770" y="3640473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0" y="0"/>
                </a:moveTo>
                <a:lnTo>
                  <a:pt x="1079500" y="0"/>
                </a:lnTo>
              </a:path>
            </a:pathLst>
          </a:custGeom>
          <a:ln w="25793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77734" y="3829753"/>
            <a:ext cx="660920" cy="89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7402" y="7106756"/>
            <a:ext cx="770423" cy="10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0800" y="8488720"/>
            <a:ext cx="2867660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苏州伊恩动漫有限公司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67000"/>
              </a:lnSpc>
            </a:pPr>
            <a:r>
              <a:rPr sz="9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地址：苏州园区东平街270号澳洋顺昌大厦5C、5</a:t>
            </a:r>
            <a:r>
              <a:rPr sz="9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 </a:t>
            </a:r>
            <a:r>
              <a:rPr sz="900" spc="-1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联系人：陈小姐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TEL：0512-62760566</a:t>
            </a:r>
            <a:r>
              <a:rPr sz="900" spc="-1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900" spc="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hlinkClick r:id="rId4"/>
              </a:rPr>
              <a:t>Email：suzhouyien@163.com</a:t>
            </a:r>
            <a:r>
              <a:rPr sz="900" spc="-1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hlinkClick r:id="rId4"/>
              </a:rPr>
              <a:t> 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9050" y="8488605"/>
            <a:ext cx="2981960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长沙伊恩文化传播有限公司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67000"/>
              </a:lnSpc>
            </a:pPr>
            <a:r>
              <a:rPr sz="9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地址：长沙天心区创谷国家广告产业园B1栋817-82</a:t>
            </a:r>
            <a:r>
              <a:rPr sz="9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 </a:t>
            </a:r>
            <a:r>
              <a:rPr sz="900" spc="-1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联系人：杨先生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TEL：0731-85380158</a:t>
            </a:r>
            <a:r>
              <a:rPr sz="900" spc="-1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900" spc="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hlinkClick r:id="rId5"/>
              </a:rPr>
              <a:t>Email：changshayien@163.com</a:t>
            </a:r>
            <a:r>
              <a:rPr sz="900" spc="-1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hlinkClick r:id="rId5"/>
              </a:rPr>
              <a:t> 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9"/>
                </a:moveTo>
                <a:lnTo>
                  <a:pt x="15119985" y="10259949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49221" y="3746500"/>
            <a:ext cx="2483327" cy="16493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93248" y="2025371"/>
            <a:ext cx="6501765" cy="1174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0" spc="840" dirty="0">
                <a:solidFill>
                  <a:srgbClr val="FF7516"/>
                </a:solidFill>
                <a:latin typeface="Arial" panose="020B0604020202090204"/>
                <a:cs typeface="Arial" panose="020B0604020202090204"/>
              </a:rPr>
              <a:t>PURE </a:t>
            </a:r>
            <a:r>
              <a:rPr sz="7500" spc="935" dirty="0">
                <a:solidFill>
                  <a:srgbClr val="FF7516"/>
                </a:solidFill>
                <a:latin typeface="Arial" panose="020B0604020202090204"/>
                <a:cs typeface="Arial" panose="020B0604020202090204"/>
              </a:rPr>
              <a:t>ARTS</a:t>
            </a:r>
            <a:endParaRPr sz="7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550" y="616956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261" y="571398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7863" y="5463125"/>
            <a:ext cx="1234698" cy="802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9871" y="3754970"/>
            <a:ext cx="3789951" cy="251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49222" y="5463125"/>
            <a:ext cx="1211283" cy="802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93824" y="712897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01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562" y="7053633"/>
            <a:ext cx="61423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ARTS成立于2013年6月，总部苏州伊恩动漫有限公司坐落于美丽的独墅湖畔，毗邻月亮湾，位于苏州园区东平街270号5楼。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562" y="7302553"/>
            <a:ext cx="6359525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2018年5月于湖南长沙天心区创谷国家广告产业园成立分公司---长沙伊恩文化传播有限公司。</a:t>
            </a:r>
            <a:r>
              <a:rPr sz="8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 </a:t>
            </a: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ARTS目前已发展至100多人的制作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团队，模型、绑定、动画、特效、渲染、合成全流程制作。公司主要从事动画制作服务，是一家以创造原创动画精品为宗旨、以市场需求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562" y="7800393"/>
            <a:ext cx="6359525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为导向、以产业化发展为目标，集节目策划、创作、制作、开发为一体的文化创意企业。公司业务由最初单一的动画片加工，逐步发展成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动画片合作拍摄、制作、发行及玩具、销售为一体的综合性动画影视公司。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公司始终坚持以人为本，以诚信立业为原则。立志做中国动漫产业的佼佼者，打造中国最有价值的动漫产业链。公司具备从策划、原创、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562" y="8547153"/>
            <a:ext cx="6359525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导演、制作、合成及特效和后期编剧，汇集了中国优秀的动画导演、美术设计师、原画师、背景师、摄影师等艺术、技术人才，具有专业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后期制作设备及电脑制作系统。公司致力于高品质、多风格的动画片制作，不断完善，加强管理，在动画片质量与制作周期上均得到各合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2562" y="9044993"/>
            <a:ext cx="59372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作公司的好评。同时，公司将进一步加强与国际动画界同行的合作与交流，并把具有中华名族文化特点的动画片推向国际市场。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2562" y="2124066"/>
            <a:ext cx="3106420" cy="975994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600" b="1" spc="254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公司简介·伊恩动漫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1748155" algn="l"/>
              </a:tabLst>
            </a:pPr>
            <a:r>
              <a:rPr sz="2100" b="1" spc="17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COMPANY	PROFILE</a:t>
            </a:r>
            <a:r>
              <a:rPr sz="2100" b="1" spc="-42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46174" y="571398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135001" y="616956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47710" y="571398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346268" y="712897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FEFEF"/>
                </a:solidFill>
                <a:latin typeface="Myriad Pro"/>
                <a:cs typeface="Myriad Pro"/>
              </a:rPr>
              <a:t>02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98622" y="571398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56385" y="6612295"/>
            <a:ext cx="2217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创意策</a:t>
            </a:r>
            <a:r>
              <a:rPr sz="120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200" spc="215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200" spc="22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114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20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画</a:t>
            </a:r>
            <a:r>
              <a:rPr sz="1200" spc="22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200" spc="22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114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20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办</a:t>
            </a:r>
            <a:r>
              <a:rPr sz="1200" spc="22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200" spc="215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114" dirty="0">
                <a:solidFill>
                  <a:srgbClr val="EFEFEF"/>
                </a:solidFill>
                <a:latin typeface="微软雅黑" panose="020B0503020204020204" charset="-122"/>
                <a:cs typeface="微软雅黑" panose="020B0503020204020204" charset="-122"/>
              </a:rPr>
              <a:t>游戏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2562" y="6561495"/>
            <a:ext cx="1204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ABOUT</a:t>
            </a:r>
            <a:r>
              <a:rPr sz="1600" b="1" spc="10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9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US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55737" y="4916938"/>
            <a:ext cx="1489710" cy="0"/>
          </a:xfrm>
          <a:custGeom>
            <a:avLst/>
            <a:gdLst/>
            <a:ahLst/>
            <a:cxnLst/>
            <a:rect l="l" t="t" r="r" b="b"/>
            <a:pathLst>
              <a:path w="1489709">
                <a:moveTo>
                  <a:pt x="0" y="0"/>
                </a:moveTo>
                <a:lnTo>
                  <a:pt x="1489557" y="0"/>
                </a:lnTo>
              </a:path>
            </a:pathLst>
          </a:custGeom>
          <a:ln w="25793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136508" y="4175368"/>
            <a:ext cx="1529715" cy="64579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7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 始</a:t>
            </a:r>
            <a:r>
              <a:rPr sz="1600" b="1" spc="1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b="1" spc="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FOUNDER</a:t>
            </a:r>
            <a:r>
              <a:rPr sz="1100" b="1" spc="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MEMBER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30344" y="5676042"/>
            <a:ext cx="3588385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邬 卫</a:t>
            </a:r>
            <a:r>
              <a:rPr sz="1400" b="1" spc="-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77000"/>
              </a:lnSpc>
              <a:spcBef>
                <a:spcPts val="920"/>
              </a:spcBef>
            </a:pPr>
            <a:r>
              <a:rPr sz="1000" b="1" spc="7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苏州伊恩动漫有限公司及长沙伊恩文化传播有限公司创始人 上海福煦影视文化投资有限公司常务副总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3044" y="6785109"/>
            <a:ext cx="3500754" cy="235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•深耕动漫行业近30年，拥有极强的制作发行能力以及深厚的行业资源；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•曾任DISNEY美国迪斯尼动画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800" spc="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PHINEAS</a:t>
            </a:r>
            <a:r>
              <a:rPr sz="8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800" spc="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FERB》(2010-2012)担任第三季执行导演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•MARVEL美国最大的漫画公司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为施瓦辛格复出制作《州长侠》/担任脚本、策划、导演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为美国最大的漫画公司Marvel制作样片《绿巨人》/担任导演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•CARTOON</a:t>
            </a:r>
            <a:r>
              <a:rPr sz="8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NETWORK</a:t>
            </a:r>
            <a:r>
              <a:rPr sz="800" spc="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STUDIO美国CNS卡通频道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《CHOWDER》(2007-2010)49集系列片/担任执行导演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•美国</a:t>
            </a:r>
            <a:r>
              <a:rPr sz="800" spc="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DISCOVERY</a:t>
            </a:r>
            <a:r>
              <a:rPr sz="800" spc="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KIDS频道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800" spc="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Kenny</a:t>
            </a:r>
            <a:r>
              <a:rPr sz="8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800" spc="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Shark》(2003-2004)/担任执行导演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217513" y="5738964"/>
            <a:ext cx="2301062" cy="3445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599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264"/>
            <a:ext cx="15119985" cy="10257155"/>
          </a:xfrm>
          <a:custGeom>
            <a:avLst/>
            <a:gdLst/>
            <a:ahLst/>
            <a:cxnLst/>
            <a:rect l="l" t="t" r="r" b="b"/>
            <a:pathLst>
              <a:path w="15119985" h="10257155">
                <a:moveTo>
                  <a:pt x="0" y="10256684"/>
                </a:moveTo>
                <a:lnTo>
                  <a:pt x="15119985" y="10256684"/>
                </a:lnTo>
                <a:lnTo>
                  <a:pt x="15119985" y="0"/>
                </a:lnTo>
                <a:lnTo>
                  <a:pt x="0" y="0"/>
                </a:lnTo>
                <a:lnTo>
                  <a:pt x="0" y="10256684"/>
                </a:lnTo>
                <a:close/>
              </a:path>
            </a:pathLst>
          </a:custGeom>
          <a:solidFill>
            <a:srgbClr val="22171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3401" y="1966834"/>
            <a:ext cx="4069079" cy="97916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1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BUSINESS</a:t>
            </a:r>
            <a:r>
              <a:rPr sz="2100" b="1" spc="15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8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MODEL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>
              <a:lnSpc>
                <a:spcPct val="100000"/>
              </a:lnSpc>
              <a:spcBef>
                <a:spcPts val="1030"/>
              </a:spcBef>
            </a:pPr>
            <a:r>
              <a:rPr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商业模式—动画承制业务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401" y="4672760"/>
            <a:ext cx="3562350" cy="10255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1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REPRESENTATIVE</a:t>
            </a:r>
            <a:r>
              <a:rPr sz="2100" b="1" spc="12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8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WORD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代表承制作品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788" y="616956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3509" y="571398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92062" y="712897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03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2779" y="712897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04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4421" y="571398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131379" y="616956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44091" y="571398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95003" y="571398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88826" y="3335490"/>
            <a:ext cx="3347085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动画承制业务的订单主要来自于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阅文集团、爱奇艺、Bilibili等知名网文、视频平台公司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826" y="6102058"/>
            <a:ext cx="6372860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超高人气3D巨制《斗破苍穹》，2017年1月7日首播，3小时内总点击突破5000万，首日24小时突破1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94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亿，打破国内3D动画首播记录；首季《斗破苍穹》点击量突破12亿，创下季播类动画单季点播量的新纪 录，标志着国产动画技术正式跻身国际一流水平；175家媒体露出曝光超过2亿人；175家媒体露出曝光超 过2亿人次，百度指数创5年新高。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41569" y="3399152"/>
            <a:ext cx="502539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060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3D重磅动画《星辰变》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知名网络作家我吃西红柿代表作品，是阅文集团将于2018年推出的重磅动画作品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09455" y="4360381"/>
            <a:ext cx="1217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于2018年10月上映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59992" y="4979034"/>
            <a:ext cx="7560309" cy="3377565"/>
          </a:xfrm>
          <a:custGeom>
            <a:avLst/>
            <a:gdLst/>
            <a:ahLst/>
            <a:cxnLst/>
            <a:rect l="l" t="t" r="r" b="b"/>
            <a:pathLst>
              <a:path w="7560309" h="3377565">
                <a:moveTo>
                  <a:pt x="0" y="3377171"/>
                </a:moveTo>
                <a:lnTo>
                  <a:pt x="7559979" y="3377171"/>
                </a:lnTo>
                <a:lnTo>
                  <a:pt x="7559979" y="0"/>
                </a:lnTo>
                <a:lnTo>
                  <a:pt x="0" y="0"/>
                </a:lnTo>
                <a:lnTo>
                  <a:pt x="0" y="3377171"/>
                </a:lnTo>
                <a:close/>
              </a:path>
            </a:pathLst>
          </a:custGeom>
          <a:solidFill>
            <a:srgbClr val="FF75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59992" y="5135033"/>
            <a:ext cx="7559979" cy="5124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7854315"/>
          </a:xfrm>
          <a:custGeom>
            <a:avLst/>
            <a:gdLst/>
            <a:ahLst/>
            <a:cxnLst/>
            <a:rect l="l" t="t" r="r" b="b"/>
            <a:pathLst>
              <a:path w="15119985" h="7854315">
                <a:moveTo>
                  <a:pt x="0" y="7854264"/>
                </a:moveTo>
                <a:lnTo>
                  <a:pt x="15119985" y="7854264"/>
                </a:lnTo>
                <a:lnTo>
                  <a:pt x="15119985" y="0"/>
                </a:lnTo>
                <a:lnTo>
                  <a:pt x="0" y="0"/>
                </a:lnTo>
                <a:lnTo>
                  <a:pt x="0" y="7854264"/>
                </a:lnTo>
                <a:close/>
              </a:path>
            </a:pathLst>
          </a:custGeom>
          <a:solidFill>
            <a:srgbClr val="FF75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40600" y="1632737"/>
            <a:ext cx="7779384" cy="40954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60906" y="6677914"/>
            <a:ext cx="4872990" cy="191135"/>
          </a:xfrm>
          <a:custGeom>
            <a:avLst/>
            <a:gdLst/>
            <a:ahLst/>
            <a:cxnLst/>
            <a:rect l="l" t="t" r="r" b="b"/>
            <a:pathLst>
              <a:path w="4872990" h="191134">
                <a:moveTo>
                  <a:pt x="0" y="190830"/>
                </a:moveTo>
                <a:lnTo>
                  <a:pt x="4872393" y="190830"/>
                </a:lnTo>
                <a:lnTo>
                  <a:pt x="4872393" y="0"/>
                </a:lnTo>
                <a:lnTo>
                  <a:pt x="0" y="0"/>
                </a:lnTo>
                <a:lnTo>
                  <a:pt x="0" y="190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05167" y="6230068"/>
            <a:ext cx="6210300" cy="4127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北京每日视界动画电影《刺猬小子之天生我刺》，该片已于2016年7月22日上映。伊恩动漫承担了该片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206375">
              <a:lnSpc>
                <a:spcPct val="100000"/>
              </a:lnSpc>
              <a:spcBef>
                <a:spcPts val="73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40mins的制作。本项目采用了全新技术的GPU渲染技术，使画面中的毛发质感达到国际一流水准。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82" y="607559"/>
            <a:ext cx="1139190" cy="30607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498" y="561809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64411" y="561809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6181" y="607559"/>
            <a:ext cx="1139190" cy="30607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8886" y="561809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9798" y="561809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629690"/>
            <a:ext cx="7547292" cy="409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625028"/>
            <a:ext cx="2827655" cy="4097654"/>
          </a:xfrm>
          <a:custGeom>
            <a:avLst/>
            <a:gdLst/>
            <a:ahLst/>
            <a:cxnLst/>
            <a:rect l="l" t="t" r="r" b="b"/>
            <a:pathLst>
              <a:path w="2827655" h="4097654">
                <a:moveTo>
                  <a:pt x="0" y="0"/>
                </a:moveTo>
                <a:lnTo>
                  <a:pt x="2827096" y="0"/>
                </a:lnTo>
                <a:lnTo>
                  <a:pt x="2827096" y="4097286"/>
                </a:lnTo>
                <a:lnTo>
                  <a:pt x="0" y="4097286"/>
                </a:lnTo>
                <a:lnTo>
                  <a:pt x="0" y="0"/>
                </a:lnTo>
                <a:close/>
              </a:path>
            </a:pathLst>
          </a:custGeom>
          <a:solidFill>
            <a:srgbClr val="036DB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84169" y="2735149"/>
            <a:ext cx="1730375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《水地球》是河马动画重磅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61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推出的全新IP品牌，全CG动 画电影。伊恩动漫为此提供 全程的配套服务。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474" y="1998425"/>
            <a:ext cx="14643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《水地球》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6996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05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56247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06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060249"/>
            <a:ext cx="15119985" cy="419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433300" y="6055118"/>
            <a:ext cx="2686685" cy="4204970"/>
          </a:xfrm>
          <a:custGeom>
            <a:avLst/>
            <a:gdLst/>
            <a:ahLst/>
            <a:cxnLst/>
            <a:rect l="l" t="t" r="r" b="b"/>
            <a:pathLst>
              <a:path w="2686684" h="4204970">
                <a:moveTo>
                  <a:pt x="0" y="4204830"/>
                </a:moveTo>
                <a:lnTo>
                  <a:pt x="2686684" y="4204830"/>
                </a:lnTo>
                <a:lnTo>
                  <a:pt x="2686684" y="0"/>
                </a:lnTo>
                <a:lnTo>
                  <a:pt x="0" y="0"/>
                </a:lnTo>
                <a:lnTo>
                  <a:pt x="0" y="4204830"/>
                </a:lnTo>
                <a:close/>
              </a:path>
            </a:pathLst>
          </a:custGeom>
          <a:solidFill>
            <a:srgbClr val="036DB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97400" y="6061303"/>
            <a:ext cx="2957195" cy="4199255"/>
          </a:xfrm>
          <a:custGeom>
            <a:avLst/>
            <a:gdLst/>
            <a:ahLst/>
            <a:cxnLst/>
            <a:rect l="l" t="t" r="r" b="b"/>
            <a:pathLst>
              <a:path w="2957195" h="4199255">
                <a:moveTo>
                  <a:pt x="0" y="4198645"/>
                </a:moveTo>
                <a:lnTo>
                  <a:pt x="2956800" y="4198645"/>
                </a:lnTo>
                <a:lnTo>
                  <a:pt x="2956800" y="0"/>
                </a:lnTo>
                <a:lnTo>
                  <a:pt x="0" y="0"/>
                </a:lnTo>
                <a:lnTo>
                  <a:pt x="0" y="4198645"/>
                </a:lnTo>
                <a:close/>
              </a:path>
            </a:pathLst>
          </a:custGeom>
          <a:solidFill>
            <a:srgbClr val="036DB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829906" y="6394982"/>
            <a:ext cx="2261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《SuperBook》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53000" y="7253161"/>
            <a:ext cx="201295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《SuperBook》是二十年前美国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02870">
              <a:lnSpc>
                <a:spcPct val="161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的一部经典动画，2013年这部 2D动画以全新的3D形式再次演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3000" y="7987348"/>
            <a:ext cx="1944370" cy="140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绎，为观众呈现出全新的视觉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61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感。制作了这部影片的幕后团队 每日视界采用国人的思维方式， 为动画打造的片头也从众多作品 中脱颖而出，获得艾美奖最佳片 头提名。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39700" y="6280834"/>
            <a:ext cx="1771650" cy="15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74295">
              <a:lnSpc>
                <a:spcPct val="136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《熊出没·  奇幻空间》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89230">
              <a:lnSpc>
                <a:spcPct val="161000"/>
              </a:lnSpc>
              <a:spcBef>
                <a:spcPts val="1385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《熊出没·奇幻空间》电影 全新的3D特效技术给观众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39700" y="7907339"/>
            <a:ext cx="1701800" cy="189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带来非常“真实”的观影体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6830" algn="just">
              <a:lnSpc>
                <a:spcPct val="161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验，清新奇特、唯美壮观的 奇幻森林空间也给观众带来 春节假期里难得的“清肺醒 神”的感受。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61000"/>
              </a:lnSpc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2017年8月，《熊出没·奇 幻空间》提名第31届中国电 影金鸡奖最佳美术片。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8785" y="1625028"/>
            <a:ext cx="2728595" cy="4103370"/>
          </a:xfrm>
          <a:prstGeom prst="rect">
            <a:avLst/>
          </a:prstGeom>
          <a:solidFill>
            <a:srgbClr val="036DB7">
              <a:alpha val="50000"/>
            </a:srgbClr>
          </a:solidFill>
        </p:spPr>
        <p:txBody>
          <a:bodyPr vert="horz" wrap="square" lIns="0" tIns="271780" rIns="0" bIns="0" rtlCol="0">
            <a:spAutoFit/>
          </a:bodyPr>
          <a:lstStyle/>
          <a:p>
            <a:pPr marL="600075" marR="393700">
              <a:lnSpc>
                <a:spcPct val="136000"/>
              </a:lnSpc>
              <a:spcBef>
                <a:spcPts val="2140"/>
              </a:spcBef>
            </a:pPr>
            <a:r>
              <a:rPr sz="2100" b="1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《刺猬小子 之天生我刺》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 panose="02020703060505090304"/>
              <a:cs typeface="Times New Roman" panose="02020703060505090304"/>
            </a:endParaRPr>
          </a:p>
          <a:p>
            <a:pPr marL="621665" marR="228600">
              <a:lnSpc>
                <a:spcPct val="161000"/>
              </a:lnSpc>
              <a:spcBef>
                <a:spcPts val="1625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北京每日视界动画电影《刺猬 小子之天生我刺》，该片已于 2016年7月22日上映。伊恩动 漫承担了该片40mins的制作。 本项目采用了全新技术的GPU  渲染技术，使画面中的毛发质 感达到国际一流水准。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2599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119985" cy="10260330"/>
          </a:xfrm>
          <a:custGeom>
            <a:avLst/>
            <a:gdLst/>
            <a:ahLst/>
            <a:cxnLst/>
            <a:rect l="l" t="t" r="r" b="b"/>
            <a:pathLst>
              <a:path w="15119985" h="10260330">
                <a:moveTo>
                  <a:pt x="0" y="10259948"/>
                </a:moveTo>
                <a:lnTo>
                  <a:pt x="15119985" y="10259948"/>
                </a:lnTo>
                <a:lnTo>
                  <a:pt x="15119985" y="0"/>
                </a:lnTo>
                <a:lnTo>
                  <a:pt x="0" y="0"/>
                </a:lnTo>
                <a:lnTo>
                  <a:pt x="0" y="10259948"/>
                </a:lnTo>
                <a:close/>
              </a:path>
            </a:pathLst>
          </a:custGeom>
          <a:solidFill>
            <a:srgbClr val="3D3939">
              <a:alpha val="68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8912" y="1673497"/>
            <a:ext cx="17526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其他制作项目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912" y="2419955"/>
            <a:ext cx="6332855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《熊猫滚滚》、《洛克王国4》、《invizimals》、《太极熊猫》、《赛尔号》、《梦娃的中国梦》、《猪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000" b="1" spc="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猪侠之英雄猪少年》、《新大头儿子和小头爸爸》、《灰姑娘》等40多部三维动画电影及剧集。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550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261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6174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3031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5737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6649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24553" y="3654666"/>
            <a:ext cx="3024505" cy="1760855"/>
          </a:xfrm>
          <a:custGeom>
            <a:avLst/>
            <a:gdLst/>
            <a:ahLst/>
            <a:cxnLst/>
            <a:rect l="l" t="t" r="r" b="b"/>
            <a:pathLst>
              <a:path w="3024504" h="1760854">
                <a:moveTo>
                  <a:pt x="3024428" y="1760639"/>
                </a:moveTo>
                <a:lnTo>
                  <a:pt x="0" y="1760639"/>
                </a:lnTo>
                <a:lnTo>
                  <a:pt x="0" y="0"/>
                </a:lnTo>
                <a:lnTo>
                  <a:pt x="3024428" y="0"/>
                </a:lnTo>
                <a:lnTo>
                  <a:pt x="3024428" y="1760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84662" y="3719347"/>
            <a:ext cx="2895777" cy="1619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9787" y="3654666"/>
            <a:ext cx="3024505" cy="1760855"/>
          </a:xfrm>
          <a:custGeom>
            <a:avLst/>
            <a:gdLst/>
            <a:ahLst/>
            <a:cxnLst/>
            <a:rect l="l" t="t" r="r" b="b"/>
            <a:pathLst>
              <a:path w="3024504" h="1760854">
                <a:moveTo>
                  <a:pt x="3024428" y="1760639"/>
                </a:moveTo>
                <a:lnTo>
                  <a:pt x="0" y="1760639"/>
                </a:lnTo>
                <a:lnTo>
                  <a:pt x="0" y="0"/>
                </a:lnTo>
                <a:lnTo>
                  <a:pt x="3024428" y="0"/>
                </a:lnTo>
                <a:lnTo>
                  <a:pt x="3024428" y="1760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9503" y="3720045"/>
            <a:ext cx="2896552" cy="1627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0715" y="5647423"/>
            <a:ext cx="3021965" cy="1760855"/>
          </a:xfrm>
          <a:custGeom>
            <a:avLst/>
            <a:gdLst/>
            <a:ahLst/>
            <a:cxnLst/>
            <a:rect l="l" t="t" r="r" b="b"/>
            <a:pathLst>
              <a:path w="3021965" h="1760854">
                <a:moveTo>
                  <a:pt x="3021812" y="1760778"/>
                </a:moveTo>
                <a:lnTo>
                  <a:pt x="0" y="1760778"/>
                </a:lnTo>
                <a:lnTo>
                  <a:pt x="0" y="0"/>
                </a:lnTo>
                <a:lnTo>
                  <a:pt x="3021812" y="0"/>
                </a:lnTo>
                <a:lnTo>
                  <a:pt x="3021812" y="1760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9492" y="5709577"/>
            <a:ext cx="2913696" cy="1642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27487" y="5647423"/>
            <a:ext cx="3013710" cy="1754505"/>
          </a:xfrm>
          <a:custGeom>
            <a:avLst/>
            <a:gdLst/>
            <a:ahLst/>
            <a:cxnLst/>
            <a:rect l="l" t="t" r="r" b="b"/>
            <a:pathLst>
              <a:path w="3013709" h="1754504">
                <a:moveTo>
                  <a:pt x="3013544" y="1754301"/>
                </a:moveTo>
                <a:lnTo>
                  <a:pt x="0" y="1754301"/>
                </a:lnTo>
                <a:lnTo>
                  <a:pt x="0" y="0"/>
                </a:lnTo>
                <a:lnTo>
                  <a:pt x="3013544" y="0"/>
                </a:lnTo>
                <a:lnTo>
                  <a:pt x="3013544" y="1754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87368" y="5711850"/>
            <a:ext cx="2888195" cy="1631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1624" y="7638707"/>
            <a:ext cx="3013710" cy="1754505"/>
          </a:xfrm>
          <a:custGeom>
            <a:avLst/>
            <a:gdLst/>
            <a:ahLst/>
            <a:cxnLst/>
            <a:rect l="l" t="t" r="r" b="b"/>
            <a:pathLst>
              <a:path w="3013710" h="1754504">
                <a:moveTo>
                  <a:pt x="3013544" y="1754301"/>
                </a:moveTo>
                <a:lnTo>
                  <a:pt x="0" y="1754301"/>
                </a:lnTo>
                <a:lnTo>
                  <a:pt x="0" y="0"/>
                </a:lnTo>
                <a:lnTo>
                  <a:pt x="3013544" y="0"/>
                </a:lnTo>
                <a:lnTo>
                  <a:pt x="3013544" y="1754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1504" y="7690434"/>
            <a:ext cx="2888195" cy="1649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30002" y="7638707"/>
            <a:ext cx="3013710" cy="1754505"/>
          </a:xfrm>
          <a:custGeom>
            <a:avLst/>
            <a:gdLst/>
            <a:ahLst/>
            <a:cxnLst/>
            <a:rect l="l" t="t" r="r" b="b"/>
            <a:pathLst>
              <a:path w="3013709" h="1754504">
                <a:moveTo>
                  <a:pt x="3013544" y="1754301"/>
                </a:moveTo>
                <a:lnTo>
                  <a:pt x="0" y="1754301"/>
                </a:lnTo>
                <a:lnTo>
                  <a:pt x="0" y="0"/>
                </a:lnTo>
                <a:lnTo>
                  <a:pt x="3013544" y="0"/>
                </a:lnTo>
                <a:lnTo>
                  <a:pt x="3013544" y="1754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89882" y="7690434"/>
            <a:ext cx="2888195" cy="16492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135008" y="1581456"/>
            <a:ext cx="4748530" cy="294005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825"/>
              </a:spcBef>
            </a:pPr>
            <a:r>
              <a:rPr sz="2100" b="1" spc="7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REPRESENTATIVE</a:t>
            </a:r>
            <a:r>
              <a:rPr sz="2100" b="1" spc="15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8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WORD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95"/>
              </a:spcBef>
            </a:pPr>
            <a:r>
              <a:rPr sz="2600" b="1" spc="25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核心竞争力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2960"/>
              </a:spcBef>
            </a:pPr>
            <a:r>
              <a:rPr sz="1600" b="1" spc="5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EXCELLENT PRODUCTION</a:t>
            </a:r>
            <a:r>
              <a:rPr sz="1600" b="1" spc="19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ABILITY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635"/>
              </a:spcBef>
            </a:pPr>
            <a:r>
              <a:rPr sz="2100" b="1" spc="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优秀的制作能力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1525"/>
              </a:spcBef>
            </a:pPr>
            <a:r>
              <a:rPr sz="1400" b="1" spc="30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制作精</a:t>
            </a:r>
            <a:r>
              <a:rPr sz="14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良</a:t>
            </a:r>
            <a:r>
              <a:rPr sz="1400" b="1" spc="-114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•动画画面精美，作品画质直追日本动画制作水平；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•网文改编动画的作品场景还原度高，剧情带入感强，相比漫画改编难度更高；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34994" y="4711152"/>
            <a:ext cx="6327140" cy="283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400" b="1" spc="30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种类齐</a:t>
            </a:r>
            <a:r>
              <a:rPr sz="14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b="1" spc="-114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45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•动画作品种类包含2D与3D两大类，拥有各类型人才储备；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 panose="02020703060505090304"/>
              <a:cs typeface="Times New Roman" panose="02020703060505090304"/>
            </a:endParaRPr>
          </a:p>
          <a:p>
            <a:pPr marL="20320">
              <a:lnSpc>
                <a:spcPct val="100000"/>
              </a:lnSpc>
            </a:pPr>
            <a:r>
              <a:rPr sz="1400" b="1" spc="30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题材丰</a:t>
            </a:r>
            <a:r>
              <a:rPr sz="14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400" b="1" spc="-114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">
              <a:lnSpc>
                <a:spcPct val="100000"/>
              </a:lnSpc>
              <a:spcBef>
                <a:spcPts val="85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•作品题材覆盖广泛，包含青春、玄幻、科幻、小清新、女性等多种热门题材，深受观众青睐；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 panose="02020703060505090304"/>
              <a:cs typeface="Times New Roman" panose="0202070306050509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 panose="02020703060505090304"/>
              <a:cs typeface="Times New Roman" panose="02020703060505090304"/>
            </a:endParaRPr>
          </a:p>
          <a:p>
            <a:pPr marL="12700">
              <a:lnSpc>
                <a:spcPct val="100000"/>
              </a:lnSpc>
            </a:pPr>
            <a:r>
              <a:rPr sz="1600" b="1" spc="5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ABUNDANT </a:t>
            </a:r>
            <a:r>
              <a:rPr sz="1600" b="1" spc="3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IP</a:t>
            </a:r>
            <a:r>
              <a:rPr sz="1600" b="1" spc="19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RESOURCES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100" b="1" spc="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丰富的IP资源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77000"/>
              </a:lnSpc>
              <a:spcBef>
                <a:spcPts val="850"/>
              </a:spcBef>
            </a:pPr>
            <a:r>
              <a:rPr sz="1000" spc="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公司重要股东上海福煦影视拥有着丰富的加工制片经验，不断进行精品IP的原创动画运营开发，面向社会 各类渠道挑选优质IP，扩大IP来源渠道，因此公司能够获得更具价值及优质IP资源。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8424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46209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769506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5119985" cy="7695565"/>
          </a:xfrm>
          <a:custGeom>
            <a:avLst/>
            <a:gdLst/>
            <a:ahLst/>
            <a:cxnLst/>
            <a:rect l="l" t="t" r="r" b="b"/>
            <a:pathLst>
              <a:path w="15119985" h="7695565">
                <a:moveTo>
                  <a:pt x="0" y="7695069"/>
                </a:moveTo>
                <a:lnTo>
                  <a:pt x="0" y="0"/>
                </a:lnTo>
                <a:lnTo>
                  <a:pt x="15119985" y="0"/>
                </a:lnTo>
                <a:lnTo>
                  <a:pt x="15119985" y="7695069"/>
                </a:lnTo>
                <a:lnTo>
                  <a:pt x="0" y="7695069"/>
                </a:lnTo>
                <a:close/>
              </a:path>
            </a:pathLst>
          </a:custGeom>
          <a:solidFill>
            <a:srgbClr val="22171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3716" y="3869029"/>
            <a:ext cx="1969770" cy="1152525"/>
          </a:xfrm>
          <a:custGeom>
            <a:avLst/>
            <a:gdLst/>
            <a:ahLst/>
            <a:cxnLst/>
            <a:rect l="l" t="t" r="r" b="b"/>
            <a:pathLst>
              <a:path w="1969770" h="1152525">
                <a:moveTo>
                  <a:pt x="1969287" y="1152436"/>
                </a:moveTo>
                <a:lnTo>
                  <a:pt x="0" y="1152436"/>
                </a:lnTo>
                <a:lnTo>
                  <a:pt x="0" y="0"/>
                </a:lnTo>
                <a:lnTo>
                  <a:pt x="1969287" y="0"/>
                </a:lnTo>
                <a:lnTo>
                  <a:pt x="1969287" y="1152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936369"/>
            <a:ext cx="15119985" cy="2324100"/>
          </a:xfrm>
          <a:custGeom>
            <a:avLst/>
            <a:gdLst/>
            <a:ahLst/>
            <a:cxnLst/>
            <a:rect l="l" t="t" r="r" b="b"/>
            <a:pathLst>
              <a:path w="15119985" h="2324100">
                <a:moveTo>
                  <a:pt x="0" y="2323579"/>
                </a:moveTo>
                <a:lnTo>
                  <a:pt x="15119985" y="2323579"/>
                </a:lnTo>
                <a:lnTo>
                  <a:pt x="15119985" y="0"/>
                </a:lnTo>
                <a:lnTo>
                  <a:pt x="0" y="0"/>
                </a:lnTo>
                <a:lnTo>
                  <a:pt x="0" y="2323579"/>
                </a:lnTo>
                <a:close/>
              </a:path>
            </a:pathLst>
          </a:custGeom>
          <a:solidFill>
            <a:srgbClr val="FF75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8001" y="8471406"/>
            <a:ext cx="14069694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130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国漫复兴之势</a:t>
            </a:r>
            <a:r>
              <a:rPr sz="730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，</a:t>
            </a:r>
            <a:r>
              <a:rPr sz="7300" spc="-819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sz="7300" spc="130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动画布局之</a:t>
            </a:r>
            <a:r>
              <a:rPr sz="730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时</a:t>
            </a:r>
            <a:endParaRPr sz="730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882" y="1558250"/>
            <a:ext cx="4658360" cy="7677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b="1" spc="1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NEW </a:t>
            </a:r>
            <a:r>
              <a:rPr sz="1600" b="1" spc="2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BREAKTHROUGH </a:t>
            </a:r>
            <a:r>
              <a:rPr sz="1600" b="1" spc="1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IN CG</a:t>
            </a:r>
            <a:r>
              <a:rPr sz="1600" b="1" spc="12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2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">
              <a:lnSpc>
                <a:spcPct val="100000"/>
              </a:lnSpc>
              <a:spcBef>
                <a:spcPts val="800"/>
              </a:spcBef>
            </a:pPr>
            <a:r>
              <a:rPr sz="2100" b="1" spc="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CG技术新突破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826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1548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2447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139422" y="601998"/>
            <a:ext cx="1139190" cy="3067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PURE</a:t>
            </a:r>
            <a:r>
              <a:rPr sz="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ARTS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8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BROCHURE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52130" y="556450"/>
            <a:ext cx="911225" cy="0"/>
          </a:xfrm>
          <a:custGeom>
            <a:avLst/>
            <a:gdLst/>
            <a:ahLst/>
            <a:cxnLst/>
            <a:rect l="l" t="t" r="r" b="b"/>
            <a:pathLst>
              <a:path w="911225">
                <a:moveTo>
                  <a:pt x="0" y="0"/>
                </a:moveTo>
                <a:lnTo>
                  <a:pt x="911225" y="0"/>
                </a:lnTo>
              </a:path>
            </a:pathLst>
          </a:custGeom>
          <a:ln w="54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03042" y="55645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37" y="0"/>
                </a:lnTo>
              </a:path>
            </a:pathLst>
          </a:custGeom>
          <a:ln w="54889">
            <a:solidFill>
              <a:srgbClr val="FF75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131373" y="1558250"/>
            <a:ext cx="4098925" cy="7677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b="1" spc="5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COOPERATIVE</a:t>
            </a:r>
            <a:r>
              <a:rPr sz="1600" b="1" spc="114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PARTNER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">
              <a:lnSpc>
                <a:spcPct val="100000"/>
              </a:lnSpc>
              <a:spcBef>
                <a:spcPts val="800"/>
              </a:spcBef>
            </a:pPr>
            <a:r>
              <a:rPr sz="2100" b="1" spc="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广泛的合作伙伴—全网+电视台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3341" y="2841647"/>
            <a:ext cx="151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重点动画订单来</a:t>
            </a:r>
            <a:r>
              <a:rPr sz="12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200" b="1" spc="-9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6778" y="3197072"/>
            <a:ext cx="6358890" cy="1380490"/>
          </a:xfrm>
          <a:custGeom>
            <a:avLst/>
            <a:gdLst/>
            <a:ahLst/>
            <a:cxnLst/>
            <a:rect l="l" t="t" r="r" b="b"/>
            <a:pathLst>
              <a:path w="6358890" h="1380489">
                <a:moveTo>
                  <a:pt x="6358305" y="1380147"/>
                </a:moveTo>
                <a:lnTo>
                  <a:pt x="0" y="1380147"/>
                </a:lnTo>
                <a:lnTo>
                  <a:pt x="0" y="0"/>
                </a:lnTo>
                <a:lnTo>
                  <a:pt x="6358305" y="0"/>
                </a:lnTo>
                <a:lnTo>
                  <a:pt x="6358305" y="1380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38885" y="3913318"/>
            <a:ext cx="1879782" cy="106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93716" y="5814733"/>
            <a:ext cx="1969770" cy="897890"/>
          </a:xfrm>
          <a:custGeom>
            <a:avLst/>
            <a:gdLst/>
            <a:ahLst/>
            <a:cxnLst/>
            <a:rect l="l" t="t" r="r" b="b"/>
            <a:pathLst>
              <a:path w="1969770" h="897890">
                <a:moveTo>
                  <a:pt x="1969287" y="897585"/>
                </a:moveTo>
                <a:lnTo>
                  <a:pt x="0" y="897585"/>
                </a:lnTo>
                <a:lnTo>
                  <a:pt x="0" y="0"/>
                </a:lnTo>
                <a:lnTo>
                  <a:pt x="1969287" y="0"/>
                </a:lnTo>
                <a:lnTo>
                  <a:pt x="1969287" y="897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23631" y="3465659"/>
            <a:ext cx="891088" cy="891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99615" y="3465659"/>
            <a:ext cx="890034" cy="895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173845" y="3465659"/>
            <a:ext cx="892496" cy="892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94728" y="3989247"/>
            <a:ext cx="1534004" cy="344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99108" y="3444994"/>
            <a:ext cx="1525255" cy="385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143341" y="4839789"/>
            <a:ext cx="1140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全网播出渠</a:t>
            </a:r>
            <a:r>
              <a:rPr sz="12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200" b="1" spc="-9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73050" y="4839789"/>
            <a:ext cx="1325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电视台播出渠</a:t>
            </a:r>
            <a:r>
              <a:rPr sz="12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200" b="1" spc="-9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56778" y="5195201"/>
            <a:ext cx="4000500" cy="1661795"/>
          </a:xfrm>
          <a:custGeom>
            <a:avLst/>
            <a:gdLst/>
            <a:ahLst/>
            <a:cxnLst/>
            <a:rect l="l" t="t" r="r" b="b"/>
            <a:pathLst>
              <a:path w="4000500" h="1661795">
                <a:moveTo>
                  <a:pt x="4000334" y="1661667"/>
                </a:moveTo>
                <a:lnTo>
                  <a:pt x="0" y="1661667"/>
                </a:lnTo>
                <a:lnTo>
                  <a:pt x="0" y="0"/>
                </a:lnTo>
                <a:lnTo>
                  <a:pt x="4000334" y="0"/>
                </a:lnTo>
                <a:lnTo>
                  <a:pt x="4000334" y="1661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85712" y="5195201"/>
            <a:ext cx="2132330" cy="1661795"/>
          </a:xfrm>
          <a:custGeom>
            <a:avLst/>
            <a:gdLst/>
            <a:ahLst/>
            <a:cxnLst/>
            <a:rect l="l" t="t" r="r" b="b"/>
            <a:pathLst>
              <a:path w="2132330" h="1661795">
                <a:moveTo>
                  <a:pt x="2131783" y="1661667"/>
                </a:moveTo>
                <a:lnTo>
                  <a:pt x="0" y="1661667"/>
                </a:lnTo>
                <a:lnTo>
                  <a:pt x="0" y="0"/>
                </a:lnTo>
                <a:lnTo>
                  <a:pt x="2131783" y="0"/>
                </a:lnTo>
                <a:lnTo>
                  <a:pt x="2131783" y="1661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87268" y="5414785"/>
            <a:ext cx="562766" cy="562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243893" y="5414785"/>
            <a:ext cx="562106" cy="565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88866" y="5414785"/>
            <a:ext cx="563652" cy="563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816335" y="6208819"/>
            <a:ext cx="1250861" cy="393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091522" y="6084698"/>
            <a:ext cx="558348" cy="558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121059" y="5414785"/>
            <a:ext cx="558348" cy="5583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87270" y="6084698"/>
            <a:ext cx="563410" cy="563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243893" y="6084698"/>
            <a:ext cx="558573" cy="5585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564370" y="5401627"/>
            <a:ext cx="684536" cy="5754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536465" y="5401623"/>
            <a:ext cx="557013" cy="5570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495007" y="6089777"/>
            <a:ext cx="639936" cy="5723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512446" y="6121679"/>
            <a:ext cx="788390" cy="5213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792062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09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352779" y="466239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 Pro"/>
                <a:cs typeface="Myriad Pro"/>
              </a:rPr>
              <a:t>10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838" y="2693130"/>
            <a:ext cx="6314440" cy="44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经历了多年发展，我们已发展成为一个高技术，高速度的百人制作团队。随着电脑数字化技术</a:t>
            </a: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000" b="1" spc="-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000" b="1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发展和更新，公司在技术上为实现突破和超越，专门成立动补组及UE4引擎部</a:t>
            </a: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000" b="1" spc="-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8801" y="3519994"/>
            <a:ext cx="3957954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动态捕捉技</a:t>
            </a:r>
            <a:r>
              <a:rPr sz="12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200" b="1" spc="-9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项目动作方面采用了欧美流行的动态捕捉</a:t>
            </a:r>
            <a:r>
              <a:rPr sz="1000" spc="1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（Mot</a:t>
            </a:r>
            <a:r>
              <a:rPr sz="1000" spc="-1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1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ionCap</a:t>
            </a:r>
            <a:r>
              <a:rPr sz="1000" spc="-1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7000"/>
              </a:lnSpc>
            </a:pP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ture）技术，捕捉角色的动作场面，极大加快了角色动画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制作速度，提升了角色动作的细腻度。表演者皆为有多部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 </a:t>
            </a: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视作品经验的专业动作演员，倾力打造国际级的武打场面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 </a:t>
            </a: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镜头效果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000" spc="-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8801" y="5431518"/>
            <a:ext cx="3926840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60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引擎技</a:t>
            </a:r>
            <a:r>
              <a:rPr sz="1200" b="1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200" b="1" spc="-95" dirty="0">
                <a:solidFill>
                  <a:srgbClr val="FF751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7000"/>
              </a:lnSpc>
              <a:spcBef>
                <a:spcPts val="650"/>
              </a:spcBef>
            </a:pP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采用UE4引擎技术所带来的超高速渲染、超精细宏大场景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动态植被系统、快速特效、高效材质处理的优势，达到更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 </a:t>
            </a: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的品质与要求，展示了虚幻引擎高水平的视效功能和实时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渲 </a:t>
            </a:r>
            <a:r>
              <a:rPr sz="1000" spc="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染，带给观众新鲜完美的观影体验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000" spc="-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37010" y="5849544"/>
            <a:ext cx="1888754" cy="8256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3751</Words>
  <Application>WPS 文字</Application>
  <PresentationFormat>自定义</PresentationFormat>
  <Paragraphs>305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方正书宋_GBK</vt:lpstr>
      <vt:lpstr>Wingdings</vt:lpstr>
      <vt:lpstr>微软雅黑</vt:lpstr>
      <vt:lpstr>Arial</vt:lpstr>
      <vt:lpstr>Myriad Pro</vt:lpstr>
      <vt:lpstr>Times New Roman</vt:lpstr>
      <vt:lpstr>Arial Unicode MS</vt:lpstr>
      <vt:lpstr>Calibri</vt:lpstr>
      <vt:lpstr>宋体</vt:lpstr>
      <vt:lpstr>Thonburi</vt:lpstr>
      <vt:lpstr>汉仪书宋二KW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修改1 伊恩画册</dc:title>
  <dc:creator/>
  <cp:lastModifiedBy>wangmengmeng</cp:lastModifiedBy>
  <cp:revision>8</cp:revision>
  <dcterms:created xsi:type="dcterms:W3CDTF">2023-02-21T10:28:53Z</dcterms:created>
  <dcterms:modified xsi:type="dcterms:W3CDTF">2023-02-21T10:28:53Z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1900-01-00T00:00:00Z</vt:filetime>
  </property>
  <property fmtid="{D5CDD505-2E9C-101B-9397-08002B2CF9AE}" pid="5" name="KSOProductBuildVer">
    <vt:lpwstr>2052-1.0.1.1354</vt:lpwstr>
  </property>
</Properties>
</file>