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7" r:id="rId3"/>
    <p:sldId id="11601" r:id="rId5"/>
    <p:sldId id="309" r:id="rId6"/>
    <p:sldId id="634" r:id="rId7"/>
    <p:sldId id="635" r:id="rId8"/>
    <p:sldId id="11627" r:id="rId9"/>
    <p:sldId id="11637" r:id="rId10"/>
    <p:sldId id="11522" r:id="rId11"/>
    <p:sldId id="11435" r:id="rId12"/>
    <p:sldId id="11438" r:id="rId13"/>
    <p:sldId id="11439" r:id="rId14"/>
    <p:sldId id="11440" r:id="rId15"/>
    <p:sldId id="11648" r:id="rId16"/>
    <p:sldId id="11645" r:id="rId17"/>
    <p:sldId id="11646" r:id="rId18"/>
    <p:sldId id="11647" r:id="rId19"/>
    <p:sldId id="11484" r:id="rId20"/>
    <p:sldId id="11470" r:id="rId21"/>
    <p:sldId id="11640" r:id="rId22"/>
    <p:sldId id="11649" r:id="rId23"/>
    <p:sldId id="11650" r:id="rId24"/>
    <p:sldId id="11663" r:id="rId25"/>
    <p:sldId id="11668" r:id="rId26"/>
    <p:sldId id="11676" r:id="rId27"/>
    <p:sldId id="11681" r:id="rId28"/>
    <p:sldId id="11677" r:id="rId29"/>
    <p:sldId id="11680" r:id="rId30"/>
    <p:sldId id="11683" r:id="rId31"/>
    <p:sldId id="11684" r:id="rId32"/>
    <p:sldId id="11629" r:id="rId33"/>
    <p:sldId id="11630" r:id="rId34"/>
    <p:sldId id="11651" r:id="rId35"/>
    <p:sldId id="11652" r:id="rId36"/>
    <p:sldId id="11653" r:id="rId37"/>
    <p:sldId id="11692" r:id="rId38"/>
    <p:sldId id="11600" r:id="rId39"/>
  </p:sldIdLst>
  <p:sldSz cx="12192000" cy="6858000"/>
  <p:notesSz cx="7103745" cy="10234295"/>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1B7"/>
    <a:srgbClr val="595959"/>
    <a:srgbClr val="093759"/>
    <a:srgbClr val="0D12B7"/>
    <a:srgbClr val="0D4E7E"/>
    <a:srgbClr val="F3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0" autoAdjust="0"/>
    <p:restoredTop sz="95179"/>
  </p:normalViewPr>
  <p:slideViewPr>
    <p:cSldViewPr snapToGrid="0">
      <p:cViewPr varScale="1">
        <p:scale>
          <a:sx n="70" d="100"/>
          <a:sy n="70" d="100"/>
        </p:scale>
        <p:origin x="-69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5F7882-F18F-4F25-95D6-B20E85442D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2.emf"/><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png"/><Relationship Id="rId2" Type="http://schemas.openxmlformats.org/officeDocument/2006/relationships/image" Target="../media/image2.emf"/><Relationship Id="rId1" Type="http://schemas.openxmlformats.org/officeDocument/2006/relationships/image" Target="../media/image42.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2.emf"/></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2.xml"/><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2.emf"/></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2.emf"/></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2.xml"/><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2.emf"/></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2.emf"/></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2.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73.png"/><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7" Type="http://schemas.openxmlformats.org/officeDocument/2006/relationships/notesSlide" Target="../notesSlides/notesSlide18.xml"/><Relationship Id="rId16" Type="http://schemas.openxmlformats.org/officeDocument/2006/relationships/slideLayout" Target="../slideLayouts/slideLayout12.xml"/><Relationship Id="rId15" Type="http://schemas.openxmlformats.org/officeDocument/2006/relationships/image" Target="../media/image80.emf"/><Relationship Id="rId14" Type="http://schemas.openxmlformats.org/officeDocument/2006/relationships/image" Target="../media/image79.emf"/><Relationship Id="rId13" Type="http://schemas.openxmlformats.org/officeDocument/2006/relationships/image" Target="../media/image78.emf"/><Relationship Id="rId12" Type="http://schemas.openxmlformats.org/officeDocument/2006/relationships/image" Target="../media/image77.emf"/><Relationship Id="rId11" Type="http://schemas.openxmlformats.org/officeDocument/2006/relationships/image" Target="../media/image76.emf"/><Relationship Id="rId10" Type="http://schemas.openxmlformats.org/officeDocument/2006/relationships/image" Target="../media/image75.emf"/><Relationship Id="rId1" Type="http://schemas.openxmlformats.org/officeDocument/2006/relationships/image" Target="../media/image2.emf"/></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2.emf"/></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89.png"/><Relationship Id="rId1" Type="http://schemas.openxmlformats.org/officeDocument/2006/relationships/image" Target="../media/image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2.xml"/><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tags" Target="../tags/tag1.xml"/><Relationship Id="rId1" Type="http://schemas.openxmlformats.org/officeDocument/2006/relationships/image" Target="../media/image2.emf"/></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92.jpeg"/><Relationship Id="rId1" Type="http://schemas.openxmlformats.org/officeDocument/2006/relationships/image" Target="../media/image2.emf"/></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93.jpeg"/><Relationship Id="rId1" Type="http://schemas.openxmlformats.org/officeDocument/2006/relationships/image" Target="../media/image2.emf"/></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2.xml"/><Relationship Id="rId4" Type="http://schemas.openxmlformats.org/officeDocument/2006/relationships/image" Target="../media/image96.jpeg"/><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2.emf"/></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image" Target="../media/image97.jpeg"/><Relationship Id="rId1" Type="http://schemas.openxmlformats.org/officeDocument/2006/relationships/image" Target="../media/image2.emf"/></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2.xml"/><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2.emf"/></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2.xml"/><Relationship Id="rId3" Type="http://schemas.openxmlformats.org/officeDocument/2006/relationships/image" Target="../media/image100.jpeg"/><Relationship Id="rId2" Type="http://schemas.openxmlformats.org/officeDocument/2006/relationships/tags" Target="../tags/tag2.xml"/><Relationship Id="rId1"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image" Target="../media/image2.emf"/></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2.xml"/><Relationship Id="rId2" Type="http://schemas.openxmlformats.org/officeDocument/2006/relationships/hyperlink" Target="https://baike.baidu.com/item/%E4%BA%BA%E5%B7%A5%E6%99%BA%E8%83%BD/9180" TargetMode="External"/><Relationship Id="rId1" Type="http://schemas.openxmlformats.org/officeDocument/2006/relationships/image" Target="../media/image2.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image" Target="../media/image2.emf"/></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1.png"/><Relationship Id="rId2" Type="http://schemas.openxmlformats.org/officeDocument/2006/relationships/image" Target="../media/image2.emf"/><Relationship Id="rId1" Type="http://schemas.openxmlformats.org/officeDocument/2006/relationships/tags" Target="../tags/tag3.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3.xml"/><Relationship Id="rId2" Type="http://schemas.openxmlformats.org/officeDocument/2006/relationships/image" Target="../media/image2.emf"/><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image" Target="../media/image11.emf"/><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image" Target="../media/image9.em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5.jpeg"/><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3" Type="http://schemas.openxmlformats.org/officeDocument/2006/relationships/notesSlide" Target="../notesSlides/notesSlide8.xml"/><Relationship Id="rId32" Type="http://schemas.openxmlformats.org/officeDocument/2006/relationships/slideLayout" Target="../slideLayouts/slideLayout12.xml"/><Relationship Id="rId31" Type="http://schemas.openxmlformats.org/officeDocument/2006/relationships/image" Target="../media/image41.png"/><Relationship Id="rId30" Type="http://schemas.openxmlformats.org/officeDocument/2006/relationships/image" Target="../media/image40.png"/><Relationship Id="rId3" Type="http://schemas.openxmlformats.org/officeDocument/2006/relationships/image" Target="../media/image13.png"/><Relationship Id="rId29" Type="http://schemas.openxmlformats.org/officeDocument/2006/relationships/image" Target="../media/image39.png"/><Relationship Id="rId28" Type="http://schemas.openxmlformats.org/officeDocument/2006/relationships/image" Target="../media/image38.png"/><Relationship Id="rId27" Type="http://schemas.openxmlformats.org/officeDocument/2006/relationships/image" Target="../media/image37.png"/><Relationship Id="rId26" Type="http://schemas.openxmlformats.org/officeDocument/2006/relationships/image" Target="../media/image36.png"/><Relationship Id="rId25" Type="http://schemas.openxmlformats.org/officeDocument/2006/relationships/image" Target="../media/image35.png"/><Relationship Id="rId24" Type="http://schemas.openxmlformats.org/officeDocument/2006/relationships/image" Target="../media/image34.png"/><Relationship Id="rId23" Type="http://schemas.openxmlformats.org/officeDocument/2006/relationships/image" Target="../media/image33.png"/><Relationship Id="rId22" Type="http://schemas.openxmlformats.org/officeDocument/2006/relationships/image" Target="../media/image32.png"/><Relationship Id="rId21" Type="http://schemas.openxmlformats.org/officeDocument/2006/relationships/image" Target="../media/image31.png"/><Relationship Id="rId20" Type="http://schemas.openxmlformats.org/officeDocument/2006/relationships/image" Target="../media/image30.png"/><Relationship Id="rId2" Type="http://schemas.openxmlformats.org/officeDocument/2006/relationships/image" Target="../media/image12.png"/><Relationship Id="rId19" Type="http://schemas.openxmlformats.org/officeDocument/2006/relationships/image" Target="../media/image29.png"/><Relationship Id="rId18" Type="http://schemas.openxmlformats.org/officeDocument/2006/relationships/image" Target="../media/image28.png"/><Relationship Id="rId17" Type="http://schemas.openxmlformats.org/officeDocument/2006/relationships/image" Target="../media/image27.png"/><Relationship Id="rId16" Type="http://schemas.openxmlformats.org/officeDocument/2006/relationships/image" Target="../media/image26.png"/><Relationship Id="rId15" Type="http://schemas.openxmlformats.org/officeDocument/2006/relationships/image" Target="../media/image25.png"/><Relationship Id="rId14" Type="http://schemas.openxmlformats.org/officeDocument/2006/relationships/image" Target="../media/image24.png"/><Relationship Id="rId13" Type="http://schemas.openxmlformats.org/officeDocument/2006/relationships/image" Target="../media/image23.png"/><Relationship Id="rId12" Type="http://schemas.openxmlformats.org/officeDocument/2006/relationships/image" Target="../media/image22.png"/><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雨中漫步.mp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12336693" y="90740"/>
            <a:ext cx="406400" cy="406400"/>
          </a:xfrm>
          <a:prstGeom prst="rect">
            <a:avLst/>
          </a:prstGeom>
        </p:spPr>
      </p:pic>
      <p:sp>
        <p:nvSpPr>
          <p:cNvPr id="13" name="TextBox 12"/>
          <p:cNvSpPr txBox="1"/>
          <p:nvPr/>
        </p:nvSpPr>
        <p:spPr>
          <a:xfrm>
            <a:off x="9138330" y="6154024"/>
            <a:ext cx="2543215" cy="318100"/>
          </a:xfrm>
          <a:prstGeom prst="rect">
            <a:avLst/>
          </a:prstGeom>
          <a:noFill/>
        </p:spPr>
        <p:txBody>
          <a:bodyPr wrap="square" rtlCol="0">
            <a:spAutoFit/>
          </a:bodyPr>
          <a:lstStyle/>
          <a:p>
            <a:pPr algn="dist"/>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4311942" y="2991653"/>
            <a:ext cx="4328057" cy="10964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spc="300">
              <a:cs typeface="+mn-ea"/>
              <a:sym typeface="+mn-lt"/>
            </a:endParaRPr>
          </a:p>
        </p:txBody>
      </p:sp>
      <p:sp>
        <p:nvSpPr>
          <p:cNvPr id="8" name="任意多边形 4"/>
          <p:cNvSpPr/>
          <p:nvPr/>
        </p:nvSpPr>
        <p:spPr>
          <a:xfrm>
            <a:off x="9466582" y="-30480"/>
            <a:ext cx="2720340" cy="6917691"/>
          </a:xfrm>
          <a:custGeom>
            <a:avLst/>
            <a:gdLst>
              <a:gd name="connsiteX0" fmla="*/ 0 w 4284"/>
              <a:gd name="connsiteY0" fmla="*/ 10894 h 10894"/>
              <a:gd name="connsiteX1" fmla="*/ 3300 w 4284"/>
              <a:gd name="connsiteY1" fmla="*/ 0 h 10894"/>
              <a:gd name="connsiteX2" fmla="*/ 4272 w 4284"/>
              <a:gd name="connsiteY2" fmla="*/ 18 h 10894"/>
              <a:gd name="connsiteX3" fmla="*/ 4284 w 4284"/>
              <a:gd name="connsiteY3" fmla="*/ 10869 h 10894"/>
              <a:gd name="connsiteX4" fmla="*/ 0 w 4284"/>
              <a:gd name="connsiteY4" fmla="*/ 10894 h 1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10894">
                <a:moveTo>
                  <a:pt x="0" y="10894"/>
                </a:moveTo>
                <a:lnTo>
                  <a:pt x="3300" y="0"/>
                </a:lnTo>
                <a:lnTo>
                  <a:pt x="4272" y="18"/>
                </a:lnTo>
                <a:lnTo>
                  <a:pt x="4284" y="10869"/>
                </a:lnTo>
                <a:lnTo>
                  <a:pt x="0" y="10894"/>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cs typeface="+mn-ea"/>
              <a:sym typeface="+mn-lt"/>
            </a:endParaRPr>
          </a:p>
        </p:txBody>
      </p:sp>
      <p:sp>
        <p:nvSpPr>
          <p:cNvPr id="9" name="任意多边形 8"/>
          <p:cNvSpPr/>
          <p:nvPr/>
        </p:nvSpPr>
        <p:spPr>
          <a:xfrm flipH="1">
            <a:off x="7078345" y="-16509"/>
            <a:ext cx="4998720" cy="6889116"/>
          </a:xfrm>
          <a:custGeom>
            <a:avLst/>
            <a:gdLst>
              <a:gd name="connsiteX0" fmla="*/ 0 w 7872"/>
              <a:gd name="connsiteY0" fmla="*/ 10849 h 10849"/>
              <a:gd name="connsiteX1" fmla="*/ 3283 w 7872"/>
              <a:gd name="connsiteY1" fmla="*/ 0 h 10849"/>
              <a:gd name="connsiteX2" fmla="*/ 7872 w 7872"/>
              <a:gd name="connsiteY2" fmla="*/ 49 h 10849"/>
              <a:gd name="connsiteX3" fmla="*/ 4536 w 7872"/>
              <a:gd name="connsiteY3" fmla="*/ 10849 h 10849"/>
              <a:gd name="connsiteX4" fmla="*/ 0 w 7872"/>
              <a:gd name="connsiteY4" fmla="*/ 10849 h 1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 h="10849">
                <a:moveTo>
                  <a:pt x="0" y="10849"/>
                </a:moveTo>
                <a:lnTo>
                  <a:pt x="3283" y="0"/>
                </a:lnTo>
                <a:lnTo>
                  <a:pt x="7872" y="49"/>
                </a:lnTo>
                <a:lnTo>
                  <a:pt x="4536" y="10849"/>
                </a:lnTo>
                <a:lnTo>
                  <a:pt x="0" y="10849"/>
                </a:lnTo>
                <a:close/>
              </a:path>
            </a:pathLst>
          </a:cu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dirty="0">
              <a:cs typeface="+mn-ea"/>
              <a:sym typeface="+mn-lt"/>
            </a:endParaRPr>
          </a:p>
        </p:txBody>
      </p:sp>
      <p:sp>
        <p:nvSpPr>
          <p:cNvPr id="10" name="文本框 9"/>
          <p:cNvSpPr txBox="1"/>
          <p:nvPr/>
        </p:nvSpPr>
        <p:spPr>
          <a:xfrm>
            <a:off x="1040026" y="4366692"/>
            <a:ext cx="4865434" cy="748988"/>
          </a:xfrm>
          <a:prstGeom prst="rect">
            <a:avLst/>
          </a:prstGeom>
          <a:noFill/>
        </p:spPr>
        <p:txBody>
          <a:bodyPr wrap="none" rtlCol="0">
            <a:spAutoFit/>
          </a:bodyPr>
          <a:lstStyle/>
          <a:p>
            <a:r>
              <a:rPr lang="zh-CN" altLang="en-US" sz="4265" b="1" spc="300" dirty="0">
                <a:solidFill>
                  <a:srgbClr val="4D4D4D"/>
                </a:solidFill>
                <a:latin typeface="微软雅黑" panose="020B0503020204020204" pitchFamily="34" charset="-122"/>
                <a:ea typeface="微软雅黑" panose="020B0503020204020204" pitchFamily="34" charset="-122"/>
                <a:cs typeface="+mn-ea"/>
                <a:sym typeface="+mn-lt"/>
              </a:rPr>
              <a:t>云腾智达公司介绍</a:t>
            </a:r>
            <a:endParaRPr lang="zh-CN" altLang="en-US" sz="4265" b="1" spc="300" dirty="0">
              <a:solidFill>
                <a:srgbClr val="4D4D4D"/>
              </a:solidFill>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p:nvGrpSpPr>
        <p:grpSpPr>
          <a:xfrm>
            <a:off x="824868" y="5368274"/>
            <a:ext cx="7391401" cy="426084"/>
            <a:chOff x="1210" y="7104"/>
            <a:chExt cx="11640" cy="671"/>
          </a:xfrm>
        </p:grpSpPr>
        <p:cxnSp>
          <p:nvCxnSpPr>
            <p:cNvPr id="12" name="直接连接符 6"/>
            <p:cNvCxnSpPr/>
            <p:nvPr/>
          </p:nvCxnSpPr>
          <p:spPr>
            <a:xfrm>
              <a:off x="1210" y="7104"/>
              <a:ext cx="11640" cy="0"/>
            </a:xfrm>
            <a:prstGeom prst="line">
              <a:avLst/>
            </a:prstGeom>
          </p:spPr>
          <p:style>
            <a:lnRef idx="1">
              <a:schemeClr val="accent3"/>
            </a:lnRef>
            <a:fillRef idx="0">
              <a:schemeClr val="accent3"/>
            </a:fillRef>
            <a:effectRef idx="0">
              <a:schemeClr val="accent3"/>
            </a:effectRef>
            <a:fontRef idx="minor">
              <a:schemeClr val="tx1"/>
            </a:fontRef>
          </p:style>
        </p:cxnSp>
        <p:sp>
          <p:nvSpPr>
            <p:cNvPr id="14" name="文本框 13"/>
            <p:cNvSpPr txBox="1"/>
            <p:nvPr/>
          </p:nvSpPr>
          <p:spPr>
            <a:xfrm>
              <a:off x="10083" y="7244"/>
              <a:ext cx="1696" cy="531"/>
            </a:xfrm>
            <a:prstGeom prst="rect">
              <a:avLst/>
            </a:prstGeom>
            <a:noFill/>
          </p:spPr>
          <p:txBody>
            <a:bodyPr wrap="none" rtlCol="0">
              <a:spAutoFit/>
            </a:bodyPr>
            <a:lstStyle/>
            <a:p>
              <a:pPr algn="r"/>
              <a:r>
                <a:rPr lang="en-US" altLang="zh-CN" sz="1600" b="1" spc="300" dirty="0">
                  <a:solidFill>
                    <a:srgbClr val="7F7F7F"/>
                  </a:solidFill>
                  <a:latin typeface="微软雅黑" panose="020B0503020204020204" pitchFamily="34" charset="-122"/>
                  <a:ea typeface="微软雅黑" panose="020B0503020204020204" pitchFamily="34" charset="-122"/>
                  <a:cs typeface="+mn-ea"/>
                  <a:sym typeface="+mn-lt"/>
                </a:rPr>
                <a:t>2022</a:t>
              </a:r>
              <a:r>
                <a:rPr lang="zh-CN" altLang="en-US" sz="1600" b="1" spc="300" dirty="0">
                  <a:solidFill>
                    <a:srgbClr val="7F7F7F"/>
                  </a:solidFill>
                  <a:latin typeface="微软雅黑" panose="020B0503020204020204" pitchFamily="34" charset="-122"/>
                  <a:ea typeface="微软雅黑" panose="020B0503020204020204" pitchFamily="34" charset="-122"/>
                  <a:cs typeface="+mn-ea"/>
                  <a:sym typeface="+mn-lt"/>
                </a:rPr>
                <a:t>年</a:t>
              </a:r>
              <a:endParaRPr lang="zh-CN" altLang="en-US" sz="1600" b="1" spc="300" dirty="0">
                <a:solidFill>
                  <a:srgbClr val="7F7F7F"/>
                </a:solidFill>
                <a:latin typeface="微软雅黑" panose="020B0503020204020204" pitchFamily="34" charset="-122"/>
                <a:ea typeface="微软雅黑" panose="020B0503020204020204" pitchFamily="34" charset="-122"/>
                <a:cs typeface="+mn-ea"/>
                <a:sym typeface="+mn-lt"/>
              </a:endParaRPr>
            </a:p>
          </p:txBody>
        </p:sp>
      </p:grpSp>
      <p:sp>
        <p:nvSpPr>
          <p:cNvPr id="15" name="等腰三角形 3"/>
          <p:cNvSpPr/>
          <p:nvPr/>
        </p:nvSpPr>
        <p:spPr>
          <a:xfrm>
            <a:off x="6172596" y="2"/>
            <a:ext cx="1846501" cy="2997639"/>
          </a:xfrm>
          <a:prstGeom prst="triangle">
            <a:avLst>
              <a:gd name="adj" fmla="val 49088"/>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spc="300">
              <a:cs typeface="+mn-ea"/>
              <a:sym typeface="+mn-lt"/>
            </a:endParaRPr>
          </a:p>
        </p:txBody>
      </p:sp>
      <p:sp>
        <p:nvSpPr>
          <p:cNvPr id="17" name="矩形 16"/>
          <p:cNvSpPr/>
          <p:nvPr/>
        </p:nvSpPr>
        <p:spPr>
          <a:xfrm>
            <a:off x="-6043" y="2991653"/>
            <a:ext cx="4317984" cy="1096479"/>
          </a:xfrm>
          <a:prstGeom prst="rect">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spc="300">
              <a:cs typeface="+mn-ea"/>
              <a:sym typeface="+mn-lt"/>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29" y="-191848"/>
            <a:ext cx="1478344" cy="20468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0" y="878949"/>
            <a:ext cx="12192000" cy="5979051"/>
          </a:xfrm>
          <a:prstGeom prst="rect">
            <a:avLst/>
          </a:prstGeom>
        </p:spPr>
      </p:pic>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交付中心概况</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34" name="图片 12"/>
          <p:cNvPicPr>
            <a:picLocks noChangeAspect="1"/>
          </p:cNvPicPr>
          <p:nvPr/>
        </p:nvPicPr>
        <p:blipFill>
          <a:blip r:embed="rId3" cstate="print"/>
          <a:stretch>
            <a:fillRect/>
          </a:stretch>
        </p:blipFill>
        <p:spPr>
          <a:xfrm>
            <a:off x="938287" y="1412776"/>
            <a:ext cx="3076575" cy="2852739"/>
          </a:xfrm>
          <a:prstGeom prst="rect">
            <a:avLst/>
          </a:prstGeom>
          <a:noFill/>
          <a:ln w="9525">
            <a:noFill/>
            <a:miter/>
          </a:ln>
        </p:spPr>
      </p:pic>
      <p:sp>
        <p:nvSpPr>
          <p:cNvPr id="51" name="文本框 16391"/>
          <p:cNvSpPr txBox="1"/>
          <p:nvPr/>
        </p:nvSpPr>
        <p:spPr>
          <a:xfrm>
            <a:off x="767410" y="972077"/>
            <a:ext cx="6130925" cy="369332"/>
          </a:xfrm>
          <a:prstGeom prst="rect">
            <a:avLst/>
          </a:prstGeom>
          <a:noFill/>
          <a:ln w="9525">
            <a:noFill/>
            <a:miter/>
          </a:ln>
        </p:spPr>
        <p:txBody>
          <a:bodyPr anchor="t">
            <a:spAutoFit/>
          </a:bodyPr>
          <a:lstStyle/>
          <a:p>
            <a:pPr lvl="0" eaLnBrk="0" hangingPunct="0"/>
            <a:r>
              <a:rPr lang="zh-CN" altLang="en-US"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盐城是江苏东部、上海北翼的沿海城市</a:t>
            </a:r>
            <a:endParaRPr lang="zh-CN" altLang="en-US"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椭圆形标注 51"/>
          <p:cNvSpPr/>
          <p:nvPr/>
        </p:nvSpPr>
        <p:spPr>
          <a:xfrm>
            <a:off x="2986157" y="1484531"/>
            <a:ext cx="1043940" cy="556260"/>
          </a:xfrm>
          <a:prstGeom prst="wedgeEllipseCallout">
            <a:avLst>
              <a:gd name="adj1" fmla="val -46226"/>
              <a:gd name="adj2" fmla="val 103538"/>
            </a:avLst>
          </a:prstGeom>
          <a:ln>
            <a:solidFill>
              <a:srgbClr val="005A9F"/>
            </a:solidFill>
          </a:ln>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endParaRPr lang="zh-CN" altLang="en-US">
              <a:solidFill>
                <a:schemeClr val="accent1"/>
              </a:solidFill>
              <a:effectLst>
                <a:outerShdw blurRad="38100" dist="25400" dir="5400000" algn="ctr" rotWithShape="0">
                  <a:srgbClr val="6E747A">
                    <a:alpha val="43000"/>
                  </a:srgbClr>
                </a:outerShdw>
              </a:effectLst>
            </a:endParaRPr>
          </a:p>
        </p:txBody>
      </p:sp>
      <p:sp>
        <p:nvSpPr>
          <p:cNvPr id="53" name="文本框 52"/>
          <p:cNvSpPr txBox="1"/>
          <p:nvPr/>
        </p:nvSpPr>
        <p:spPr>
          <a:xfrm>
            <a:off x="3201735" y="1556921"/>
            <a:ext cx="700833" cy="400110"/>
          </a:xfrm>
          <a:prstGeom prst="rect">
            <a:avLst/>
          </a:prstGeom>
          <a:noFill/>
        </p:spPr>
        <p:txBody>
          <a:bodyPr wrap="none" rtlCol="0">
            <a:spAutoFit/>
          </a:bodyPr>
          <a:lstStyle/>
          <a:p>
            <a:r>
              <a:rPr lang="zh-CN" altLang="en-US" sz="2000" b="1" dirty="0">
                <a:solidFill>
                  <a:srgbClr val="00589C"/>
                </a:solidFill>
                <a:latin typeface="楷体" panose="02010609060101010101" charset="-122"/>
                <a:ea typeface="楷体" panose="02010609060101010101" charset="-122"/>
              </a:rPr>
              <a:t>盐城</a:t>
            </a:r>
            <a:endParaRPr lang="zh-CN" altLang="zh-CN" sz="2000" b="1" dirty="0">
              <a:solidFill>
                <a:srgbClr val="00589C"/>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 y="4547853"/>
            <a:ext cx="3895856" cy="22816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369" y="1698308"/>
            <a:ext cx="3552396" cy="228167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园区环境展示</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93" y="983532"/>
            <a:ext cx="4800000" cy="2642403"/>
          </a:xfrm>
          <a:prstGeom prst="rect">
            <a:avLst/>
          </a:prstGeom>
          <a:effectLst>
            <a:softEdge rad="31750"/>
          </a:effectLst>
        </p:spPr>
      </p:pic>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553" y="983532"/>
            <a:ext cx="4800000" cy="2521571"/>
          </a:xfrm>
          <a:prstGeom prst="rect">
            <a:avLst/>
          </a:prstGeom>
          <a:effectLst>
            <a:softEdge rad="31750"/>
          </a:effectLst>
        </p:spPr>
      </p:pic>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195" y="3957352"/>
            <a:ext cx="4824687" cy="2640000"/>
          </a:xfrm>
          <a:prstGeom prst="rect">
            <a:avLst/>
          </a:prstGeom>
          <a:effectLst>
            <a:softEdge rad="31750"/>
          </a:effectLst>
        </p:spPr>
      </p:pic>
      <p:pic>
        <p:nvPicPr>
          <p:cNvPr id="53" name="图片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8558" y="3957351"/>
            <a:ext cx="4799997" cy="2640000"/>
          </a:xfrm>
          <a:prstGeom prst="rect">
            <a:avLst/>
          </a:prstGeom>
          <a:effectLst>
            <a:softEdge rad="3175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办公环境展示</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1594" y="3953117"/>
            <a:ext cx="3687112" cy="2467126"/>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03" y="1183920"/>
            <a:ext cx="3672000" cy="2485296"/>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281" y="3938205"/>
            <a:ext cx="3672000" cy="2482038"/>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1594" y="1194133"/>
            <a:ext cx="3672000" cy="2482038"/>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2737" y="1183920"/>
            <a:ext cx="3703595" cy="2511479"/>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5988" y="3938204"/>
            <a:ext cx="3703595" cy="2511479"/>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食堂</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6" name="图片 5"/>
          <p:cNvPicPr>
            <a:picLocks noChangeAspect="1"/>
          </p:cNvPicPr>
          <p:nvPr/>
        </p:nvPicPr>
        <p:blipFill>
          <a:blip r:embed="rId2" cstate="print"/>
          <a:stretch>
            <a:fillRect/>
          </a:stretch>
        </p:blipFill>
        <p:spPr>
          <a:xfrm>
            <a:off x="1310699" y="1641331"/>
            <a:ext cx="4171076" cy="4679956"/>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stretch>
            <a:fillRect/>
          </a:stretch>
        </p:blipFill>
        <p:spPr>
          <a:xfrm>
            <a:off x="6161113" y="1641331"/>
            <a:ext cx="4258902" cy="467995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团队风貌 </a:t>
            </a: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 每月员工生日会</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3" y="1148138"/>
            <a:ext cx="3224163" cy="5301208"/>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525" y="1148138"/>
            <a:ext cx="3857625" cy="5301208"/>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1704" y="1148140"/>
            <a:ext cx="3456384" cy="530120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员工风貌 </a:t>
            </a: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 员工拓展</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5703" y="2129017"/>
            <a:ext cx="5957057" cy="4383495"/>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240" y="1504899"/>
            <a:ext cx="5844660" cy="438349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员工风貌 </a:t>
            </a: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 历年公司年会</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47796">
            <a:off x="753223" y="1282831"/>
            <a:ext cx="4687149" cy="3830358"/>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918" y="1161524"/>
            <a:ext cx="4224472" cy="278430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317" y="3949148"/>
            <a:ext cx="4384742" cy="2922104"/>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0713" y="3538330"/>
            <a:ext cx="4961421" cy="330641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 y="2202440"/>
            <a:ext cx="12192000" cy="2419703"/>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p:cNvSpPr/>
            <p:nvPr/>
          </p:nvSpPr>
          <p:spPr>
            <a:xfrm>
              <a:off x="170694" y="261768"/>
              <a:ext cx="3936003" cy="6119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7" name="平行四边形 46"/>
            <p:cNvSpPr/>
            <p:nvPr/>
          </p:nvSpPr>
          <p:spPr>
            <a:xfrm>
              <a:off x="376965" y="178257"/>
              <a:ext cx="1036076" cy="779005"/>
            </a:xfrm>
            <a:prstGeom prst="parallelogram">
              <a:avLst>
                <a:gd name="adj" fmla="val 48207"/>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03</a:t>
              </a:r>
              <a:endParaRPr lang="zh-CN" altLang="en-US" sz="10665" dirty="0">
                <a:solidFill>
                  <a:schemeClr val="bg1">
                    <a:lumMod val="95000"/>
                  </a:schemeClr>
                </a:solidFill>
                <a:latin typeface="Impact" panose="020B0806030902050204" pitchFamily="34" charset="0"/>
              </a:endParaRPr>
            </a:p>
          </p:txBody>
        </p:sp>
      </p:grpSp>
      <p:sp>
        <p:nvSpPr>
          <p:cNvPr id="49" name="TextBox 48"/>
          <p:cNvSpPr txBox="1"/>
          <p:nvPr/>
        </p:nvSpPr>
        <p:spPr>
          <a:xfrm>
            <a:off x="3970635" y="2886033"/>
            <a:ext cx="7147939" cy="830999"/>
          </a:xfrm>
          <a:prstGeom prst="rect">
            <a:avLst/>
          </a:prstGeom>
          <a:noFill/>
        </p:spPr>
        <p:txBody>
          <a:bodyPr wrap="square" lIns="91445" tIns="45721" rIns="91445" bIns="45721"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项目介绍</a:t>
            </a:r>
            <a:endParaRPr lang="en-GB" altLang="zh-CN"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内容安全审核</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grpSp>
        <p:nvGrpSpPr>
          <p:cNvPr id="6" name="Group 5"/>
          <p:cNvGrpSpPr/>
          <p:nvPr/>
        </p:nvGrpSpPr>
        <p:grpSpPr>
          <a:xfrm>
            <a:off x="1025854" y="2154239"/>
            <a:ext cx="1347788" cy="1046163"/>
            <a:chOff x="6356677" y="2154238"/>
            <a:chExt cx="1347788" cy="1046163"/>
          </a:xfrm>
        </p:grpSpPr>
        <p:sp>
          <p:nvSpPr>
            <p:cNvPr id="7" name="Freeform 19"/>
            <p:cNvSpPr/>
            <p:nvPr/>
          </p:nvSpPr>
          <p:spPr bwMode="auto">
            <a:xfrm>
              <a:off x="6374140" y="2176463"/>
              <a:ext cx="1311275" cy="969963"/>
            </a:xfrm>
            <a:custGeom>
              <a:avLst/>
              <a:gdLst>
                <a:gd name="T0" fmla="*/ 736 w 761"/>
                <a:gd name="T1" fmla="*/ 563 h 563"/>
                <a:gd name="T2" fmla="*/ 25 w 761"/>
                <a:gd name="T3" fmla="*/ 563 h 563"/>
                <a:gd name="T4" fmla="*/ 0 w 761"/>
                <a:gd name="T5" fmla="*/ 538 h 563"/>
                <a:gd name="T6" fmla="*/ 0 w 761"/>
                <a:gd name="T7" fmla="*/ 25 h 563"/>
                <a:gd name="T8" fmla="*/ 25 w 761"/>
                <a:gd name="T9" fmla="*/ 0 h 563"/>
                <a:gd name="T10" fmla="*/ 736 w 761"/>
                <a:gd name="T11" fmla="*/ 0 h 563"/>
                <a:gd name="T12" fmla="*/ 761 w 761"/>
                <a:gd name="T13" fmla="*/ 25 h 563"/>
                <a:gd name="T14" fmla="*/ 761 w 761"/>
                <a:gd name="T15" fmla="*/ 538 h 563"/>
                <a:gd name="T16" fmla="*/ 736 w 761"/>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563">
                  <a:moveTo>
                    <a:pt x="736" y="563"/>
                  </a:moveTo>
                  <a:cubicBezTo>
                    <a:pt x="25" y="563"/>
                    <a:pt x="25" y="563"/>
                    <a:pt x="25" y="563"/>
                  </a:cubicBezTo>
                  <a:cubicBezTo>
                    <a:pt x="12" y="563"/>
                    <a:pt x="0" y="552"/>
                    <a:pt x="0" y="538"/>
                  </a:cubicBezTo>
                  <a:cubicBezTo>
                    <a:pt x="0" y="25"/>
                    <a:pt x="0" y="25"/>
                    <a:pt x="0" y="25"/>
                  </a:cubicBezTo>
                  <a:cubicBezTo>
                    <a:pt x="0" y="11"/>
                    <a:pt x="12" y="0"/>
                    <a:pt x="25" y="0"/>
                  </a:cubicBezTo>
                  <a:cubicBezTo>
                    <a:pt x="736" y="0"/>
                    <a:pt x="736" y="0"/>
                    <a:pt x="736" y="0"/>
                  </a:cubicBezTo>
                  <a:cubicBezTo>
                    <a:pt x="750" y="0"/>
                    <a:pt x="761" y="11"/>
                    <a:pt x="761" y="25"/>
                  </a:cubicBezTo>
                  <a:cubicBezTo>
                    <a:pt x="761" y="538"/>
                    <a:pt x="761" y="538"/>
                    <a:pt x="761" y="538"/>
                  </a:cubicBezTo>
                  <a:cubicBezTo>
                    <a:pt x="761" y="552"/>
                    <a:pt x="750" y="563"/>
                    <a:pt x="736" y="563"/>
                  </a:cubicBezTo>
                  <a:close/>
                </a:path>
              </a:pathLst>
            </a:custGeom>
            <a:solidFill>
              <a:srgbClr val="1A609F"/>
            </a:solidFill>
            <a:ln>
              <a:noFill/>
            </a:ln>
          </p:spPr>
          <p:txBody>
            <a:bodyPr vert="horz" wrap="square" lIns="91440" tIns="45720" rIns="91440" bIns="45720" numCol="1" anchor="t" anchorCtr="0" compatLnSpc="1"/>
            <a:lstStyle/>
            <a:p>
              <a:endParaRPr lang="en-US">
                <a:cs typeface="+mn-ea"/>
                <a:sym typeface="+mn-lt"/>
              </a:endParaRPr>
            </a:p>
          </p:txBody>
        </p:sp>
        <p:sp>
          <p:nvSpPr>
            <p:cNvPr id="8" name="Freeform 20"/>
            <p:cNvSpPr>
              <a:spLocks noEditPoints="1"/>
            </p:cNvSpPr>
            <p:nvPr/>
          </p:nvSpPr>
          <p:spPr bwMode="auto">
            <a:xfrm>
              <a:off x="6356677" y="2154238"/>
              <a:ext cx="1347788" cy="1046163"/>
            </a:xfrm>
            <a:custGeom>
              <a:avLst/>
              <a:gdLst>
                <a:gd name="T0" fmla="*/ 762 w 782"/>
                <a:gd name="T1" fmla="*/ 0 h 607"/>
                <a:gd name="T2" fmla="*/ 19 w 782"/>
                <a:gd name="T3" fmla="*/ 0 h 607"/>
                <a:gd name="T4" fmla="*/ 0 w 782"/>
                <a:gd name="T5" fmla="*/ 24 h 607"/>
                <a:gd name="T6" fmla="*/ 0 w 782"/>
                <a:gd name="T7" fmla="*/ 565 h 607"/>
                <a:gd name="T8" fmla="*/ 19 w 782"/>
                <a:gd name="T9" fmla="*/ 589 h 607"/>
                <a:gd name="T10" fmla="*/ 304 w 782"/>
                <a:gd name="T11" fmla="*/ 589 h 607"/>
                <a:gd name="T12" fmla="*/ 336 w 782"/>
                <a:gd name="T13" fmla="*/ 607 h 607"/>
                <a:gd name="T14" fmla="*/ 391 w 782"/>
                <a:gd name="T15" fmla="*/ 607 h 607"/>
                <a:gd name="T16" fmla="*/ 446 w 782"/>
                <a:gd name="T17" fmla="*/ 607 h 607"/>
                <a:gd name="T18" fmla="*/ 478 w 782"/>
                <a:gd name="T19" fmla="*/ 589 h 607"/>
                <a:gd name="T20" fmla="*/ 762 w 782"/>
                <a:gd name="T21" fmla="*/ 589 h 607"/>
                <a:gd name="T22" fmla="*/ 782 w 782"/>
                <a:gd name="T23" fmla="*/ 565 h 607"/>
                <a:gd name="T24" fmla="*/ 782 w 782"/>
                <a:gd name="T25" fmla="*/ 24 h 607"/>
                <a:gd name="T26" fmla="*/ 762 w 782"/>
                <a:gd name="T27" fmla="*/ 0 h 607"/>
                <a:gd name="T28" fmla="*/ 760 w 782"/>
                <a:gd name="T29" fmla="*/ 563 h 607"/>
                <a:gd name="T30" fmla="*/ 21 w 782"/>
                <a:gd name="T31" fmla="*/ 563 h 607"/>
                <a:gd name="T32" fmla="*/ 21 w 782"/>
                <a:gd name="T33" fmla="*/ 26 h 607"/>
                <a:gd name="T34" fmla="*/ 760 w 782"/>
                <a:gd name="T35" fmla="*/ 26 h 607"/>
                <a:gd name="T36" fmla="*/ 760 w 782"/>
                <a:gd name="T37" fmla="*/ 56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2" y="0"/>
                  </a:moveTo>
                  <a:cubicBezTo>
                    <a:pt x="19" y="0"/>
                    <a:pt x="19" y="0"/>
                    <a:pt x="19" y="0"/>
                  </a:cubicBezTo>
                  <a:cubicBezTo>
                    <a:pt x="8" y="0"/>
                    <a:pt x="0" y="11"/>
                    <a:pt x="0" y="24"/>
                  </a:cubicBezTo>
                  <a:cubicBezTo>
                    <a:pt x="0" y="565"/>
                    <a:pt x="0" y="565"/>
                    <a:pt x="0" y="565"/>
                  </a:cubicBezTo>
                  <a:cubicBezTo>
                    <a:pt x="0" y="578"/>
                    <a:pt x="8" y="589"/>
                    <a:pt x="19" y="589"/>
                  </a:cubicBezTo>
                  <a:cubicBezTo>
                    <a:pt x="304" y="589"/>
                    <a:pt x="304" y="589"/>
                    <a:pt x="304" y="589"/>
                  </a:cubicBezTo>
                  <a:cubicBezTo>
                    <a:pt x="308" y="594"/>
                    <a:pt x="322" y="607"/>
                    <a:pt x="336" y="607"/>
                  </a:cubicBezTo>
                  <a:cubicBezTo>
                    <a:pt x="353" y="607"/>
                    <a:pt x="391" y="607"/>
                    <a:pt x="391" y="607"/>
                  </a:cubicBezTo>
                  <a:cubicBezTo>
                    <a:pt x="391" y="607"/>
                    <a:pt x="429" y="607"/>
                    <a:pt x="446" y="607"/>
                  </a:cubicBezTo>
                  <a:cubicBezTo>
                    <a:pt x="459" y="607"/>
                    <a:pt x="473" y="594"/>
                    <a:pt x="478" y="589"/>
                  </a:cubicBezTo>
                  <a:cubicBezTo>
                    <a:pt x="762" y="589"/>
                    <a:pt x="762" y="589"/>
                    <a:pt x="762" y="589"/>
                  </a:cubicBezTo>
                  <a:cubicBezTo>
                    <a:pt x="773" y="589"/>
                    <a:pt x="782" y="578"/>
                    <a:pt x="782" y="565"/>
                  </a:cubicBezTo>
                  <a:cubicBezTo>
                    <a:pt x="782" y="24"/>
                    <a:pt x="782" y="24"/>
                    <a:pt x="782" y="24"/>
                  </a:cubicBezTo>
                  <a:cubicBezTo>
                    <a:pt x="782" y="11"/>
                    <a:pt x="773" y="0"/>
                    <a:pt x="762" y="0"/>
                  </a:cubicBezTo>
                  <a:close/>
                  <a:moveTo>
                    <a:pt x="760" y="563"/>
                  </a:moveTo>
                  <a:cubicBezTo>
                    <a:pt x="21" y="563"/>
                    <a:pt x="21" y="563"/>
                    <a:pt x="21" y="563"/>
                  </a:cubicBezTo>
                  <a:cubicBezTo>
                    <a:pt x="21" y="26"/>
                    <a:pt x="21" y="26"/>
                    <a:pt x="21" y="26"/>
                  </a:cubicBezTo>
                  <a:cubicBezTo>
                    <a:pt x="760" y="26"/>
                    <a:pt x="760" y="26"/>
                    <a:pt x="760" y="26"/>
                  </a:cubicBezTo>
                  <a:lnTo>
                    <a:pt x="760" y="563"/>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9" name="Freeform 21"/>
            <p:cNvSpPr/>
            <p:nvPr/>
          </p:nvSpPr>
          <p:spPr bwMode="auto">
            <a:xfrm>
              <a:off x="6945640" y="3154363"/>
              <a:ext cx="168275" cy="15875"/>
            </a:xfrm>
            <a:custGeom>
              <a:avLst/>
              <a:gdLst>
                <a:gd name="T0" fmla="*/ 92 w 97"/>
                <a:gd name="T1" fmla="*/ 9 h 9"/>
                <a:gd name="T2" fmla="*/ 5 w 97"/>
                <a:gd name="T3" fmla="*/ 9 h 9"/>
                <a:gd name="T4" fmla="*/ 0 w 97"/>
                <a:gd name="T5" fmla="*/ 4 h 9"/>
                <a:gd name="T6" fmla="*/ 5 w 97"/>
                <a:gd name="T7" fmla="*/ 0 h 9"/>
                <a:gd name="T8" fmla="*/ 92 w 97"/>
                <a:gd name="T9" fmla="*/ 0 h 9"/>
                <a:gd name="T10" fmla="*/ 97 w 97"/>
                <a:gd name="T11" fmla="*/ 4 h 9"/>
                <a:gd name="T12" fmla="*/ 92 w 9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7" h="9">
                  <a:moveTo>
                    <a:pt x="92" y="9"/>
                  </a:moveTo>
                  <a:cubicBezTo>
                    <a:pt x="5" y="9"/>
                    <a:pt x="5" y="9"/>
                    <a:pt x="5" y="9"/>
                  </a:cubicBezTo>
                  <a:cubicBezTo>
                    <a:pt x="2" y="9"/>
                    <a:pt x="0" y="7"/>
                    <a:pt x="0" y="4"/>
                  </a:cubicBezTo>
                  <a:cubicBezTo>
                    <a:pt x="0" y="2"/>
                    <a:pt x="2" y="0"/>
                    <a:pt x="5" y="0"/>
                  </a:cubicBezTo>
                  <a:cubicBezTo>
                    <a:pt x="92" y="0"/>
                    <a:pt x="92" y="0"/>
                    <a:pt x="92" y="0"/>
                  </a:cubicBezTo>
                  <a:cubicBezTo>
                    <a:pt x="95" y="0"/>
                    <a:pt x="97" y="2"/>
                    <a:pt x="97" y="4"/>
                  </a:cubicBezTo>
                  <a:cubicBezTo>
                    <a:pt x="97" y="7"/>
                    <a:pt x="95" y="9"/>
                    <a:pt x="92" y="9"/>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10" name="Group 6"/>
          <p:cNvGrpSpPr/>
          <p:nvPr/>
        </p:nvGrpSpPr>
        <p:grpSpPr>
          <a:xfrm>
            <a:off x="2500642" y="2154239"/>
            <a:ext cx="1347788" cy="1046163"/>
            <a:chOff x="7831465" y="2154238"/>
            <a:chExt cx="1347788" cy="1046163"/>
          </a:xfrm>
        </p:grpSpPr>
        <p:sp>
          <p:nvSpPr>
            <p:cNvPr id="11" name="Freeform 28"/>
            <p:cNvSpPr/>
            <p:nvPr/>
          </p:nvSpPr>
          <p:spPr bwMode="auto">
            <a:xfrm>
              <a:off x="7850515" y="2176463"/>
              <a:ext cx="1309688" cy="969963"/>
            </a:xfrm>
            <a:custGeom>
              <a:avLst/>
              <a:gdLst>
                <a:gd name="T0" fmla="*/ 736 w 760"/>
                <a:gd name="T1" fmla="*/ 563 h 563"/>
                <a:gd name="T2" fmla="*/ 24 w 760"/>
                <a:gd name="T3" fmla="*/ 563 h 563"/>
                <a:gd name="T4" fmla="*/ 0 w 760"/>
                <a:gd name="T5" fmla="*/ 538 h 563"/>
                <a:gd name="T6" fmla="*/ 0 w 760"/>
                <a:gd name="T7" fmla="*/ 25 h 563"/>
                <a:gd name="T8" fmla="*/ 24 w 760"/>
                <a:gd name="T9" fmla="*/ 0 h 563"/>
                <a:gd name="T10" fmla="*/ 736 w 760"/>
                <a:gd name="T11" fmla="*/ 0 h 563"/>
                <a:gd name="T12" fmla="*/ 760 w 760"/>
                <a:gd name="T13" fmla="*/ 25 h 563"/>
                <a:gd name="T14" fmla="*/ 760 w 760"/>
                <a:gd name="T15" fmla="*/ 538 h 563"/>
                <a:gd name="T16" fmla="*/ 736 w 760"/>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0" h="563">
                  <a:moveTo>
                    <a:pt x="736" y="563"/>
                  </a:moveTo>
                  <a:cubicBezTo>
                    <a:pt x="24" y="563"/>
                    <a:pt x="24" y="563"/>
                    <a:pt x="24" y="563"/>
                  </a:cubicBezTo>
                  <a:cubicBezTo>
                    <a:pt x="11" y="563"/>
                    <a:pt x="0" y="552"/>
                    <a:pt x="0" y="538"/>
                  </a:cubicBezTo>
                  <a:cubicBezTo>
                    <a:pt x="0" y="25"/>
                    <a:pt x="0" y="25"/>
                    <a:pt x="0" y="25"/>
                  </a:cubicBezTo>
                  <a:cubicBezTo>
                    <a:pt x="0" y="11"/>
                    <a:pt x="11" y="0"/>
                    <a:pt x="24" y="0"/>
                  </a:cubicBezTo>
                  <a:cubicBezTo>
                    <a:pt x="736" y="0"/>
                    <a:pt x="736" y="0"/>
                    <a:pt x="736" y="0"/>
                  </a:cubicBezTo>
                  <a:cubicBezTo>
                    <a:pt x="749" y="0"/>
                    <a:pt x="760" y="11"/>
                    <a:pt x="760" y="25"/>
                  </a:cubicBezTo>
                  <a:cubicBezTo>
                    <a:pt x="760" y="538"/>
                    <a:pt x="760" y="538"/>
                    <a:pt x="760" y="538"/>
                  </a:cubicBezTo>
                  <a:cubicBezTo>
                    <a:pt x="760" y="552"/>
                    <a:pt x="749" y="563"/>
                    <a:pt x="736" y="563"/>
                  </a:cubicBezTo>
                  <a:close/>
                </a:path>
              </a:pathLst>
            </a:custGeom>
            <a:solidFill>
              <a:schemeClr val="accent2"/>
            </a:solidFill>
            <a:ln>
              <a:noFill/>
            </a:ln>
          </p:spPr>
          <p:txBody>
            <a:bodyPr vert="horz" wrap="square" lIns="91440" tIns="45720" rIns="91440" bIns="45720" numCol="1" anchor="t" anchorCtr="0" compatLnSpc="1"/>
            <a:lstStyle/>
            <a:p>
              <a:endParaRPr lang="en-US">
                <a:cs typeface="+mn-ea"/>
                <a:sym typeface="+mn-lt"/>
              </a:endParaRPr>
            </a:p>
          </p:txBody>
        </p:sp>
        <p:sp>
          <p:nvSpPr>
            <p:cNvPr id="12" name="Freeform 29"/>
            <p:cNvSpPr>
              <a:spLocks noEditPoints="1"/>
            </p:cNvSpPr>
            <p:nvPr/>
          </p:nvSpPr>
          <p:spPr bwMode="auto">
            <a:xfrm>
              <a:off x="7831465" y="2154238"/>
              <a:ext cx="1347788" cy="1046163"/>
            </a:xfrm>
            <a:custGeom>
              <a:avLst/>
              <a:gdLst>
                <a:gd name="T0" fmla="*/ 763 w 782"/>
                <a:gd name="T1" fmla="*/ 0 h 607"/>
                <a:gd name="T2" fmla="*/ 19 w 782"/>
                <a:gd name="T3" fmla="*/ 0 h 607"/>
                <a:gd name="T4" fmla="*/ 0 w 782"/>
                <a:gd name="T5" fmla="*/ 24 h 607"/>
                <a:gd name="T6" fmla="*/ 0 w 782"/>
                <a:gd name="T7" fmla="*/ 565 h 607"/>
                <a:gd name="T8" fmla="*/ 19 w 782"/>
                <a:gd name="T9" fmla="*/ 589 h 607"/>
                <a:gd name="T10" fmla="*/ 304 w 782"/>
                <a:gd name="T11" fmla="*/ 589 h 607"/>
                <a:gd name="T12" fmla="*/ 336 w 782"/>
                <a:gd name="T13" fmla="*/ 607 h 607"/>
                <a:gd name="T14" fmla="*/ 391 w 782"/>
                <a:gd name="T15" fmla="*/ 607 h 607"/>
                <a:gd name="T16" fmla="*/ 446 w 782"/>
                <a:gd name="T17" fmla="*/ 607 h 607"/>
                <a:gd name="T18" fmla="*/ 478 w 782"/>
                <a:gd name="T19" fmla="*/ 589 h 607"/>
                <a:gd name="T20" fmla="*/ 763 w 782"/>
                <a:gd name="T21" fmla="*/ 589 h 607"/>
                <a:gd name="T22" fmla="*/ 782 w 782"/>
                <a:gd name="T23" fmla="*/ 565 h 607"/>
                <a:gd name="T24" fmla="*/ 782 w 782"/>
                <a:gd name="T25" fmla="*/ 24 h 607"/>
                <a:gd name="T26" fmla="*/ 763 w 782"/>
                <a:gd name="T27" fmla="*/ 0 h 607"/>
                <a:gd name="T28" fmla="*/ 761 w 782"/>
                <a:gd name="T29" fmla="*/ 563 h 607"/>
                <a:gd name="T30" fmla="*/ 21 w 782"/>
                <a:gd name="T31" fmla="*/ 563 h 607"/>
                <a:gd name="T32" fmla="*/ 21 w 782"/>
                <a:gd name="T33" fmla="*/ 26 h 607"/>
                <a:gd name="T34" fmla="*/ 761 w 782"/>
                <a:gd name="T35" fmla="*/ 26 h 607"/>
                <a:gd name="T36" fmla="*/ 761 w 782"/>
                <a:gd name="T37" fmla="*/ 56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3" y="0"/>
                  </a:moveTo>
                  <a:cubicBezTo>
                    <a:pt x="19" y="0"/>
                    <a:pt x="19" y="0"/>
                    <a:pt x="19" y="0"/>
                  </a:cubicBezTo>
                  <a:cubicBezTo>
                    <a:pt x="9" y="0"/>
                    <a:pt x="0" y="11"/>
                    <a:pt x="0" y="24"/>
                  </a:cubicBezTo>
                  <a:cubicBezTo>
                    <a:pt x="0" y="565"/>
                    <a:pt x="0" y="565"/>
                    <a:pt x="0" y="565"/>
                  </a:cubicBezTo>
                  <a:cubicBezTo>
                    <a:pt x="0" y="578"/>
                    <a:pt x="9" y="589"/>
                    <a:pt x="19" y="589"/>
                  </a:cubicBezTo>
                  <a:cubicBezTo>
                    <a:pt x="304" y="589"/>
                    <a:pt x="304" y="589"/>
                    <a:pt x="304" y="589"/>
                  </a:cubicBezTo>
                  <a:cubicBezTo>
                    <a:pt x="308" y="594"/>
                    <a:pt x="322" y="607"/>
                    <a:pt x="336" y="607"/>
                  </a:cubicBezTo>
                  <a:cubicBezTo>
                    <a:pt x="353" y="607"/>
                    <a:pt x="391" y="607"/>
                    <a:pt x="391" y="607"/>
                  </a:cubicBezTo>
                  <a:cubicBezTo>
                    <a:pt x="391" y="607"/>
                    <a:pt x="429" y="607"/>
                    <a:pt x="446" y="607"/>
                  </a:cubicBezTo>
                  <a:cubicBezTo>
                    <a:pt x="460" y="607"/>
                    <a:pt x="474" y="594"/>
                    <a:pt x="478" y="589"/>
                  </a:cubicBezTo>
                  <a:cubicBezTo>
                    <a:pt x="763" y="589"/>
                    <a:pt x="763" y="589"/>
                    <a:pt x="763" y="589"/>
                  </a:cubicBezTo>
                  <a:cubicBezTo>
                    <a:pt x="773" y="589"/>
                    <a:pt x="782" y="578"/>
                    <a:pt x="782" y="565"/>
                  </a:cubicBezTo>
                  <a:cubicBezTo>
                    <a:pt x="782" y="24"/>
                    <a:pt x="782" y="24"/>
                    <a:pt x="782" y="24"/>
                  </a:cubicBezTo>
                  <a:cubicBezTo>
                    <a:pt x="782" y="11"/>
                    <a:pt x="773" y="0"/>
                    <a:pt x="763" y="0"/>
                  </a:cubicBezTo>
                  <a:close/>
                  <a:moveTo>
                    <a:pt x="761" y="563"/>
                  </a:moveTo>
                  <a:cubicBezTo>
                    <a:pt x="21" y="563"/>
                    <a:pt x="21" y="563"/>
                    <a:pt x="21" y="563"/>
                  </a:cubicBezTo>
                  <a:cubicBezTo>
                    <a:pt x="21" y="26"/>
                    <a:pt x="21" y="26"/>
                    <a:pt x="21" y="26"/>
                  </a:cubicBezTo>
                  <a:cubicBezTo>
                    <a:pt x="761" y="26"/>
                    <a:pt x="761" y="26"/>
                    <a:pt x="761" y="26"/>
                  </a:cubicBezTo>
                  <a:lnTo>
                    <a:pt x="761" y="563"/>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13" name="Freeform 30"/>
            <p:cNvSpPr/>
            <p:nvPr/>
          </p:nvSpPr>
          <p:spPr bwMode="auto">
            <a:xfrm>
              <a:off x="8422015" y="3154363"/>
              <a:ext cx="165100" cy="15875"/>
            </a:xfrm>
            <a:custGeom>
              <a:avLst/>
              <a:gdLst>
                <a:gd name="T0" fmla="*/ 92 w 96"/>
                <a:gd name="T1" fmla="*/ 9 h 9"/>
                <a:gd name="T2" fmla="*/ 4 w 96"/>
                <a:gd name="T3" fmla="*/ 9 h 9"/>
                <a:gd name="T4" fmla="*/ 0 w 96"/>
                <a:gd name="T5" fmla="*/ 4 h 9"/>
                <a:gd name="T6" fmla="*/ 4 w 96"/>
                <a:gd name="T7" fmla="*/ 0 h 9"/>
                <a:gd name="T8" fmla="*/ 92 w 96"/>
                <a:gd name="T9" fmla="*/ 0 h 9"/>
                <a:gd name="T10" fmla="*/ 96 w 96"/>
                <a:gd name="T11" fmla="*/ 4 h 9"/>
                <a:gd name="T12" fmla="*/ 92 w 9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6" h="9">
                  <a:moveTo>
                    <a:pt x="92" y="9"/>
                  </a:moveTo>
                  <a:cubicBezTo>
                    <a:pt x="4" y="9"/>
                    <a:pt x="4" y="9"/>
                    <a:pt x="4" y="9"/>
                  </a:cubicBezTo>
                  <a:cubicBezTo>
                    <a:pt x="2" y="9"/>
                    <a:pt x="0" y="7"/>
                    <a:pt x="0" y="4"/>
                  </a:cubicBezTo>
                  <a:cubicBezTo>
                    <a:pt x="0" y="2"/>
                    <a:pt x="2" y="0"/>
                    <a:pt x="4" y="0"/>
                  </a:cubicBezTo>
                  <a:cubicBezTo>
                    <a:pt x="92" y="0"/>
                    <a:pt x="92" y="0"/>
                    <a:pt x="92" y="0"/>
                  </a:cubicBezTo>
                  <a:cubicBezTo>
                    <a:pt x="94" y="0"/>
                    <a:pt x="96" y="2"/>
                    <a:pt x="96" y="4"/>
                  </a:cubicBezTo>
                  <a:cubicBezTo>
                    <a:pt x="96" y="7"/>
                    <a:pt x="94" y="9"/>
                    <a:pt x="92" y="9"/>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14" name="Group 7"/>
          <p:cNvGrpSpPr/>
          <p:nvPr/>
        </p:nvGrpSpPr>
        <p:grpSpPr>
          <a:xfrm>
            <a:off x="3973842" y="2154239"/>
            <a:ext cx="1349375" cy="1046163"/>
            <a:chOff x="9304665" y="2154238"/>
            <a:chExt cx="1349375" cy="1046163"/>
          </a:xfrm>
        </p:grpSpPr>
        <p:sp>
          <p:nvSpPr>
            <p:cNvPr id="15" name="Freeform 44"/>
            <p:cNvSpPr/>
            <p:nvPr/>
          </p:nvSpPr>
          <p:spPr bwMode="auto">
            <a:xfrm>
              <a:off x="9323715" y="2176463"/>
              <a:ext cx="1312863" cy="969963"/>
            </a:xfrm>
            <a:custGeom>
              <a:avLst/>
              <a:gdLst>
                <a:gd name="T0" fmla="*/ 736 w 761"/>
                <a:gd name="T1" fmla="*/ 563 h 563"/>
                <a:gd name="T2" fmla="*/ 25 w 761"/>
                <a:gd name="T3" fmla="*/ 563 h 563"/>
                <a:gd name="T4" fmla="*/ 0 w 761"/>
                <a:gd name="T5" fmla="*/ 538 h 563"/>
                <a:gd name="T6" fmla="*/ 0 w 761"/>
                <a:gd name="T7" fmla="*/ 25 h 563"/>
                <a:gd name="T8" fmla="*/ 25 w 761"/>
                <a:gd name="T9" fmla="*/ 0 h 563"/>
                <a:gd name="T10" fmla="*/ 736 w 761"/>
                <a:gd name="T11" fmla="*/ 0 h 563"/>
                <a:gd name="T12" fmla="*/ 761 w 761"/>
                <a:gd name="T13" fmla="*/ 25 h 563"/>
                <a:gd name="T14" fmla="*/ 761 w 761"/>
                <a:gd name="T15" fmla="*/ 538 h 563"/>
                <a:gd name="T16" fmla="*/ 736 w 761"/>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563">
                  <a:moveTo>
                    <a:pt x="736" y="563"/>
                  </a:moveTo>
                  <a:cubicBezTo>
                    <a:pt x="25" y="563"/>
                    <a:pt x="25" y="563"/>
                    <a:pt x="25" y="563"/>
                  </a:cubicBezTo>
                  <a:cubicBezTo>
                    <a:pt x="11" y="563"/>
                    <a:pt x="0" y="552"/>
                    <a:pt x="0" y="538"/>
                  </a:cubicBezTo>
                  <a:cubicBezTo>
                    <a:pt x="0" y="25"/>
                    <a:pt x="0" y="25"/>
                    <a:pt x="0" y="25"/>
                  </a:cubicBezTo>
                  <a:cubicBezTo>
                    <a:pt x="0" y="11"/>
                    <a:pt x="11" y="0"/>
                    <a:pt x="25" y="0"/>
                  </a:cubicBezTo>
                  <a:cubicBezTo>
                    <a:pt x="736" y="0"/>
                    <a:pt x="736" y="0"/>
                    <a:pt x="736" y="0"/>
                  </a:cubicBezTo>
                  <a:cubicBezTo>
                    <a:pt x="750" y="0"/>
                    <a:pt x="761" y="11"/>
                    <a:pt x="761" y="25"/>
                  </a:cubicBezTo>
                  <a:cubicBezTo>
                    <a:pt x="761" y="538"/>
                    <a:pt x="761" y="538"/>
                    <a:pt x="761" y="538"/>
                  </a:cubicBezTo>
                  <a:cubicBezTo>
                    <a:pt x="761" y="552"/>
                    <a:pt x="750" y="563"/>
                    <a:pt x="736" y="563"/>
                  </a:cubicBezTo>
                </a:path>
              </a:pathLst>
            </a:custGeom>
            <a:solidFill>
              <a:schemeClr val="accent3"/>
            </a:solidFill>
            <a:ln>
              <a:noFill/>
            </a:ln>
          </p:spPr>
          <p:txBody>
            <a:bodyPr vert="horz" wrap="square" lIns="91440" tIns="45720" rIns="91440" bIns="45720" numCol="1" anchor="t" anchorCtr="0" compatLnSpc="1"/>
            <a:lstStyle/>
            <a:p>
              <a:endParaRPr lang="en-US">
                <a:cs typeface="+mn-ea"/>
                <a:sym typeface="+mn-lt"/>
              </a:endParaRPr>
            </a:p>
          </p:txBody>
        </p:sp>
        <p:sp>
          <p:nvSpPr>
            <p:cNvPr id="16" name="Freeform 45"/>
            <p:cNvSpPr>
              <a:spLocks noEditPoints="1"/>
            </p:cNvSpPr>
            <p:nvPr/>
          </p:nvSpPr>
          <p:spPr bwMode="auto">
            <a:xfrm>
              <a:off x="9304665" y="2154238"/>
              <a:ext cx="1349375" cy="1046163"/>
            </a:xfrm>
            <a:custGeom>
              <a:avLst/>
              <a:gdLst>
                <a:gd name="T0" fmla="*/ 763 w 782"/>
                <a:gd name="T1" fmla="*/ 0 h 607"/>
                <a:gd name="T2" fmla="*/ 20 w 782"/>
                <a:gd name="T3" fmla="*/ 0 h 607"/>
                <a:gd name="T4" fmla="*/ 0 w 782"/>
                <a:gd name="T5" fmla="*/ 24 h 607"/>
                <a:gd name="T6" fmla="*/ 0 w 782"/>
                <a:gd name="T7" fmla="*/ 565 h 607"/>
                <a:gd name="T8" fmla="*/ 20 w 782"/>
                <a:gd name="T9" fmla="*/ 589 h 607"/>
                <a:gd name="T10" fmla="*/ 304 w 782"/>
                <a:gd name="T11" fmla="*/ 589 h 607"/>
                <a:gd name="T12" fmla="*/ 336 w 782"/>
                <a:gd name="T13" fmla="*/ 607 h 607"/>
                <a:gd name="T14" fmla="*/ 391 w 782"/>
                <a:gd name="T15" fmla="*/ 607 h 607"/>
                <a:gd name="T16" fmla="*/ 446 w 782"/>
                <a:gd name="T17" fmla="*/ 607 h 607"/>
                <a:gd name="T18" fmla="*/ 478 w 782"/>
                <a:gd name="T19" fmla="*/ 589 h 607"/>
                <a:gd name="T20" fmla="*/ 763 w 782"/>
                <a:gd name="T21" fmla="*/ 589 h 607"/>
                <a:gd name="T22" fmla="*/ 782 w 782"/>
                <a:gd name="T23" fmla="*/ 565 h 607"/>
                <a:gd name="T24" fmla="*/ 782 w 782"/>
                <a:gd name="T25" fmla="*/ 24 h 607"/>
                <a:gd name="T26" fmla="*/ 763 w 782"/>
                <a:gd name="T27" fmla="*/ 0 h 607"/>
                <a:gd name="T28" fmla="*/ 761 w 782"/>
                <a:gd name="T29" fmla="*/ 563 h 607"/>
                <a:gd name="T30" fmla="*/ 22 w 782"/>
                <a:gd name="T31" fmla="*/ 563 h 607"/>
                <a:gd name="T32" fmla="*/ 22 w 782"/>
                <a:gd name="T33" fmla="*/ 26 h 607"/>
                <a:gd name="T34" fmla="*/ 761 w 782"/>
                <a:gd name="T35" fmla="*/ 26 h 607"/>
                <a:gd name="T36" fmla="*/ 761 w 782"/>
                <a:gd name="T37" fmla="*/ 56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3" y="0"/>
                  </a:moveTo>
                  <a:cubicBezTo>
                    <a:pt x="20" y="0"/>
                    <a:pt x="20" y="0"/>
                    <a:pt x="20" y="0"/>
                  </a:cubicBezTo>
                  <a:cubicBezTo>
                    <a:pt x="9" y="0"/>
                    <a:pt x="0" y="11"/>
                    <a:pt x="0" y="24"/>
                  </a:cubicBezTo>
                  <a:cubicBezTo>
                    <a:pt x="0" y="565"/>
                    <a:pt x="0" y="565"/>
                    <a:pt x="0" y="565"/>
                  </a:cubicBezTo>
                  <a:cubicBezTo>
                    <a:pt x="0" y="578"/>
                    <a:pt x="9" y="589"/>
                    <a:pt x="20" y="589"/>
                  </a:cubicBezTo>
                  <a:cubicBezTo>
                    <a:pt x="304" y="589"/>
                    <a:pt x="304" y="589"/>
                    <a:pt x="304" y="589"/>
                  </a:cubicBezTo>
                  <a:cubicBezTo>
                    <a:pt x="309" y="594"/>
                    <a:pt x="323" y="607"/>
                    <a:pt x="336" y="607"/>
                  </a:cubicBezTo>
                  <a:cubicBezTo>
                    <a:pt x="353" y="607"/>
                    <a:pt x="391" y="607"/>
                    <a:pt x="391" y="607"/>
                  </a:cubicBezTo>
                  <a:cubicBezTo>
                    <a:pt x="391" y="607"/>
                    <a:pt x="429" y="607"/>
                    <a:pt x="446" y="607"/>
                  </a:cubicBezTo>
                  <a:cubicBezTo>
                    <a:pt x="460" y="607"/>
                    <a:pt x="474" y="594"/>
                    <a:pt x="478" y="589"/>
                  </a:cubicBezTo>
                  <a:cubicBezTo>
                    <a:pt x="763" y="589"/>
                    <a:pt x="763" y="589"/>
                    <a:pt x="763" y="589"/>
                  </a:cubicBezTo>
                  <a:cubicBezTo>
                    <a:pt x="774" y="589"/>
                    <a:pt x="782" y="578"/>
                    <a:pt x="782" y="565"/>
                  </a:cubicBezTo>
                  <a:cubicBezTo>
                    <a:pt x="782" y="24"/>
                    <a:pt x="782" y="24"/>
                    <a:pt x="782" y="24"/>
                  </a:cubicBezTo>
                  <a:cubicBezTo>
                    <a:pt x="782" y="11"/>
                    <a:pt x="774" y="0"/>
                    <a:pt x="763" y="0"/>
                  </a:cubicBezTo>
                  <a:close/>
                  <a:moveTo>
                    <a:pt x="761" y="563"/>
                  </a:moveTo>
                  <a:cubicBezTo>
                    <a:pt x="22" y="563"/>
                    <a:pt x="22" y="563"/>
                    <a:pt x="22" y="563"/>
                  </a:cubicBezTo>
                  <a:cubicBezTo>
                    <a:pt x="22" y="26"/>
                    <a:pt x="22" y="26"/>
                    <a:pt x="22" y="26"/>
                  </a:cubicBezTo>
                  <a:cubicBezTo>
                    <a:pt x="761" y="26"/>
                    <a:pt x="761" y="26"/>
                    <a:pt x="761" y="26"/>
                  </a:cubicBezTo>
                  <a:lnTo>
                    <a:pt x="761" y="563"/>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17" name="Freeform 46"/>
            <p:cNvSpPr/>
            <p:nvPr/>
          </p:nvSpPr>
          <p:spPr bwMode="auto">
            <a:xfrm>
              <a:off x="9896802" y="3154363"/>
              <a:ext cx="166688" cy="15875"/>
            </a:xfrm>
            <a:custGeom>
              <a:avLst/>
              <a:gdLst>
                <a:gd name="T0" fmla="*/ 92 w 97"/>
                <a:gd name="T1" fmla="*/ 9 h 9"/>
                <a:gd name="T2" fmla="*/ 5 w 97"/>
                <a:gd name="T3" fmla="*/ 9 h 9"/>
                <a:gd name="T4" fmla="*/ 0 w 97"/>
                <a:gd name="T5" fmla="*/ 4 h 9"/>
                <a:gd name="T6" fmla="*/ 5 w 97"/>
                <a:gd name="T7" fmla="*/ 0 h 9"/>
                <a:gd name="T8" fmla="*/ 92 w 97"/>
                <a:gd name="T9" fmla="*/ 0 h 9"/>
                <a:gd name="T10" fmla="*/ 97 w 97"/>
                <a:gd name="T11" fmla="*/ 4 h 9"/>
                <a:gd name="T12" fmla="*/ 92 w 9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7" h="9">
                  <a:moveTo>
                    <a:pt x="92" y="9"/>
                  </a:moveTo>
                  <a:cubicBezTo>
                    <a:pt x="5" y="9"/>
                    <a:pt x="5" y="9"/>
                    <a:pt x="5" y="9"/>
                  </a:cubicBezTo>
                  <a:cubicBezTo>
                    <a:pt x="2" y="9"/>
                    <a:pt x="0" y="7"/>
                    <a:pt x="0" y="4"/>
                  </a:cubicBezTo>
                  <a:cubicBezTo>
                    <a:pt x="0" y="2"/>
                    <a:pt x="2" y="0"/>
                    <a:pt x="5" y="0"/>
                  </a:cubicBezTo>
                  <a:cubicBezTo>
                    <a:pt x="92" y="0"/>
                    <a:pt x="92" y="0"/>
                    <a:pt x="92" y="0"/>
                  </a:cubicBezTo>
                  <a:cubicBezTo>
                    <a:pt x="95" y="0"/>
                    <a:pt x="97" y="2"/>
                    <a:pt x="97" y="4"/>
                  </a:cubicBezTo>
                  <a:cubicBezTo>
                    <a:pt x="97" y="7"/>
                    <a:pt x="95" y="9"/>
                    <a:pt x="92" y="9"/>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18" name="Group 8"/>
          <p:cNvGrpSpPr/>
          <p:nvPr/>
        </p:nvGrpSpPr>
        <p:grpSpPr>
          <a:xfrm>
            <a:off x="1025854" y="3410649"/>
            <a:ext cx="1347788" cy="1046163"/>
            <a:chOff x="6356677" y="3410649"/>
            <a:chExt cx="1347788" cy="1046163"/>
          </a:xfrm>
        </p:grpSpPr>
        <p:sp>
          <p:nvSpPr>
            <p:cNvPr id="19" name="Freeform 79"/>
            <p:cNvSpPr/>
            <p:nvPr/>
          </p:nvSpPr>
          <p:spPr bwMode="auto">
            <a:xfrm>
              <a:off x="6374140" y="3432874"/>
              <a:ext cx="1311275" cy="968375"/>
            </a:xfrm>
            <a:custGeom>
              <a:avLst/>
              <a:gdLst>
                <a:gd name="T0" fmla="*/ 736 w 761"/>
                <a:gd name="T1" fmla="*/ 562 h 562"/>
                <a:gd name="T2" fmla="*/ 25 w 761"/>
                <a:gd name="T3" fmla="*/ 562 h 562"/>
                <a:gd name="T4" fmla="*/ 0 w 761"/>
                <a:gd name="T5" fmla="*/ 537 h 562"/>
                <a:gd name="T6" fmla="*/ 0 w 761"/>
                <a:gd name="T7" fmla="*/ 24 h 562"/>
                <a:gd name="T8" fmla="*/ 25 w 761"/>
                <a:gd name="T9" fmla="*/ 0 h 562"/>
                <a:gd name="T10" fmla="*/ 736 w 761"/>
                <a:gd name="T11" fmla="*/ 0 h 562"/>
                <a:gd name="T12" fmla="*/ 761 w 761"/>
                <a:gd name="T13" fmla="*/ 24 h 562"/>
                <a:gd name="T14" fmla="*/ 761 w 761"/>
                <a:gd name="T15" fmla="*/ 537 h 562"/>
                <a:gd name="T16" fmla="*/ 736 w 761"/>
                <a:gd name="T17"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562">
                  <a:moveTo>
                    <a:pt x="736" y="562"/>
                  </a:moveTo>
                  <a:cubicBezTo>
                    <a:pt x="25" y="562"/>
                    <a:pt x="25" y="562"/>
                    <a:pt x="25" y="562"/>
                  </a:cubicBezTo>
                  <a:cubicBezTo>
                    <a:pt x="12" y="562"/>
                    <a:pt x="0" y="551"/>
                    <a:pt x="0" y="537"/>
                  </a:cubicBezTo>
                  <a:cubicBezTo>
                    <a:pt x="0" y="24"/>
                    <a:pt x="0" y="24"/>
                    <a:pt x="0" y="24"/>
                  </a:cubicBezTo>
                  <a:cubicBezTo>
                    <a:pt x="0" y="11"/>
                    <a:pt x="12" y="0"/>
                    <a:pt x="25" y="0"/>
                  </a:cubicBezTo>
                  <a:cubicBezTo>
                    <a:pt x="736" y="0"/>
                    <a:pt x="736" y="0"/>
                    <a:pt x="736" y="0"/>
                  </a:cubicBezTo>
                  <a:cubicBezTo>
                    <a:pt x="750" y="0"/>
                    <a:pt x="761" y="11"/>
                    <a:pt x="761" y="24"/>
                  </a:cubicBezTo>
                  <a:cubicBezTo>
                    <a:pt x="761" y="537"/>
                    <a:pt x="761" y="537"/>
                    <a:pt x="761" y="537"/>
                  </a:cubicBezTo>
                  <a:cubicBezTo>
                    <a:pt x="761" y="551"/>
                    <a:pt x="750" y="562"/>
                    <a:pt x="736" y="562"/>
                  </a:cubicBezTo>
                  <a:close/>
                </a:path>
              </a:pathLst>
            </a:custGeom>
            <a:solidFill>
              <a:srgbClr val="1A609F"/>
            </a:solidFill>
            <a:ln>
              <a:noFill/>
            </a:ln>
          </p:spPr>
          <p:txBody>
            <a:bodyPr vert="horz" wrap="square" lIns="91440" tIns="45720" rIns="91440" bIns="45720" numCol="1" anchor="t" anchorCtr="0" compatLnSpc="1"/>
            <a:lstStyle/>
            <a:p>
              <a:endParaRPr lang="en-US">
                <a:cs typeface="+mn-ea"/>
                <a:sym typeface="+mn-lt"/>
              </a:endParaRPr>
            </a:p>
          </p:txBody>
        </p:sp>
        <p:sp>
          <p:nvSpPr>
            <p:cNvPr id="20" name="Freeform 80"/>
            <p:cNvSpPr>
              <a:spLocks noEditPoints="1"/>
            </p:cNvSpPr>
            <p:nvPr/>
          </p:nvSpPr>
          <p:spPr bwMode="auto">
            <a:xfrm>
              <a:off x="6356677" y="3410649"/>
              <a:ext cx="1347788" cy="1046163"/>
            </a:xfrm>
            <a:custGeom>
              <a:avLst/>
              <a:gdLst>
                <a:gd name="T0" fmla="*/ 762 w 782"/>
                <a:gd name="T1" fmla="*/ 0 h 607"/>
                <a:gd name="T2" fmla="*/ 19 w 782"/>
                <a:gd name="T3" fmla="*/ 0 h 607"/>
                <a:gd name="T4" fmla="*/ 0 w 782"/>
                <a:gd name="T5" fmla="*/ 23 h 607"/>
                <a:gd name="T6" fmla="*/ 0 w 782"/>
                <a:gd name="T7" fmla="*/ 564 h 607"/>
                <a:gd name="T8" fmla="*/ 19 w 782"/>
                <a:gd name="T9" fmla="*/ 588 h 607"/>
                <a:gd name="T10" fmla="*/ 304 w 782"/>
                <a:gd name="T11" fmla="*/ 588 h 607"/>
                <a:gd name="T12" fmla="*/ 336 w 782"/>
                <a:gd name="T13" fmla="*/ 607 h 607"/>
                <a:gd name="T14" fmla="*/ 391 w 782"/>
                <a:gd name="T15" fmla="*/ 607 h 607"/>
                <a:gd name="T16" fmla="*/ 446 w 782"/>
                <a:gd name="T17" fmla="*/ 607 h 607"/>
                <a:gd name="T18" fmla="*/ 478 w 782"/>
                <a:gd name="T19" fmla="*/ 588 h 607"/>
                <a:gd name="T20" fmla="*/ 762 w 782"/>
                <a:gd name="T21" fmla="*/ 588 h 607"/>
                <a:gd name="T22" fmla="*/ 782 w 782"/>
                <a:gd name="T23" fmla="*/ 564 h 607"/>
                <a:gd name="T24" fmla="*/ 782 w 782"/>
                <a:gd name="T25" fmla="*/ 23 h 607"/>
                <a:gd name="T26" fmla="*/ 762 w 782"/>
                <a:gd name="T27" fmla="*/ 0 h 607"/>
                <a:gd name="T28" fmla="*/ 760 w 782"/>
                <a:gd name="T29" fmla="*/ 562 h 607"/>
                <a:gd name="T30" fmla="*/ 21 w 782"/>
                <a:gd name="T31" fmla="*/ 562 h 607"/>
                <a:gd name="T32" fmla="*/ 21 w 782"/>
                <a:gd name="T33" fmla="*/ 25 h 607"/>
                <a:gd name="T34" fmla="*/ 760 w 782"/>
                <a:gd name="T35" fmla="*/ 25 h 607"/>
                <a:gd name="T36" fmla="*/ 760 w 782"/>
                <a:gd name="T37" fmla="*/ 56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2" y="0"/>
                  </a:moveTo>
                  <a:cubicBezTo>
                    <a:pt x="19" y="0"/>
                    <a:pt x="19" y="0"/>
                    <a:pt x="19" y="0"/>
                  </a:cubicBezTo>
                  <a:cubicBezTo>
                    <a:pt x="8" y="0"/>
                    <a:pt x="0" y="10"/>
                    <a:pt x="0" y="23"/>
                  </a:cubicBezTo>
                  <a:cubicBezTo>
                    <a:pt x="0" y="564"/>
                    <a:pt x="0" y="564"/>
                    <a:pt x="0" y="564"/>
                  </a:cubicBezTo>
                  <a:cubicBezTo>
                    <a:pt x="0" y="577"/>
                    <a:pt x="8" y="588"/>
                    <a:pt x="19" y="588"/>
                  </a:cubicBezTo>
                  <a:cubicBezTo>
                    <a:pt x="304" y="588"/>
                    <a:pt x="304" y="588"/>
                    <a:pt x="304" y="588"/>
                  </a:cubicBezTo>
                  <a:cubicBezTo>
                    <a:pt x="308" y="593"/>
                    <a:pt x="322" y="607"/>
                    <a:pt x="336" y="607"/>
                  </a:cubicBezTo>
                  <a:cubicBezTo>
                    <a:pt x="353" y="607"/>
                    <a:pt x="391" y="607"/>
                    <a:pt x="391" y="607"/>
                  </a:cubicBezTo>
                  <a:cubicBezTo>
                    <a:pt x="391" y="607"/>
                    <a:pt x="429" y="607"/>
                    <a:pt x="446" y="607"/>
                  </a:cubicBezTo>
                  <a:cubicBezTo>
                    <a:pt x="459" y="607"/>
                    <a:pt x="473" y="593"/>
                    <a:pt x="478" y="588"/>
                  </a:cubicBezTo>
                  <a:cubicBezTo>
                    <a:pt x="762" y="588"/>
                    <a:pt x="762" y="588"/>
                    <a:pt x="762" y="588"/>
                  </a:cubicBezTo>
                  <a:cubicBezTo>
                    <a:pt x="773" y="588"/>
                    <a:pt x="782" y="577"/>
                    <a:pt x="782" y="564"/>
                  </a:cubicBezTo>
                  <a:cubicBezTo>
                    <a:pt x="782" y="23"/>
                    <a:pt x="782" y="23"/>
                    <a:pt x="782" y="23"/>
                  </a:cubicBezTo>
                  <a:cubicBezTo>
                    <a:pt x="782" y="10"/>
                    <a:pt x="773" y="0"/>
                    <a:pt x="762" y="0"/>
                  </a:cubicBezTo>
                  <a:close/>
                  <a:moveTo>
                    <a:pt x="760" y="562"/>
                  </a:moveTo>
                  <a:cubicBezTo>
                    <a:pt x="21" y="562"/>
                    <a:pt x="21" y="562"/>
                    <a:pt x="21" y="562"/>
                  </a:cubicBezTo>
                  <a:cubicBezTo>
                    <a:pt x="21" y="25"/>
                    <a:pt x="21" y="25"/>
                    <a:pt x="21" y="25"/>
                  </a:cubicBezTo>
                  <a:cubicBezTo>
                    <a:pt x="760" y="25"/>
                    <a:pt x="760" y="25"/>
                    <a:pt x="760" y="25"/>
                  </a:cubicBezTo>
                  <a:lnTo>
                    <a:pt x="760" y="562"/>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21" name="Freeform 81"/>
            <p:cNvSpPr/>
            <p:nvPr/>
          </p:nvSpPr>
          <p:spPr bwMode="auto">
            <a:xfrm>
              <a:off x="6945640" y="4409187"/>
              <a:ext cx="168275" cy="15875"/>
            </a:xfrm>
            <a:custGeom>
              <a:avLst/>
              <a:gdLst>
                <a:gd name="T0" fmla="*/ 92 w 97"/>
                <a:gd name="T1" fmla="*/ 10 h 10"/>
                <a:gd name="T2" fmla="*/ 5 w 97"/>
                <a:gd name="T3" fmla="*/ 10 h 10"/>
                <a:gd name="T4" fmla="*/ 0 w 97"/>
                <a:gd name="T5" fmla="*/ 5 h 10"/>
                <a:gd name="T6" fmla="*/ 5 w 97"/>
                <a:gd name="T7" fmla="*/ 0 h 10"/>
                <a:gd name="T8" fmla="*/ 92 w 97"/>
                <a:gd name="T9" fmla="*/ 0 h 10"/>
                <a:gd name="T10" fmla="*/ 97 w 97"/>
                <a:gd name="T11" fmla="*/ 5 h 10"/>
                <a:gd name="T12" fmla="*/ 92 w 9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97" h="10">
                  <a:moveTo>
                    <a:pt x="92" y="10"/>
                  </a:moveTo>
                  <a:cubicBezTo>
                    <a:pt x="5" y="10"/>
                    <a:pt x="5" y="10"/>
                    <a:pt x="5" y="10"/>
                  </a:cubicBezTo>
                  <a:cubicBezTo>
                    <a:pt x="2" y="10"/>
                    <a:pt x="0" y="7"/>
                    <a:pt x="0" y="5"/>
                  </a:cubicBezTo>
                  <a:cubicBezTo>
                    <a:pt x="0" y="2"/>
                    <a:pt x="2" y="0"/>
                    <a:pt x="5" y="0"/>
                  </a:cubicBezTo>
                  <a:cubicBezTo>
                    <a:pt x="92" y="0"/>
                    <a:pt x="92" y="0"/>
                    <a:pt x="92" y="0"/>
                  </a:cubicBezTo>
                  <a:cubicBezTo>
                    <a:pt x="95" y="0"/>
                    <a:pt x="97" y="2"/>
                    <a:pt x="97" y="5"/>
                  </a:cubicBezTo>
                  <a:cubicBezTo>
                    <a:pt x="97" y="7"/>
                    <a:pt x="95" y="10"/>
                    <a:pt x="92" y="10"/>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22" name="Group 9"/>
          <p:cNvGrpSpPr/>
          <p:nvPr/>
        </p:nvGrpSpPr>
        <p:grpSpPr>
          <a:xfrm>
            <a:off x="2500642" y="3410649"/>
            <a:ext cx="1347788" cy="1046163"/>
            <a:chOff x="7831465" y="3410649"/>
            <a:chExt cx="1347788" cy="1046163"/>
          </a:xfrm>
        </p:grpSpPr>
        <p:sp>
          <p:nvSpPr>
            <p:cNvPr id="23" name="Freeform 99"/>
            <p:cNvSpPr/>
            <p:nvPr/>
          </p:nvSpPr>
          <p:spPr bwMode="auto">
            <a:xfrm>
              <a:off x="7850515" y="3432874"/>
              <a:ext cx="1309688" cy="968375"/>
            </a:xfrm>
            <a:custGeom>
              <a:avLst/>
              <a:gdLst>
                <a:gd name="T0" fmla="*/ 736 w 760"/>
                <a:gd name="T1" fmla="*/ 562 h 562"/>
                <a:gd name="T2" fmla="*/ 24 w 760"/>
                <a:gd name="T3" fmla="*/ 562 h 562"/>
                <a:gd name="T4" fmla="*/ 0 w 760"/>
                <a:gd name="T5" fmla="*/ 537 h 562"/>
                <a:gd name="T6" fmla="*/ 0 w 760"/>
                <a:gd name="T7" fmla="*/ 24 h 562"/>
                <a:gd name="T8" fmla="*/ 24 w 760"/>
                <a:gd name="T9" fmla="*/ 0 h 562"/>
                <a:gd name="T10" fmla="*/ 736 w 760"/>
                <a:gd name="T11" fmla="*/ 0 h 562"/>
                <a:gd name="T12" fmla="*/ 760 w 760"/>
                <a:gd name="T13" fmla="*/ 24 h 562"/>
                <a:gd name="T14" fmla="*/ 760 w 760"/>
                <a:gd name="T15" fmla="*/ 537 h 562"/>
                <a:gd name="T16" fmla="*/ 736 w 760"/>
                <a:gd name="T17"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0" h="562">
                  <a:moveTo>
                    <a:pt x="736" y="562"/>
                  </a:moveTo>
                  <a:cubicBezTo>
                    <a:pt x="24" y="562"/>
                    <a:pt x="24" y="562"/>
                    <a:pt x="24" y="562"/>
                  </a:cubicBezTo>
                  <a:cubicBezTo>
                    <a:pt x="11" y="562"/>
                    <a:pt x="0" y="551"/>
                    <a:pt x="0" y="537"/>
                  </a:cubicBezTo>
                  <a:cubicBezTo>
                    <a:pt x="0" y="24"/>
                    <a:pt x="0" y="24"/>
                    <a:pt x="0" y="24"/>
                  </a:cubicBezTo>
                  <a:cubicBezTo>
                    <a:pt x="0" y="11"/>
                    <a:pt x="11" y="0"/>
                    <a:pt x="24" y="0"/>
                  </a:cubicBezTo>
                  <a:cubicBezTo>
                    <a:pt x="736" y="0"/>
                    <a:pt x="736" y="0"/>
                    <a:pt x="736" y="0"/>
                  </a:cubicBezTo>
                  <a:cubicBezTo>
                    <a:pt x="749" y="0"/>
                    <a:pt x="760" y="11"/>
                    <a:pt x="760" y="24"/>
                  </a:cubicBezTo>
                  <a:cubicBezTo>
                    <a:pt x="760" y="537"/>
                    <a:pt x="760" y="537"/>
                    <a:pt x="760" y="537"/>
                  </a:cubicBezTo>
                  <a:cubicBezTo>
                    <a:pt x="760" y="551"/>
                    <a:pt x="749" y="562"/>
                    <a:pt x="736" y="562"/>
                  </a:cubicBezTo>
                </a:path>
              </a:pathLst>
            </a:custGeom>
            <a:solidFill>
              <a:schemeClr val="bg1">
                <a:lumMod val="7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24" name="Freeform 100"/>
            <p:cNvSpPr>
              <a:spLocks noEditPoints="1"/>
            </p:cNvSpPr>
            <p:nvPr/>
          </p:nvSpPr>
          <p:spPr bwMode="auto">
            <a:xfrm>
              <a:off x="7831465" y="3410649"/>
              <a:ext cx="1347788" cy="1046163"/>
            </a:xfrm>
            <a:custGeom>
              <a:avLst/>
              <a:gdLst>
                <a:gd name="T0" fmla="*/ 763 w 782"/>
                <a:gd name="T1" fmla="*/ 0 h 607"/>
                <a:gd name="T2" fmla="*/ 19 w 782"/>
                <a:gd name="T3" fmla="*/ 0 h 607"/>
                <a:gd name="T4" fmla="*/ 0 w 782"/>
                <a:gd name="T5" fmla="*/ 23 h 607"/>
                <a:gd name="T6" fmla="*/ 0 w 782"/>
                <a:gd name="T7" fmla="*/ 564 h 607"/>
                <a:gd name="T8" fmla="*/ 19 w 782"/>
                <a:gd name="T9" fmla="*/ 588 h 607"/>
                <a:gd name="T10" fmla="*/ 304 w 782"/>
                <a:gd name="T11" fmla="*/ 588 h 607"/>
                <a:gd name="T12" fmla="*/ 336 w 782"/>
                <a:gd name="T13" fmla="*/ 607 h 607"/>
                <a:gd name="T14" fmla="*/ 391 w 782"/>
                <a:gd name="T15" fmla="*/ 607 h 607"/>
                <a:gd name="T16" fmla="*/ 446 w 782"/>
                <a:gd name="T17" fmla="*/ 607 h 607"/>
                <a:gd name="T18" fmla="*/ 478 w 782"/>
                <a:gd name="T19" fmla="*/ 588 h 607"/>
                <a:gd name="T20" fmla="*/ 763 w 782"/>
                <a:gd name="T21" fmla="*/ 588 h 607"/>
                <a:gd name="T22" fmla="*/ 782 w 782"/>
                <a:gd name="T23" fmla="*/ 564 h 607"/>
                <a:gd name="T24" fmla="*/ 782 w 782"/>
                <a:gd name="T25" fmla="*/ 23 h 607"/>
                <a:gd name="T26" fmla="*/ 763 w 782"/>
                <a:gd name="T27" fmla="*/ 0 h 607"/>
                <a:gd name="T28" fmla="*/ 761 w 782"/>
                <a:gd name="T29" fmla="*/ 562 h 607"/>
                <a:gd name="T30" fmla="*/ 21 w 782"/>
                <a:gd name="T31" fmla="*/ 562 h 607"/>
                <a:gd name="T32" fmla="*/ 21 w 782"/>
                <a:gd name="T33" fmla="*/ 25 h 607"/>
                <a:gd name="T34" fmla="*/ 761 w 782"/>
                <a:gd name="T35" fmla="*/ 25 h 607"/>
                <a:gd name="T36" fmla="*/ 761 w 782"/>
                <a:gd name="T37" fmla="*/ 56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3" y="0"/>
                  </a:moveTo>
                  <a:cubicBezTo>
                    <a:pt x="19" y="0"/>
                    <a:pt x="19" y="0"/>
                    <a:pt x="19" y="0"/>
                  </a:cubicBezTo>
                  <a:cubicBezTo>
                    <a:pt x="9" y="0"/>
                    <a:pt x="0" y="10"/>
                    <a:pt x="0" y="23"/>
                  </a:cubicBezTo>
                  <a:cubicBezTo>
                    <a:pt x="0" y="564"/>
                    <a:pt x="0" y="564"/>
                    <a:pt x="0" y="564"/>
                  </a:cubicBezTo>
                  <a:cubicBezTo>
                    <a:pt x="0" y="577"/>
                    <a:pt x="9" y="588"/>
                    <a:pt x="19" y="588"/>
                  </a:cubicBezTo>
                  <a:cubicBezTo>
                    <a:pt x="304" y="588"/>
                    <a:pt x="304" y="588"/>
                    <a:pt x="304" y="588"/>
                  </a:cubicBezTo>
                  <a:cubicBezTo>
                    <a:pt x="308" y="593"/>
                    <a:pt x="322" y="607"/>
                    <a:pt x="336" y="607"/>
                  </a:cubicBezTo>
                  <a:cubicBezTo>
                    <a:pt x="353" y="607"/>
                    <a:pt x="391" y="607"/>
                    <a:pt x="391" y="607"/>
                  </a:cubicBezTo>
                  <a:cubicBezTo>
                    <a:pt x="391" y="607"/>
                    <a:pt x="429" y="607"/>
                    <a:pt x="446" y="607"/>
                  </a:cubicBezTo>
                  <a:cubicBezTo>
                    <a:pt x="460" y="607"/>
                    <a:pt x="474" y="593"/>
                    <a:pt x="478" y="588"/>
                  </a:cubicBezTo>
                  <a:cubicBezTo>
                    <a:pt x="763" y="588"/>
                    <a:pt x="763" y="588"/>
                    <a:pt x="763" y="588"/>
                  </a:cubicBezTo>
                  <a:cubicBezTo>
                    <a:pt x="773" y="588"/>
                    <a:pt x="782" y="577"/>
                    <a:pt x="782" y="564"/>
                  </a:cubicBezTo>
                  <a:cubicBezTo>
                    <a:pt x="782" y="23"/>
                    <a:pt x="782" y="23"/>
                    <a:pt x="782" y="23"/>
                  </a:cubicBezTo>
                  <a:cubicBezTo>
                    <a:pt x="782" y="10"/>
                    <a:pt x="773" y="0"/>
                    <a:pt x="763" y="0"/>
                  </a:cubicBezTo>
                  <a:close/>
                  <a:moveTo>
                    <a:pt x="761" y="562"/>
                  </a:moveTo>
                  <a:cubicBezTo>
                    <a:pt x="21" y="562"/>
                    <a:pt x="21" y="562"/>
                    <a:pt x="21" y="562"/>
                  </a:cubicBezTo>
                  <a:cubicBezTo>
                    <a:pt x="21" y="25"/>
                    <a:pt x="21" y="25"/>
                    <a:pt x="21" y="25"/>
                  </a:cubicBezTo>
                  <a:cubicBezTo>
                    <a:pt x="761" y="25"/>
                    <a:pt x="761" y="25"/>
                    <a:pt x="761" y="25"/>
                  </a:cubicBezTo>
                  <a:lnTo>
                    <a:pt x="761" y="562"/>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25" name="Freeform 101"/>
            <p:cNvSpPr/>
            <p:nvPr/>
          </p:nvSpPr>
          <p:spPr bwMode="auto">
            <a:xfrm>
              <a:off x="8422015" y="4409187"/>
              <a:ext cx="165100" cy="15875"/>
            </a:xfrm>
            <a:custGeom>
              <a:avLst/>
              <a:gdLst>
                <a:gd name="T0" fmla="*/ 92 w 96"/>
                <a:gd name="T1" fmla="*/ 10 h 10"/>
                <a:gd name="T2" fmla="*/ 4 w 96"/>
                <a:gd name="T3" fmla="*/ 10 h 10"/>
                <a:gd name="T4" fmla="*/ 0 w 96"/>
                <a:gd name="T5" fmla="*/ 5 h 10"/>
                <a:gd name="T6" fmla="*/ 4 w 96"/>
                <a:gd name="T7" fmla="*/ 0 h 10"/>
                <a:gd name="T8" fmla="*/ 92 w 96"/>
                <a:gd name="T9" fmla="*/ 0 h 10"/>
                <a:gd name="T10" fmla="*/ 96 w 96"/>
                <a:gd name="T11" fmla="*/ 5 h 10"/>
                <a:gd name="T12" fmla="*/ 92 w 9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96" h="10">
                  <a:moveTo>
                    <a:pt x="92" y="10"/>
                  </a:moveTo>
                  <a:cubicBezTo>
                    <a:pt x="4" y="10"/>
                    <a:pt x="4" y="10"/>
                    <a:pt x="4" y="10"/>
                  </a:cubicBezTo>
                  <a:cubicBezTo>
                    <a:pt x="2" y="10"/>
                    <a:pt x="0" y="7"/>
                    <a:pt x="0" y="5"/>
                  </a:cubicBezTo>
                  <a:cubicBezTo>
                    <a:pt x="0" y="2"/>
                    <a:pt x="2" y="0"/>
                    <a:pt x="4" y="0"/>
                  </a:cubicBezTo>
                  <a:cubicBezTo>
                    <a:pt x="92" y="0"/>
                    <a:pt x="92" y="0"/>
                    <a:pt x="92" y="0"/>
                  </a:cubicBezTo>
                  <a:cubicBezTo>
                    <a:pt x="94" y="0"/>
                    <a:pt x="96" y="2"/>
                    <a:pt x="96" y="5"/>
                  </a:cubicBezTo>
                  <a:cubicBezTo>
                    <a:pt x="96" y="7"/>
                    <a:pt x="94" y="10"/>
                    <a:pt x="92" y="10"/>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26" name="Group 10"/>
          <p:cNvGrpSpPr/>
          <p:nvPr/>
        </p:nvGrpSpPr>
        <p:grpSpPr>
          <a:xfrm>
            <a:off x="3973842" y="3410649"/>
            <a:ext cx="1349375" cy="1046163"/>
            <a:chOff x="9304665" y="3410649"/>
            <a:chExt cx="1349375" cy="1046163"/>
          </a:xfrm>
        </p:grpSpPr>
        <p:sp>
          <p:nvSpPr>
            <p:cNvPr id="27" name="Freeform 242"/>
            <p:cNvSpPr/>
            <p:nvPr/>
          </p:nvSpPr>
          <p:spPr bwMode="auto">
            <a:xfrm>
              <a:off x="9323715" y="3432874"/>
              <a:ext cx="1312863" cy="968375"/>
            </a:xfrm>
            <a:custGeom>
              <a:avLst/>
              <a:gdLst>
                <a:gd name="T0" fmla="*/ 736 w 761"/>
                <a:gd name="T1" fmla="*/ 562 h 562"/>
                <a:gd name="T2" fmla="*/ 25 w 761"/>
                <a:gd name="T3" fmla="*/ 562 h 562"/>
                <a:gd name="T4" fmla="*/ 0 w 761"/>
                <a:gd name="T5" fmla="*/ 537 h 562"/>
                <a:gd name="T6" fmla="*/ 0 w 761"/>
                <a:gd name="T7" fmla="*/ 24 h 562"/>
                <a:gd name="T8" fmla="*/ 25 w 761"/>
                <a:gd name="T9" fmla="*/ 0 h 562"/>
                <a:gd name="T10" fmla="*/ 736 w 761"/>
                <a:gd name="T11" fmla="*/ 0 h 562"/>
                <a:gd name="T12" fmla="*/ 761 w 761"/>
                <a:gd name="T13" fmla="*/ 24 h 562"/>
                <a:gd name="T14" fmla="*/ 761 w 761"/>
                <a:gd name="T15" fmla="*/ 537 h 562"/>
                <a:gd name="T16" fmla="*/ 736 w 761"/>
                <a:gd name="T17"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562">
                  <a:moveTo>
                    <a:pt x="736" y="562"/>
                  </a:moveTo>
                  <a:cubicBezTo>
                    <a:pt x="25" y="562"/>
                    <a:pt x="25" y="562"/>
                    <a:pt x="25" y="562"/>
                  </a:cubicBezTo>
                  <a:cubicBezTo>
                    <a:pt x="11" y="562"/>
                    <a:pt x="0" y="551"/>
                    <a:pt x="0" y="537"/>
                  </a:cubicBezTo>
                  <a:cubicBezTo>
                    <a:pt x="0" y="24"/>
                    <a:pt x="0" y="24"/>
                    <a:pt x="0" y="24"/>
                  </a:cubicBezTo>
                  <a:cubicBezTo>
                    <a:pt x="0" y="11"/>
                    <a:pt x="11" y="0"/>
                    <a:pt x="25" y="0"/>
                  </a:cubicBezTo>
                  <a:cubicBezTo>
                    <a:pt x="736" y="0"/>
                    <a:pt x="736" y="0"/>
                    <a:pt x="736" y="0"/>
                  </a:cubicBezTo>
                  <a:cubicBezTo>
                    <a:pt x="750" y="0"/>
                    <a:pt x="761" y="11"/>
                    <a:pt x="761" y="24"/>
                  </a:cubicBezTo>
                  <a:cubicBezTo>
                    <a:pt x="761" y="537"/>
                    <a:pt x="761" y="537"/>
                    <a:pt x="761" y="537"/>
                  </a:cubicBezTo>
                  <a:cubicBezTo>
                    <a:pt x="761" y="551"/>
                    <a:pt x="750" y="562"/>
                    <a:pt x="736" y="562"/>
                  </a:cubicBezTo>
                  <a:close/>
                </a:path>
              </a:pathLst>
            </a:custGeom>
            <a:solidFill>
              <a:schemeClr val="accent6"/>
            </a:solidFill>
            <a:ln>
              <a:noFill/>
            </a:ln>
          </p:spPr>
          <p:txBody>
            <a:bodyPr vert="horz" wrap="square" lIns="91440" tIns="45720" rIns="91440" bIns="45720" numCol="1" anchor="t" anchorCtr="0" compatLnSpc="1"/>
            <a:lstStyle/>
            <a:p>
              <a:endParaRPr lang="en-US">
                <a:cs typeface="+mn-ea"/>
                <a:sym typeface="+mn-lt"/>
              </a:endParaRPr>
            </a:p>
          </p:txBody>
        </p:sp>
        <p:sp>
          <p:nvSpPr>
            <p:cNvPr id="28" name="Freeform 243"/>
            <p:cNvSpPr>
              <a:spLocks noEditPoints="1"/>
            </p:cNvSpPr>
            <p:nvPr/>
          </p:nvSpPr>
          <p:spPr bwMode="auto">
            <a:xfrm>
              <a:off x="9304665" y="3410649"/>
              <a:ext cx="1349375" cy="1046163"/>
            </a:xfrm>
            <a:custGeom>
              <a:avLst/>
              <a:gdLst>
                <a:gd name="T0" fmla="*/ 763 w 782"/>
                <a:gd name="T1" fmla="*/ 0 h 607"/>
                <a:gd name="T2" fmla="*/ 20 w 782"/>
                <a:gd name="T3" fmla="*/ 0 h 607"/>
                <a:gd name="T4" fmla="*/ 0 w 782"/>
                <a:gd name="T5" fmla="*/ 23 h 607"/>
                <a:gd name="T6" fmla="*/ 0 w 782"/>
                <a:gd name="T7" fmla="*/ 564 h 607"/>
                <a:gd name="T8" fmla="*/ 20 w 782"/>
                <a:gd name="T9" fmla="*/ 588 h 607"/>
                <a:gd name="T10" fmla="*/ 304 w 782"/>
                <a:gd name="T11" fmla="*/ 588 h 607"/>
                <a:gd name="T12" fmla="*/ 336 w 782"/>
                <a:gd name="T13" fmla="*/ 607 h 607"/>
                <a:gd name="T14" fmla="*/ 391 w 782"/>
                <a:gd name="T15" fmla="*/ 607 h 607"/>
                <a:gd name="T16" fmla="*/ 446 w 782"/>
                <a:gd name="T17" fmla="*/ 607 h 607"/>
                <a:gd name="T18" fmla="*/ 478 w 782"/>
                <a:gd name="T19" fmla="*/ 588 h 607"/>
                <a:gd name="T20" fmla="*/ 763 w 782"/>
                <a:gd name="T21" fmla="*/ 588 h 607"/>
                <a:gd name="T22" fmla="*/ 782 w 782"/>
                <a:gd name="T23" fmla="*/ 564 h 607"/>
                <a:gd name="T24" fmla="*/ 782 w 782"/>
                <a:gd name="T25" fmla="*/ 23 h 607"/>
                <a:gd name="T26" fmla="*/ 763 w 782"/>
                <a:gd name="T27" fmla="*/ 0 h 607"/>
                <a:gd name="T28" fmla="*/ 761 w 782"/>
                <a:gd name="T29" fmla="*/ 562 h 607"/>
                <a:gd name="T30" fmla="*/ 22 w 782"/>
                <a:gd name="T31" fmla="*/ 562 h 607"/>
                <a:gd name="T32" fmla="*/ 22 w 782"/>
                <a:gd name="T33" fmla="*/ 25 h 607"/>
                <a:gd name="T34" fmla="*/ 761 w 782"/>
                <a:gd name="T35" fmla="*/ 25 h 607"/>
                <a:gd name="T36" fmla="*/ 761 w 782"/>
                <a:gd name="T37" fmla="*/ 56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3" y="0"/>
                  </a:moveTo>
                  <a:cubicBezTo>
                    <a:pt x="20" y="0"/>
                    <a:pt x="20" y="0"/>
                    <a:pt x="20" y="0"/>
                  </a:cubicBezTo>
                  <a:cubicBezTo>
                    <a:pt x="9" y="0"/>
                    <a:pt x="0" y="10"/>
                    <a:pt x="0" y="23"/>
                  </a:cubicBezTo>
                  <a:cubicBezTo>
                    <a:pt x="0" y="564"/>
                    <a:pt x="0" y="564"/>
                    <a:pt x="0" y="564"/>
                  </a:cubicBezTo>
                  <a:cubicBezTo>
                    <a:pt x="0" y="577"/>
                    <a:pt x="9" y="588"/>
                    <a:pt x="20" y="588"/>
                  </a:cubicBezTo>
                  <a:cubicBezTo>
                    <a:pt x="304" y="588"/>
                    <a:pt x="304" y="588"/>
                    <a:pt x="304" y="588"/>
                  </a:cubicBezTo>
                  <a:cubicBezTo>
                    <a:pt x="309" y="593"/>
                    <a:pt x="323" y="607"/>
                    <a:pt x="336" y="607"/>
                  </a:cubicBezTo>
                  <a:cubicBezTo>
                    <a:pt x="353" y="607"/>
                    <a:pt x="391" y="607"/>
                    <a:pt x="391" y="607"/>
                  </a:cubicBezTo>
                  <a:cubicBezTo>
                    <a:pt x="391" y="607"/>
                    <a:pt x="429" y="607"/>
                    <a:pt x="446" y="607"/>
                  </a:cubicBezTo>
                  <a:cubicBezTo>
                    <a:pt x="460" y="607"/>
                    <a:pt x="474" y="593"/>
                    <a:pt x="478" y="588"/>
                  </a:cubicBezTo>
                  <a:cubicBezTo>
                    <a:pt x="763" y="588"/>
                    <a:pt x="763" y="588"/>
                    <a:pt x="763" y="588"/>
                  </a:cubicBezTo>
                  <a:cubicBezTo>
                    <a:pt x="774" y="588"/>
                    <a:pt x="782" y="577"/>
                    <a:pt x="782" y="564"/>
                  </a:cubicBezTo>
                  <a:cubicBezTo>
                    <a:pt x="782" y="23"/>
                    <a:pt x="782" y="23"/>
                    <a:pt x="782" y="23"/>
                  </a:cubicBezTo>
                  <a:cubicBezTo>
                    <a:pt x="782" y="10"/>
                    <a:pt x="774" y="0"/>
                    <a:pt x="763" y="0"/>
                  </a:cubicBezTo>
                  <a:close/>
                  <a:moveTo>
                    <a:pt x="761" y="562"/>
                  </a:moveTo>
                  <a:cubicBezTo>
                    <a:pt x="22" y="562"/>
                    <a:pt x="22" y="562"/>
                    <a:pt x="22" y="562"/>
                  </a:cubicBezTo>
                  <a:cubicBezTo>
                    <a:pt x="22" y="25"/>
                    <a:pt x="22" y="25"/>
                    <a:pt x="22" y="25"/>
                  </a:cubicBezTo>
                  <a:cubicBezTo>
                    <a:pt x="761" y="25"/>
                    <a:pt x="761" y="25"/>
                    <a:pt x="761" y="25"/>
                  </a:cubicBezTo>
                  <a:lnTo>
                    <a:pt x="761" y="562"/>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29" name="Freeform 244"/>
            <p:cNvSpPr/>
            <p:nvPr/>
          </p:nvSpPr>
          <p:spPr bwMode="auto">
            <a:xfrm>
              <a:off x="9896802" y="4409187"/>
              <a:ext cx="166688" cy="15875"/>
            </a:xfrm>
            <a:custGeom>
              <a:avLst/>
              <a:gdLst>
                <a:gd name="T0" fmla="*/ 92 w 97"/>
                <a:gd name="T1" fmla="*/ 10 h 10"/>
                <a:gd name="T2" fmla="*/ 5 w 97"/>
                <a:gd name="T3" fmla="*/ 10 h 10"/>
                <a:gd name="T4" fmla="*/ 0 w 97"/>
                <a:gd name="T5" fmla="*/ 5 h 10"/>
                <a:gd name="T6" fmla="*/ 5 w 97"/>
                <a:gd name="T7" fmla="*/ 0 h 10"/>
                <a:gd name="T8" fmla="*/ 92 w 97"/>
                <a:gd name="T9" fmla="*/ 0 h 10"/>
                <a:gd name="T10" fmla="*/ 97 w 97"/>
                <a:gd name="T11" fmla="*/ 5 h 10"/>
                <a:gd name="T12" fmla="*/ 92 w 9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97" h="10">
                  <a:moveTo>
                    <a:pt x="92" y="10"/>
                  </a:moveTo>
                  <a:cubicBezTo>
                    <a:pt x="5" y="10"/>
                    <a:pt x="5" y="10"/>
                    <a:pt x="5" y="10"/>
                  </a:cubicBezTo>
                  <a:cubicBezTo>
                    <a:pt x="2" y="10"/>
                    <a:pt x="0" y="7"/>
                    <a:pt x="0" y="5"/>
                  </a:cubicBezTo>
                  <a:cubicBezTo>
                    <a:pt x="0" y="2"/>
                    <a:pt x="2" y="0"/>
                    <a:pt x="5" y="0"/>
                  </a:cubicBezTo>
                  <a:cubicBezTo>
                    <a:pt x="92" y="0"/>
                    <a:pt x="92" y="0"/>
                    <a:pt x="92" y="0"/>
                  </a:cubicBezTo>
                  <a:cubicBezTo>
                    <a:pt x="95" y="0"/>
                    <a:pt x="97" y="2"/>
                    <a:pt x="97" y="5"/>
                  </a:cubicBezTo>
                  <a:cubicBezTo>
                    <a:pt x="97" y="7"/>
                    <a:pt x="95" y="10"/>
                    <a:pt x="92" y="10"/>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30" name="Group 1"/>
          <p:cNvGrpSpPr/>
          <p:nvPr/>
        </p:nvGrpSpPr>
        <p:grpSpPr>
          <a:xfrm>
            <a:off x="2055444" y="4722814"/>
            <a:ext cx="4227513" cy="2136775"/>
            <a:chOff x="6453515" y="4722813"/>
            <a:chExt cx="4227513" cy="2136775"/>
          </a:xfrm>
        </p:grpSpPr>
        <p:sp>
          <p:nvSpPr>
            <p:cNvPr id="32" name="Rectangle 5"/>
            <p:cNvSpPr>
              <a:spLocks noChangeArrowheads="1"/>
            </p:cNvSpPr>
            <p:nvPr/>
          </p:nvSpPr>
          <p:spPr bwMode="auto">
            <a:xfrm>
              <a:off x="6683702" y="6292851"/>
              <a:ext cx="220663" cy="565150"/>
            </a:xfrm>
            <a:prstGeom prst="rect">
              <a:avLst/>
            </a:prstGeom>
            <a:solidFill>
              <a:srgbClr val="6B46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33" name="Rectangle 6"/>
            <p:cNvSpPr>
              <a:spLocks noChangeArrowheads="1"/>
            </p:cNvSpPr>
            <p:nvPr/>
          </p:nvSpPr>
          <p:spPr bwMode="auto">
            <a:xfrm>
              <a:off x="7174240" y="5978526"/>
              <a:ext cx="165100" cy="879475"/>
            </a:xfrm>
            <a:prstGeom prst="rect">
              <a:avLst/>
            </a:prstGeom>
            <a:solidFill>
              <a:srgbClr val="593A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34" name="Rectangle 7"/>
            <p:cNvSpPr>
              <a:spLocks noChangeArrowheads="1"/>
            </p:cNvSpPr>
            <p:nvPr/>
          </p:nvSpPr>
          <p:spPr bwMode="auto">
            <a:xfrm>
              <a:off x="10168265" y="6292851"/>
              <a:ext cx="220663" cy="565150"/>
            </a:xfrm>
            <a:prstGeom prst="rect">
              <a:avLst/>
            </a:prstGeom>
            <a:solidFill>
              <a:srgbClr val="6B46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36" name="Rectangle 8"/>
            <p:cNvSpPr>
              <a:spLocks noChangeArrowheads="1"/>
            </p:cNvSpPr>
            <p:nvPr/>
          </p:nvSpPr>
          <p:spPr bwMode="auto">
            <a:xfrm>
              <a:off x="9734877" y="5978526"/>
              <a:ext cx="165100" cy="879475"/>
            </a:xfrm>
            <a:prstGeom prst="rect">
              <a:avLst/>
            </a:prstGeom>
            <a:solidFill>
              <a:srgbClr val="593A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37" name="Freeform 9"/>
            <p:cNvSpPr/>
            <p:nvPr/>
          </p:nvSpPr>
          <p:spPr bwMode="auto">
            <a:xfrm>
              <a:off x="6453515" y="5932488"/>
              <a:ext cx="4227513" cy="373063"/>
            </a:xfrm>
            <a:custGeom>
              <a:avLst/>
              <a:gdLst>
                <a:gd name="T0" fmla="*/ 2268 w 2663"/>
                <a:gd name="T1" fmla="*/ 0 h 235"/>
                <a:gd name="T2" fmla="*/ 1331 w 2663"/>
                <a:gd name="T3" fmla="*/ 0 h 235"/>
                <a:gd name="T4" fmla="*/ 395 w 2663"/>
                <a:gd name="T5" fmla="*/ 0 h 235"/>
                <a:gd name="T6" fmla="*/ 0 w 2663"/>
                <a:gd name="T7" fmla="*/ 235 h 235"/>
                <a:gd name="T8" fmla="*/ 1331 w 2663"/>
                <a:gd name="T9" fmla="*/ 235 h 235"/>
                <a:gd name="T10" fmla="*/ 2663 w 2663"/>
                <a:gd name="T11" fmla="*/ 235 h 235"/>
                <a:gd name="T12" fmla="*/ 2268 w 2663"/>
                <a:gd name="T13" fmla="*/ 0 h 235"/>
              </a:gdLst>
              <a:ahLst/>
              <a:cxnLst>
                <a:cxn ang="0">
                  <a:pos x="T0" y="T1"/>
                </a:cxn>
                <a:cxn ang="0">
                  <a:pos x="T2" y="T3"/>
                </a:cxn>
                <a:cxn ang="0">
                  <a:pos x="T4" y="T5"/>
                </a:cxn>
                <a:cxn ang="0">
                  <a:pos x="T6" y="T7"/>
                </a:cxn>
                <a:cxn ang="0">
                  <a:pos x="T8" y="T9"/>
                </a:cxn>
                <a:cxn ang="0">
                  <a:pos x="T10" y="T11"/>
                </a:cxn>
                <a:cxn ang="0">
                  <a:pos x="T12" y="T13"/>
                </a:cxn>
              </a:cxnLst>
              <a:rect l="0" t="0" r="r" b="b"/>
              <a:pathLst>
                <a:path w="2663" h="235">
                  <a:moveTo>
                    <a:pt x="2268" y="0"/>
                  </a:moveTo>
                  <a:lnTo>
                    <a:pt x="1331" y="0"/>
                  </a:lnTo>
                  <a:lnTo>
                    <a:pt x="395" y="0"/>
                  </a:lnTo>
                  <a:lnTo>
                    <a:pt x="0" y="235"/>
                  </a:lnTo>
                  <a:lnTo>
                    <a:pt x="1331" y="235"/>
                  </a:lnTo>
                  <a:lnTo>
                    <a:pt x="2663" y="235"/>
                  </a:lnTo>
                  <a:lnTo>
                    <a:pt x="2268" y="0"/>
                  </a:lnTo>
                  <a:close/>
                </a:path>
              </a:pathLst>
            </a:custGeom>
            <a:solidFill>
              <a:srgbClr val="9366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38" name="Rectangle 10"/>
            <p:cNvSpPr>
              <a:spLocks noChangeArrowheads="1"/>
            </p:cNvSpPr>
            <p:nvPr/>
          </p:nvSpPr>
          <p:spPr bwMode="auto">
            <a:xfrm>
              <a:off x="6458277" y="6302376"/>
              <a:ext cx="4217988" cy="68263"/>
            </a:xfrm>
            <a:prstGeom prst="rect">
              <a:avLst/>
            </a:prstGeom>
            <a:solidFill>
              <a:srgbClr val="7F5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cs typeface="+mn-ea"/>
                <a:sym typeface="+mn-lt"/>
              </a:endParaRPr>
            </a:p>
          </p:txBody>
        </p:sp>
        <p:sp>
          <p:nvSpPr>
            <p:cNvPr id="39" name="Freeform 11"/>
            <p:cNvSpPr/>
            <p:nvPr/>
          </p:nvSpPr>
          <p:spPr bwMode="auto">
            <a:xfrm>
              <a:off x="7552065" y="5634038"/>
              <a:ext cx="2057400" cy="701675"/>
            </a:xfrm>
            <a:custGeom>
              <a:avLst/>
              <a:gdLst>
                <a:gd name="T0" fmla="*/ 993 w 1194"/>
                <a:gd name="T1" fmla="*/ 132 h 407"/>
                <a:gd name="T2" fmla="*/ 887 w 1194"/>
                <a:gd name="T3" fmla="*/ 41 h 407"/>
                <a:gd name="T4" fmla="*/ 871 w 1194"/>
                <a:gd name="T5" fmla="*/ 30 h 407"/>
                <a:gd name="T6" fmla="*/ 708 w 1194"/>
                <a:gd name="T7" fmla="*/ 0 h 407"/>
                <a:gd name="T8" fmla="*/ 599 w 1194"/>
                <a:gd name="T9" fmla="*/ 26 h 407"/>
                <a:gd name="T10" fmla="*/ 597 w 1194"/>
                <a:gd name="T11" fmla="*/ 26 h 407"/>
                <a:gd name="T12" fmla="*/ 595 w 1194"/>
                <a:gd name="T13" fmla="*/ 26 h 407"/>
                <a:gd name="T14" fmla="*/ 486 w 1194"/>
                <a:gd name="T15" fmla="*/ 0 h 407"/>
                <a:gd name="T16" fmla="*/ 323 w 1194"/>
                <a:gd name="T17" fmla="*/ 30 h 407"/>
                <a:gd name="T18" fmla="*/ 307 w 1194"/>
                <a:gd name="T19" fmla="*/ 41 h 407"/>
                <a:gd name="T20" fmla="*/ 201 w 1194"/>
                <a:gd name="T21" fmla="*/ 132 h 407"/>
                <a:gd name="T22" fmla="*/ 0 w 1194"/>
                <a:gd name="T23" fmla="*/ 322 h 407"/>
                <a:gd name="T24" fmla="*/ 40 w 1194"/>
                <a:gd name="T25" fmla="*/ 399 h 407"/>
                <a:gd name="T26" fmla="*/ 272 w 1194"/>
                <a:gd name="T27" fmla="*/ 314 h 407"/>
                <a:gd name="T28" fmla="*/ 597 w 1194"/>
                <a:gd name="T29" fmla="*/ 314 h 407"/>
                <a:gd name="T30" fmla="*/ 922 w 1194"/>
                <a:gd name="T31" fmla="*/ 314 h 407"/>
                <a:gd name="T32" fmla="*/ 1154 w 1194"/>
                <a:gd name="T33" fmla="*/ 399 h 407"/>
                <a:gd name="T34" fmla="*/ 1194 w 1194"/>
                <a:gd name="T35" fmla="*/ 322 h 407"/>
                <a:gd name="T36" fmla="*/ 993 w 1194"/>
                <a:gd name="T37" fmla="*/ 13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4" h="407">
                  <a:moveTo>
                    <a:pt x="993" y="132"/>
                  </a:moveTo>
                  <a:cubicBezTo>
                    <a:pt x="958" y="78"/>
                    <a:pt x="887" y="41"/>
                    <a:pt x="887" y="41"/>
                  </a:cubicBezTo>
                  <a:cubicBezTo>
                    <a:pt x="884" y="35"/>
                    <a:pt x="878" y="31"/>
                    <a:pt x="871" y="30"/>
                  </a:cubicBezTo>
                  <a:cubicBezTo>
                    <a:pt x="708" y="0"/>
                    <a:pt x="708" y="0"/>
                    <a:pt x="708" y="0"/>
                  </a:cubicBezTo>
                  <a:cubicBezTo>
                    <a:pt x="679" y="16"/>
                    <a:pt x="641" y="26"/>
                    <a:pt x="599" y="26"/>
                  </a:cubicBezTo>
                  <a:cubicBezTo>
                    <a:pt x="598" y="26"/>
                    <a:pt x="598" y="26"/>
                    <a:pt x="597" y="26"/>
                  </a:cubicBezTo>
                  <a:cubicBezTo>
                    <a:pt x="596" y="26"/>
                    <a:pt x="596" y="26"/>
                    <a:pt x="595" y="26"/>
                  </a:cubicBezTo>
                  <a:cubicBezTo>
                    <a:pt x="553" y="26"/>
                    <a:pt x="515" y="16"/>
                    <a:pt x="486" y="0"/>
                  </a:cubicBezTo>
                  <a:cubicBezTo>
                    <a:pt x="323" y="30"/>
                    <a:pt x="323" y="30"/>
                    <a:pt x="323" y="30"/>
                  </a:cubicBezTo>
                  <a:cubicBezTo>
                    <a:pt x="316" y="31"/>
                    <a:pt x="310" y="35"/>
                    <a:pt x="307" y="41"/>
                  </a:cubicBezTo>
                  <a:cubicBezTo>
                    <a:pt x="307" y="41"/>
                    <a:pt x="236" y="78"/>
                    <a:pt x="201" y="132"/>
                  </a:cubicBezTo>
                  <a:cubicBezTo>
                    <a:pt x="0" y="322"/>
                    <a:pt x="0" y="322"/>
                    <a:pt x="0" y="322"/>
                  </a:cubicBezTo>
                  <a:cubicBezTo>
                    <a:pt x="0" y="322"/>
                    <a:pt x="0" y="391"/>
                    <a:pt x="40" y="399"/>
                  </a:cubicBezTo>
                  <a:cubicBezTo>
                    <a:pt x="80" y="407"/>
                    <a:pt x="272" y="314"/>
                    <a:pt x="272" y="314"/>
                  </a:cubicBezTo>
                  <a:cubicBezTo>
                    <a:pt x="597" y="314"/>
                    <a:pt x="597" y="314"/>
                    <a:pt x="597" y="314"/>
                  </a:cubicBezTo>
                  <a:cubicBezTo>
                    <a:pt x="922" y="314"/>
                    <a:pt x="922" y="314"/>
                    <a:pt x="922" y="314"/>
                  </a:cubicBezTo>
                  <a:cubicBezTo>
                    <a:pt x="922" y="314"/>
                    <a:pt x="1114" y="407"/>
                    <a:pt x="1154" y="399"/>
                  </a:cubicBezTo>
                  <a:cubicBezTo>
                    <a:pt x="1194" y="391"/>
                    <a:pt x="1194" y="322"/>
                    <a:pt x="1194" y="322"/>
                  </a:cubicBezTo>
                  <a:lnTo>
                    <a:pt x="993" y="132"/>
                  </a:lnTo>
                  <a:close/>
                </a:path>
              </a:pathLst>
            </a:custGeom>
            <a:solidFill>
              <a:srgbClr val="E76A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0" name="Freeform 12"/>
            <p:cNvSpPr/>
            <p:nvPr/>
          </p:nvSpPr>
          <p:spPr bwMode="auto">
            <a:xfrm>
              <a:off x="8402965" y="5443538"/>
              <a:ext cx="349250" cy="188913"/>
            </a:xfrm>
            <a:custGeom>
              <a:avLst/>
              <a:gdLst>
                <a:gd name="T0" fmla="*/ 196 w 202"/>
                <a:gd name="T1" fmla="*/ 0 h 109"/>
                <a:gd name="T2" fmla="*/ 101 w 202"/>
                <a:gd name="T3" fmla="*/ 19 h 109"/>
                <a:gd name="T4" fmla="*/ 9 w 202"/>
                <a:gd name="T5" fmla="*/ 0 h 109"/>
                <a:gd name="T6" fmla="*/ 0 w 202"/>
                <a:gd name="T7" fmla="*/ 75 h 109"/>
                <a:gd name="T8" fmla="*/ 101 w 202"/>
                <a:gd name="T9" fmla="*/ 98 h 109"/>
                <a:gd name="T10" fmla="*/ 202 w 202"/>
                <a:gd name="T11" fmla="*/ 75 h 109"/>
                <a:gd name="T12" fmla="*/ 196 w 202"/>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202" h="109">
                  <a:moveTo>
                    <a:pt x="196" y="0"/>
                  </a:moveTo>
                  <a:cubicBezTo>
                    <a:pt x="101" y="19"/>
                    <a:pt x="101" y="19"/>
                    <a:pt x="101" y="19"/>
                  </a:cubicBezTo>
                  <a:cubicBezTo>
                    <a:pt x="9" y="0"/>
                    <a:pt x="9" y="0"/>
                    <a:pt x="9" y="0"/>
                  </a:cubicBezTo>
                  <a:cubicBezTo>
                    <a:pt x="0" y="75"/>
                    <a:pt x="0" y="75"/>
                    <a:pt x="0" y="75"/>
                  </a:cubicBezTo>
                  <a:cubicBezTo>
                    <a:pt x="17" y="109"/>
                    <a:pt x="101" y="98"/>
                    <a:pt x="101" y="98"/>
                  </a:cubicBezTo>
                  <a:cubicBezTo>
                    <a:pt x="101" y="98"/>
                    <a:pt x="186" y="109"/>
                    <a:pt x="202" y="75"/>
                  </a:cubicBezTo>
                  <a:lnTo>
                    <a:pt x="196" y="0"/>
                  </a:lnTo>
                  <a:close/>
                </a:path>
              </a:pathLst>
            </a:custGeom>
            <a:solidFill>
              <a:srgbClr val="FDD9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1" name="Freeform 13"/>
            <p:cNvSpPr/>
            <p:nvPr/>
          </p:nvSpPr>
          <p:spPr bwMode="auto">
            <a:xfrm>
              <a:off x="8342640" y="5573713"/>
              <a:ext cx="471488" cy="134938"/>
            </a:xfrm>
            <a:custGeom>
              <a:avLst/>
              <a:gdLst>
                <a:gd name="T0" fmla="*/ 237 w 273"/>
                <a:gd name="T1" fmla="*/ 0 h 78"/>
                <a:gd name="T2" fmla="*/ 136 w 273"/>
                <a:gd name="T3" fmla="*/ 10 h 78"/>
                <a:gd name="T4" fmla="*/ 35 w 273"/>
                <a:gd name="T5" fmla="*/ 0 h 78"/>
                <a:gd name="T6" fmla="*/ 0 w 273"/>
                <a:gd name="T7" fmla="*/ 40 h 78"/>
                <a:gd name="T8" fmla="*/ 136 w 273"/>
                <a:gd name="T9" fmla="*/ 76 h 78"/>
                <a:gd name="T10" fmla="*/ 273 w 273"/>
                <a:gd name="T11" fmla="*/ 40 h 78"/>
                <a:gd name="T12" fmla="*/ 237 w 273"/>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273" h="78">
                  <a:moveTo>
                    <a:pt x="237" y="0"/>
                  </a:moveTo>
                  <a:cubicBezTo>
                    <a:pt x="237" y="0"/>
                    <a:pt x="206" y="10"/>
                    <a:pt x="136" y="10"/>
                  </a:cubicBezTo>
                  <a:cubicBezTo>
                    <a:pt x="66" y="10"/>
                    <a:pt x="35" y="0"/>
                    <a:pt x="35" y="0"/>
                  </a:cubicBezTo>
                  <a:cubicBezTo>
                    <a:pt x="0" y="40"/>
                    <a:pt x="0" y="40"/>
                    <a:pt x="0" y="40"/>
                  </a:cubicBezTo>
                  <a:cubicBezTo>
                    <a:pt x="38" y="78"/>
                    <a:pt x="136" y="76"/>
                    <a:pt x="136" y="76"/>
                  </a:cubicBezTo>
                  <a:cubicBezTo>
                    <a:pt x="136" y="76"/>
                    <a:pt x="235" y="78"/>
                    <a:pt x="273" y="40"/>
                  </a:cubicBezTo>
                  <a:lnTo>
                    <a:pt x="237"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2" name="Freeform 14"/>
            <p:cNvSpPr/>
            <p:nvPr/>
          </p:nvSpPr>
          <p:spPr bwMode="auto">
            <a:xfrm>
              <a:off x="8248977" y="5175251"/>
              <a:ext cx="146050" cy="255588"/>
            </a:xfrm>
            <a:custGeom>
              <a:avLst/>
              <a:gdLst>
                <a:gd name="T0" fmla="*/ 45 w 84"/>
                <a:gd name="T1" fmla="*/ 29 h 148"/>
                <a:gd name="T2" fmla="*/ 23 w 84"/>
                <a:gd name="T3" fmla="*/ 74 h 148"/>
                <a:gd name="T4" fmla="*/ 84 w 84"/>
                <a:gd name="T5" fmla="*/ 84 h 148"/>
                <a:gd name="T6" fmla="*/ 45 w 84"/>
                <a:gd name="T7" fmla="*/ 29 h 148"/>
              </a:gdLst>
              <a:ahLst/>
              <a:cxnLst>
                <a:cxn ang="0">
                  <a:pos x="T0" y="T1"/>
                </a:cxn>
                <a:cxn ang="0">
                  <a:pos x="T2" y="T3"/>
                </a:cxn>
                <a:cxn ang="0">
                  <a:pos x="T4" y="T5"/>
                </a:cxn>
                <a:cxn ang="0">
                  <a:pos x="T6" y="T7"/>
                </a:cxn>
              </a:cxnLst>
              <a:rect l="0" t="0" r="r" b="b"/>
              <a:pathLst>
                <a:path w="84" h="148">
                  <a:moveTo>
                    <a:pt x="45" y="29"/>
                  </a:moveTo>
                  <a:cubicBezTo>
                    <a:pt x="45" y="29"/>
                    <a:pt x="0" y="0"/>
                    <a:pt x="23" y="74"/>
                  </a:cubicBezTo>
                  <a:cubicBezTo>
                    <a:pt x="46" y="148"/>
                    <a:pt x="84" y="84"/>
                    <a:pt x="84" y="84"/>
                  </a:cubicBezTo>
                  <a:lnTo>
                    <a:pt x="45" y="29"/>
                  </a:lnTo>
                  <a:close/>
                </a:path>
              </a:pathLst>
            </a:custGeom>
            <a:solidFill>
              <a:srgbClr val="FDD9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3" name="Freeform 15"/>
            <p:cNvSpPr/>
            <p:nvPr/>
          </p:nvSpPr>
          <p:spPr bwMode="auto">
            <a:xfrm>
              <a:off x="8782377" y="5175251"/>
              <a:ext cx="146050" cy="255588"/>
            </a:xfrm>
            <a:custGeom>
              <a:avLst/>
              <a:gdLst>
                <a:gd name="T0" fmla="*/ 39 w 85"/>
                <a:gd name="T1" fmla="*/ 29 h 148"/>
                <a:gd name="T2" fmla="*/ 61 w 85"/>
                <a:gd name="T3" fmla="*/ 74 h 148"/>
                <a:gd name="T4" fmla="*/ 0 w 85"/>
                <a:gd name="T5" fmla="*/ 84 h 148"/>
                <a:gd name="T6" fmla="*/ 39 w 85"/>
                <a:gd name="T7" fmla="*/ 29 h 148"/>
              </a:gdLst>
              <a:ahLst/>
              <a:cxnLst>
                <a:cxn ang="0">
                  <a:pos x="T0" y="T1"/>
                </a:cxn>
                <a:cxn ang="0">
                  <a:pos x="T2" y="T3"/>
                </a:cxn>
                <a:cxn ang="0">
                  <a:pos x="T4" y="T5"/>
                </a:cxn>
                <a:cxn ang="0">
                  <a:pos x="T6" y="T7"/>
                </a:cxn>
              </a:cxnLst>
              <a:rect l="0" t="0" r="r" b="b"/>
              <a:pathLst>
                <a:path w="85" h="148">
                  <a:moveTo>
                    <a:pt x="39" y="29"/>
                  </a:moveTo>
                  <a:cubicBezTo>
                    <a:pt x="39" y="29"/>
                    <a:pt x="85" y="0"/>
                    <a:pt x="61" y="74"/>
                  </a:cubicBezTo>
                  <a:cubicBezTo>
                    <a:pt x="38" y="148"/>
                    <a:pt x="0" y="84"/>
                    <a:pt x="0" y="84"/>
                  </a:cubicBezTo>
                  <a:lnTo>
                    <a:pt x="39" y="29"/>
                  </a:lnTo>
                  <a:close/>
                </a:path>
              </a:pathLst>
            </a:custGeom>
            <a:solidFill>
              <a:srgbClr val="FDD9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4" name="Freeform 16"/>
            <p:cNvSpPr/>
            <p:nvPr/>
          </p:nvSpPr>
          <p:spPr bwMode="auto">
            <a:xfrm>
              <a:off x="8244215" y="4722813"/>
              <a:ext cx="747713" cy="788988"/>
            </a:xfrm>
            <a:custGeom>
              <a:avLst/>
              <a:gdLst>
                <a:gd name="T0" fmla="*/ 235 w 433"/>
                <a:gd name="T1" fmla="*/ 16 h 457"/>
                <a:gd name="T2" fmla="*/ 139 w 433"/>
                <a:gd name="T3" fmla="*/ 38 h 457"/>
                <a:gd name="T4" fmla="*/ 41 w 433"/>
                <a:gd name="T5" fmla="*/ 114 h 457"/>
                <a:gd name="T6" fmla="*/ 67 w 433"/>
                <a:gd name="T7" fmla="*/ 402 h 457"/>
                <a:gd name="T8" fmla="*/ 196 w 433"/>
                <a:gd name="T9" fmla="*/ 457 h 457"/>
                <a:gd name="T10" fmla="*/ 317 w 433"/>
                <a:gd name="T11" fmla="*/ 415 h 457"/>
                <a:gd name="T12" fmla="*/ 366 w 433"/>
                <a:gd name="T13" fmla="*/ 279 h 457"/>
                <a:gd name="T14" fmla="*/ 235 w 433"/>
                <a:gd name="T15" fmla="*/ 16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 h="457">
                  <a:moveTo>
                    <a:pt x="235" y="16"/>
                  </a:moveTo>
                  <a:cubicBezTo>
                    <a:pt x="235" y="16"/>
                    <a:pt x="187" y="0"/>
                    <a:pt x="139" y="38"/>
                  </a:cubicBezTo>
                  <a:cubicBezTo>
                    <a:pt x="112" y="59"/>
                    <a:pt x="82" y="33"/>
                    <a:pt x="41" y="114"/>
                  </a:cubicBezTo>
                  <a:cubicBezTo>
                    <a:pt x="0" y="196"/>
                    <a:pt x="52" y="373"/>
                    <a:pt x="67" y="402"/>
                  </a:cubicBezTo>
                  <a:cubicBezTo>
                    <a:pt x="81" y="431"/>
                    <a:pt x="196" y="457"/>
                    <a:pt x="196" y="457"/>
                  </a:cubicBezTo>
                  <a:cubicBezTo>
                    <a:pt x="196" y="457"/>
                    <a:pt x="307" y="430"/>
                    <a:pt x="317" y="415"/>
                  </a:cubicBezTo>
                  <a:cubicBezTo>
                    <a:pt x="328" y="399"/>
                    <a:pt x="364" y="295"/>
                    <a:pt x="366" y="279"/>
                  </a:cubicBezTo>
                  <a:cubicBezTo>
                    <a:pt x="368" y="262"/>
                    <a:pt x="433" y="40"/>
                    <a:pt x="235" y="16"/>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45" name="Freeform 17"/>
            <p:cNvSpPr/>
            <p:nvPr/>
          </p:nvSpPr>
          <p:spPr bwMode="auto">
            <a:xfrm>
              <a:off x="8006090" y="6056313"/>
              <a:ext cx="1154113" cy="803275"/>
            </a:xfrm>
            <a:custGeom>
              <a:avLst/>
              <a:gdLst>
                <a:gd name="T0" fmla="*/ 669 w 669"/>
                <a:gd name="T1" fmla="*/ 466 h 466"/>
                <a:gd name="T2" fmla="*/ 0 w 669"/>
                <a:gd name="T3" fmla="*/ 466 h 466"/>
                <a:gd name="T4" fmla="*/ 0 w 669"/>
                <a:gd name="T5" fmla="*/ 80 h 466"/>
                <a:gd name="T6" fmla="*/ 80 w 669"/>
                <a:gd name="T7" fmla="*/ 0 h 466"/>
                <a:gd name="T8" fmla="*/ 589 w 669"/>
                <a:gd name="T9" fmla="*/ 0 h 466"/>
                <a:gd name="T10" fmla="*/ 669 w 669"/>
                <a:gd name="T11" fmla="*/ 80 h 466"/>
                <a:gd name="T12" fmla="*/ 669 w 669"/>
                <a:gd name="T13" fmla="*/ 466 h 466"/>
              </a:gdLst>
              <a:ahLst/>
              <a:cxnLst>
                <a:cxn ang="0">
                  <a:pos x="T0" y="T1"/>
                </a:cxn>
                <a:cxn ang="0">
                  <a:pos x="T2" y="T3"/>
                </a:cxn>
                <a:cxn ang="0">
                  <a:pos x="T4" y="T5"/>
                </a:cxn>
                <a:cxn ang="0">
                  <a:pos x="T6" y="T7"/>
                </a:cxn>
                <a:cxn ang="0">
                  <a:pos x="T8" y="T9"/>
                </a:cxn>
                <a:cxn ang="0">
                  <a:pos x="T10" y="T11"/>
                </a:cxn>
                <a:cxn ang="0">
                  <a:pos x="T12" y="T13"/>
                </a:cxn>
              </a:cxnLst>
              <a:rect l="0" t="0" r="r" b="b"/>
              <a:pathLst>
                <a:path w="669" h="466">
                  <a:moveTo>
                    <a:pt x="669" y="466"/>
                  </a:moveTo>
                  <a:cubicBezTo>
                    <a:pt x="0" y="466"/>
                    <a:pt x="0" y="466"/>
                    <a:pt x="0" y="466"/>
                  </a:cubicBezTo>
                  <a:cubicBezTo>
                    <a:pt x="0" y="80"/>
                    <a:pt x="0" y="80"/>
                    <a:pt x="0" y="80"/>
                  </a:cubicBezTo>
                  <a:cubicBezTo>
                    <a:pt x="0" y="36"/>
                    <a:pt x="36" y="0"/>
                    <a:pt x="80" y="0"/>
                  </a:cubicBezTo>
                  <a:cubicBezTo>
                    <a:pt x="589" y="0"/>
                    <a:pt x="589" y="0"/>
                    <a:pt x="589" y="0"/>
                  </a:cubicBezTo>
                  <a:cubicBezTo>
                    <a:pt x="633" y="0"/>
                    <a:pt x="669" y="36"/>
                    <a:pt x="669" y="80"/>
                  </a:cubicBezTo>
                  <a:lnTo>
                    <a:pt x="669" y="466"/>
                  </a:lnTo>
                  <a:close/>
                </a:path>
              </a:pathLst>
            </a:custGeom>
            <a:solidFill>
              <a:srgbClr val="9B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6" name="Freeform 18"/>
            <p:cNvSpPr/>
            <p:nvPr/>
          </p:nvSpPr>
          <p:spPr bwMode="auto">
            <a:xfrm>
              <a:off x="8241040" y="6218238"/>
              <a:ext cx="684213" cy="635000"/>
            </a:xfrm>
            <a:custGeom>
              <a:avLst/>
              <a:gdLst>
                <a:gd name="T0" fmla="*/ 397 w 397"/>
                <a:gd name="T1" fmla="*/ 368 h 368"/>
                <a:gd name="T2" fmla="*/ 0 w 397"/>
                <a:gd name="T3" fmla="*/ 368 h 368"/>
                <a:gd name="T4" fmla="*/ 0 w 397"/>
                <a:gd name="T5" fmla="*/ 33 h 368"/>
                <a:gd name="T6" fmla="*/ 32 w 397"/>
                <a:gd name="T7" fmla="*/ 0 h 368"/>
                <a:gd name="T8" fmla="*/ 365 w 397"/>
                <a:gd name="T9" fmla="*/ 0 h 368"/>
                <a:gd name="T10" fmla="*/ 397 w 397"/>
                <a:gd name="T11" fmla="*/ 33 h 368"/>
                <a:gd name="T12" fmla="*/ 397 w 397"/>
                <a:gd name="T13" fmla="*/ 368 h 368"/>
              </a:gdLst>
              <a:ahLst/>
              <a:cxnLst>
                <a:cxn ang="0">
                  <a:pos x="T0" y="T1"/>
                </a:cxn>
                <a:cxn ang="0">
                  <a:pos x="T2" y="T3"/>
                </a:cxn>
                <a:cxn ang="0">
                  <a:pos x="T4" y="T5"/>
                </a:cxn>
                <a:cxn ang="0">
                  <a:pos x="T6" y="T7"/>
                </a:cxn>
                <a:cxn ang="0">
                  <a:pos x="T8" y="T9"/>
                </a:cxn>
                <a:cxn ang="0">
                  <a:pos x="T10" y="T11"/>
                </a:cxn>
                <a:cxn ang="0">
                  <a:pos x="T12" y="T13"/>
                </a:cxn>
              </a:cxnLst>
              <a:rect l="0" t="0" r="r" b="b"/>
              <a:pathLst>
                <a:path w="397" h="368">
                  <a:moveTo>
                    <a:pt x="397" y="368"/>
                  </a:moveTo>
                  <a:cubicBezTo>
                    <a:pt x="0" y="368"/>
                    <a:pt x="0" y="368"/>
                    <a:pt x="0" y="368"/>
                  </a:cubicBezTo>
                  <a:cubicBezTo>
                    <a:pt x="0" y="33"/>
                    <a:pt x="0" y="33"/>
                    <a:pt x="0" y="33"/>
                  </a:cubicBezTo>
                  <a:cubicBezTo>
                    <a:pt x="0" y="15"/>
                    <a:pt x="14" y="0"/>
                    <a:pt x="32" y="0"/>
                  </a:cubicBezTo>
                  <a:cubicBezTo>
                    <a:pt x="365" y="0"/>
                    <a:pt x="365" y="0"/>
                    <a:pt x="365" y="0"/>
                  </a:cubicBezTo>
                  <a:cubicBezTo>
                    <a:pt x="383" y="0"/>
                    <a:pt x="397" y="15"/>
                    <a:pt x="397" y="33"/>
                  </a:cubicBezTo>
                  <a:lnTo>
                    <a:pt x="397" y="368"/>
                  </a:lnTo>
                  <a:close/>
                </a:path>
              </a:pathLst>
            </a:custGeom>
            <a:solidFill>
              <a:srgbClr val="8E81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7" name="Freeform 294"/>
            <p:cNvSpPr/>
            <p:nvPr/>
          </p:nvSpPr>
          <p:spPr bwMode="auto">
            <a:xfrm>
              <a:off x="6950402" y="6151563"/>
              <a:ext cx="96838" cy="42863"/>
            </a:xfrm>
            <a:custGeom>
              <a:avLst/>
              <a:gdLst>
                <a:gd name="T0" fmla="*/ 59 w 61"/>
                <a:gd name="T1" fmla="*/ 0 h 27"/>
                <a:gd name="T2" fmla="*/ 61 w 61"/>
                <a:gd name="T3" fmla="*/ 5 h 27"/>
                <a:gd name="T4" fmla="*/ 2 w 61"/>
                <a:gd name="T5" fmla="*/ 27 h 27"/>
                <a:gd name="T6" fmla="*/ 0 w 61"/>
                <a:gd name="T7" fmla="*/ 23 h 27"/>
                <a:gd name="T8" fmla="*/ 59 w 61"/>
                <a:gd name="T9" fmla="*/ 0 h 27"/>
              </a:gdLst>
              <a:ahLst/>
              <a:cxnLst>
                <a:cxn ang="0">
                  <a:pos x="T0" y="T1"/>
                </a:cxn>
                <a:cxn ang="0">
                  <a:pos x="T2" y="T3"/>
                </a:cxn>
                <a:cxn ang="0">
                  <a:pos x="T4" y="T5"/>
                </a:cxn>
                <a:cxn ang="0">
                  <a:pos x="T6" y="T7"/>
                </a:cxn>
                <a:cxn ang="0">
                  <a:pos x="T8" y="T9"/>
                </a:cxn>
              </a:cxnLst>
              <a:rect l="0" t="0" r="r" b="b"/>
              <a:pathLst>
                <a:path w="61" h="27">
                  <a:moveTo>
                    <a:pt x="59" y="0"/>
                  </a:moveTo>
                  <a:lnTo>
                    <a:pt x="61" y="5"/>
                  </a:lnTo>
                  <a:lnTo>
                    <a:pt x="2" y="27"/>
                  </a:lnTo>
                  <a:lnTo>
                    <a:pt x="0" y="23"/>
                  </a:lnTo>
                  <a:lnTo>
                    <a:pt x="59" y="0"/>
                  </a:lnTo>
                  <a:close/>
                </a:path>
              </a:pathLst>
            </a:custGeom>
            <a:solidFill>
              <a:srgbClr val="4C50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8" name="Freeform 295"/>
            <p:cNvSpPr/>
            <p:nvPr/>
          </p:nvSpPr>
          <p:spPr bwMode="auto">
            <a:xfrm>
              <a:off x="6945640" y="6142038"/>
              <a:ext cx="98425" cy="46038"/>
            </a:xfrm>
            <a:custGeom>
              <a:avLst/>
              <a:gdLst>
                <a:gd name="T0" fmla="*/ 62 w 62"/>
                <a:gd name="T1" fmla="*/ 6 h 29"/>
                <a:gd name="T2" fmla="*/ 61 w 62"/>
                <a:gd name="T3" fmla="*/ 0 h 29"/>
                <a:gd name="T4" fmla="*/ 0 w 62"/>
                <a:gd name="T5" fmla="*/ 23 h 29"/>
                <a:gd name="T6" fmla="*/ 3 w 62"/>
                <a:gd name="T7" fmla="*/ 29 h 29"/>
                <a:gd name="T8" fmla="*/ 62 w 62"/>
                <a:gd name="T9" fmla="*/ 6 h 29"/>
              </a:gdLst>
              <a:ahLst/>
              <a:cxnLst>
                <a:cxn ang="0">
                  <a:pos x="T0" y="T1"/>
                </a:cxn>
                <a:cxn ang="0">
                  <a:pos x="T2" y="T3"/>
                </a:cxn>
                <a:cxn ang="0">
                  <a:pos x="T4" y="T5"/>
                </a:cxn>
                <a:cxn ang="0">
                  <a:pos x="T6" y="T7"/>
                </a:cxn>
                <a:cxn ang="0">
                  <a:pos x="T8" y="T9"/>
                </a:cxn>
              </a:cxnLst>
              <a:rect l="0" t="0" r="r" b="b"/>
              <a:pathLst>
                <a:path w="62" h="29">
                  <a:moveTo>
                    <a:pt x="62" y="6"/>
                  </a:moveTo>
                  <a:lnTo>
                    <a:pt x="61" y="0"/>
                  </a:lnTo>
                  <a:lnTo>
                    <a:pt x="0" y="23"/>
                  </a:lnTo>
                  <a:lnTo>
                    <a:pt x="3" y="29"/>
                  </a:lnTo>
                  <a:lnTo>
                    <a:pt x="62" y="6"/>
                  </a:lnTo>
                  <a:close/>
                </a:path>
              </a:pathLst>
            </a:custGeom>
            <a:solidFill>
              <a:srgbClr val="6266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49" name="Freeform 296"/>
            <p:cNvSpPr/>
            <p:nvPr/>
          </p:nvSpPr>
          <p:spPr bwMode="auto">
            <a:xfrm>
              <a:off x="6944052" y="6135688"/>
              <a:ext cx="98425" cy="42863"/>
            </a:xfrm>
            <a:custGeom>
              <a:avLst/>
              <a:gdLst>
                <a:gd name="T0" fmla="*/ 60 w 62"/>
                <a:gd name="T1" fmla="*/ 0 h 27"/>
                <a:gd name="T2" fmla="*/ 62 w 62"/>
                <a:gd name="T3" fmla="*/ 4 h 27"/>
                <a:gd name="T4" fmla="*/ 1 w 62"/>
                <a:gd name="T5" fmla="*/ 27 h 27"/>
                <a:gd name="T6" fmla="*/ 0 w 62"/>
                <a:gd name="T7" fmla="*/ 22 h 27"/>
                <a:gd name="T8" fmla="*/ 60 w 62"/>
                <a:gd name="T9" fmla="*/ 0 h 27"/>
              </a:gdLst>
              <a:ahLst/>
              <a:cxnLst>
                <a:cxn ang="0">
                  <a:pos x="T0" y="T1"/>
                </a:cxn>
                <a:cxn ang="0">
                  <a:pos x="T2" y="T3"/>
                </a:cxn>
                <a:cxn ang="0">
                  <a:pos x="T4" y="T5"/>
                </a:cxn>
                <a:cxn ang="0">
                  <a:pos x="T6" y="T7"/>
                </a:cxn>
                <a:cxn ang="0">
                  <a:pos x="T8" y="T9"/>
                </a:cxn>
              </a:cxnLst>
              <a:rect l="0" t="0" r="r" b="b"/>
              <a:pathLst>
                <a:path w="62" h="27">
                  <a:moveTo>
                    <a:pt x="60" y="0"/>
                  </a:moveTo>
                  <a:lnTo>
                    <a:pt x="62" y="4"/>
                  </a:lnTo>
                  <a:lnTo>
                    <a:pt x="1" y="27"/>
                  </a:lnTo>
                  <a:lnTo>
                    <a:pt x="0" y="22"/>
                  </a:lnTo>
                  <a:lnTo>
                    <a:pt x="60" y="0"/>
                  </a:lnTo>
                  <a:close/>
                </a:path>
              </a:pathLst>
            </a:custGeom>
            <a:solidFill>
              <a:srgbClr val="4C50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0" name="Freeform 297"/>
            <p:cNvSpPr/>
            <p:nvPr/>
          </p:nvSpPr>
          <p:spPr bwMode="auto">
            <a:xfrm>
              <a:off x="6950402" y="6151563"/>
              <a:ext cx="96838" cy="42863"/>
            </a:xfrm>
            <a:custGeom>
              <a:avLst/>
              <a:gdLst>
                <a:gd name="T0" fmla="*/ 59 w 61"/>
                <a:gd name="T1" fmla="*/ 0 h 27"/>
                <a:gd name="T2" fmla="*/ 61 w 61"/>
                <a:gd name="T3" fmla="*/ 5 h 27"/>
                <a:gd name="T4" fmla="*/ 2 w 61"/>
                <a:gd name="T5" fmla="*/ 27 h 27"/>
                <a:gd name="T6" fmla="*/ 0 w 61"/>
                <a:gd name="T7" fmla="*/ 23 h 27"/>
                <a:gd name="T8" fmla="*/ 59 w 61"/>
                <a:gd name="T9" fmla="*/ 0 h 27"/>
              </a:gdLst>
              <a:ahLst/>
              <a:cxnLst>
                <a:cxn ang="0">
                  <a:pos x="T0" y="T1"/>
                </a:cxn>
                <a:cxn ang="0">
                  <a:pos x="T2" y="T3"/>
                </a:cxn>
                <a:cxn ang="0">
                  <a:pos x="T4" y="T5"/>
                </a:cxn>
                <a:cxn ang="0">
                  <a:pos x="T6" y="T7"/>
                </a:cxn>
                <a:cxn ang="0">
                  <a:pos x="T8" y="T9"/>
                </a:cxn>
              </a:cxnLst>
              <a:rect l="0" t="0" r="r" b="b"/>
              <a:pathLst>
                <a:path w="61" h="27">
                  <a:moveTo>
                    <a:pt x="59" y="0"/>
                  </a:moveTo>
                  <a:lnTo>
                    <a:pt x="61" y="5"/>
                  </a:lnTo>
                  <a:lnTo>
                    <a:pt x="2" y="27"/>
                  </a:lnTo>
                  <a:lnTo>
                    <a:pt x="0" y="23"/>
                  </a:lnTo>
                  <a:lnTo>
                    <a:pt x="59" y="0"/>
                  </a:lnTo>
                  <a:close/>
                </a:path>
              </a:pathLst>
            </a:custGeom>
            <a:solidFill>
              <a:srgbClr val="D8A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1" name="Freeform 298"/>
            <p:cNvSpPr/>
            <p:nvPr/>
          </p:nvSpPr>
          <p:spPr bwMode="auto">
            <a:xfrm>
              <a:off x="6945640" y="6142038"/>
              <a:ext cx="98425" cy="46038"/>
            </a:xfrm>
            <a:custGeom>
              <a:avLst/>
              <a:gdLst>
                <a:gd name="T0" fmla="*/ 62 w 62"/>
                <a:gd name="T1" fmla="*/ 6 h 29"/>
                <a:gd name="T2" fmla="*/ 61 w 62"/>
                <a:gd name="T3" fmla="*/ 0 h 29"/>
                <a:gd name="T4" fmla="*/ 0 w 62"/>
                <a:gd name="T5" fmla="*/ 23 h 29"/>
                <a:gd name="T6" fmla="*/ 3 w 62"/>
                <a:gd name="T7" fmla="*/ 29 h 29"/>
                <a:gd name="T8" fmla="*/ 62 w 62"/>
                <a:gd name="T9" fmla="*/ 6 h 29"/>
              </a:gdLst>
              <a:ahLst/>
              <a:cxnLst>
                <a:cxn ang="0">
                  <a:pos x="T0" y="T1"/>
                </a:cxn>
                <a:cxn ang="0">
                  <a:pos x="T2" y="T3"/>
                </a:cxn>
                <a:cxn ang="0">
                  <a:pos x="T4" y="T5"/>
                </a:cxn>
                <a:cxn ang="0">
                  <a:pos x="T6" y="T7"/>
                </a:cxn>
                <a:cxn ang="0">
                  <a:pos x="T8" y="T9"/>
                </a:cxn>
              </a:cxnLst>
              <a:rect l="0" t="0" r="r" b="b"/>
              <a:pathLst>
                <a:path w="62" h="29">
                  <a:moveTo>
                    <a:pt x="62" y="6"/>
                  </a:moveTo>
                  <a:lnTo>
                    <a:pt x="61" y="0"/>
                  </a:lnTo>
                  <a:lnTo>
                    <a:pt x="0" y="23"/>
                  </a:lnTo>
                  <a:lnTo>
                    <a:pt x="3" y="29"/>
                  </a:lnTo>
                  <a:lnTo>
                    <a:pt x="62" y="6"/>
                  </a:lnTo>
                  <a:close/>
                </a:path>
              </a:pathLst>
            </a:custGeom>
            <a:solidFill>
              <a:srgbClr val="EDB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2" name="Freeform 299"/>
            <p:cNvSpPr/>
            <p:nvPr/>
          </p:nvSpPr>
          <p:spPr bwMode="auto">
            <a:xfrm>
              <a:off x="6944052" y="6135688"/>
              <a:ext cx="98425" cy="42863"/>
            </a:xfrm>
            <a:custGeom>
              <a:avLst/>
              <a:gdLst>
                <a:gd name="T0" fmla="*/ 60 w 62"/>
                <a:gd name="T1" fmla="*/ 0 h 27"/>
                <a:gd name="T2" fmla="*/ 62 w 62"/>
                <a:gd name="T3" fmla="*/ 4 h 27"/>
                <a:gd name="T4" fmla="*/ 1 w 62"/>
                <a:gd name="T5" fmla="*/ 27 h 27"/>
                <a:gd name="T6" fmla="*/ 0 w 62"/>
                <a:gd name="T7" fmla="*/ 22 h 27"/>
                <a:gd name="T8" fmla="*/ 60 w 62"/>
                <a:gd name="T9" fmla="*/ 0 h 27"/>
              </a:gdLst>
              <a:ahLst/>
              <a:cxnLst>
                <a:cxn ang="0">
                  <a:pos x="T0" y="T1"/>
                </a:cxn>
                <a:cxn ang="0">
                  <a:pos x="T2" y="T3"/>
                </a:cxn>
                <a:cxn ang="0">
                  <a:pos x="T4" y="T5"/>
                </a:cxn>
                <a:cxn ang="0">
                  <a:pos x="T6" y="T7"/>
                </a:cxn>
                <a:cxn ang="0">
                  <a:pos x="T8" y="T9"/>
                </a:cxn>
              </a:cxnLst>
              <a:rect l="0" t="0" r="r" b="b"/>
              <a:pathLst>
                <a:path w="62" h="27">
                  <a:moveTo>
                    <a:pt x="60" y="0"/>
                  </a:moveTo>
                  <a:lnTo>
                    <a:pt x="62" y="4"/>
                  </a:lnTo>
                  <a:lnTo>
                    <a:pt x="1" y="27"/>
                  </a:lnTo>
                  <a:lnTo>
                    <a:pt x="0" y="22"/>
                  </a:lnTo>
                  <a:lnTo>
                    <a:pt x="60" y="0"/>
                  </a:lnTo>
                  <a:close/>
                </a:path>
              </a:pathLst>
            </a:custGeom>
            <a:solidFill>
              <a:srgbClr val="D8A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3" name="Freeform 300"/>
            <p:cNvSpPr/>
            <p:nvPr/>
          </p:nvSpPr>
          <p:spPr bwMode="auto">
            <a:xfrm>
              <a:off x="7037715" y="6135688"/>
              <a:ext cx="23813" cy="23813"/>
            </a:xfrm>
            <a:custGeom>
              <a:avLst/>
              <a:gdLst>
                <a:gd name="T0" fmla="*/ 6 w 15"/>
                <a:gd name="T1" fmla="*/ 15 h 15"/>
                <a:gd name="T2" fmla="*/ 6 w 15"/>
                <a:gd name="T3" fmla="*/ 15 h 15"/>
                <a:gd name="T4" fmla="*/ 15 w 15"/>
                <a:gd name="T5" fmla="*/ 3 h 15"/>
                <a:gd name="T6" fmla="*/ 1 w 15"/>
                <a:gd name="T7" fmla="*/ 0 h 15"/>
                <a:gd name="T8" fmla="*/ 0 w 15"/>
                <a:gd name="T9" fmla="*/ 0 h 15"/>
                <a:gd name="T10" fmla="*/ 6 w 15"/>
                <a:gd name="T11" fmla="*/ 15 h 15"/>
              </a:gdLst>
              <a:ahLst/>
              <a:cxnLst>
                <a:cxn ang="0">
                  <a:pos x="T0" y="T1"/>
                </a:cxn>
                <a:cxn ang="0">
                  <a:pos x="T2" y="T3"/>
                </a:cxn>
                <a:cxn ang="0">
                  <a:pos x="T4" y="T5"/>
                </a:cxn>
                <a:cxn ang="0">
                  <a:pos x="T6" y="T7"/>
                </a:cxn>
                <a:cxn ang="0">
                  <a:pos x="T8" y="T9"/>
                </a:cxn>
                <a:cxn ang="0">
                  <a:pos x="T10" y="T11"/>
                </a:cxn>
              </a:cxnLst>
              <a:rect l="0" t="0" r="r" b="b"/>
              <a:pathLst>
                <a:path w="15" h="15">
                  <a:moveTo>
                    <a:pt x="6" y="15"/>
                  </a:moveTo>
                  <a:lnTo>
                    <a:pt x="6" y="15"/>
                  </a:lnTo>
                  <a:lnTo>
                    <a:pt x="15" y="3"/>
                  </a:lnTo>
                  <a:lnTo>
                    <a:pt x="1" y="0"/>
                  </a:lnTo>
                  <a:lnTo>
                    <a:pt x="0" y="0"/>
                  </a:lnTo>
                  <a:lnTo>
                    <a:pt x="6" y="15"/>
                  </a:lnTo>
                  <a:close/>
                </a:path>
              </a:pathLst>
            </a:custGeom>
            <a:solidFill>
              <a:srgbClr val="E9D0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4" name="Freeform 301"/>
            <p:cNvSpPr/>
            <p:nvPr/>
          </p:nvSpPr>
          <p:spPr bwMode="auto">
            <a:xfrm>
              <a:off x="6934527" y="6170613"/>
              <a:ext cx="20638" cy="26988"/>
            </a:xfrm>
            <a:custGeom>
              <a:avLst/>
              <a:gdLst>
                <a:gd name="T0" fmla="*/ 2 w 12"/>
                <a:gd name="T1" fmla="*/ 10 h 16"/>
                <a:gd name="T2" fmla="*/ 2 w 12"/>
                <a:gd name="T3" fmla="*/ 10 h 16"/>
                <a:gd name="T4" fmla="*/ 12 w 12"/>
                <a:gd name="T5" fmla="*/ 14 h 16"/>
                <a:gd name="T6" fmla="*/ 12 w 12"/>
                <a:gd name="T7" fmla="*/ 14 h 16"/>
                <a:gd name="T8" fmla="*/ 7 w 12"/>
                <a:gd name="T9" fmla="*/ 0 h 16"/>
                <a:gd name="T10" fmla="*/ 6 w 12"/>
                <a:gd name="T11" fmla="*/ 0 h 16"/>
                <a:gd name="T12" fmla="*/ 2 w 12"/>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2" y="10"/>
                  </a:moveTo>
                  <a:cubicBezTo>
                    <a:pt x="2" y="10"/>
                    <a:pt x="2" y="10"/>
                    <a:pt x="2" y="10"/>
                  </a:cubicBezTo>
                  <a:cubicBezTo>
                    <a:pt x="3" y="14"/>
                    <a:pt x="8" y="16"/>
                    <a:pt x="12" y="14"/>
                  </a:cubicBezTo>
                  <a:cubicBezTo>
                    <a:pt x="12" y="14"/>
                    <a:pt x="12" y="14"/>
                    <a:pt x="12" y="14"/>
                  </a:cubicBezTo>
                  <a:cubicBezTo>
                    <a:pt x="7" y="0"/>
                    <a:pt x="7" y="0"/>
                    <a:pt x="7" y="0"/>
                  </a:cubicBezTo>
                  <a:cubicBezTo>
                    <a:pt x="6" y="0"/>
                    <a:pt x="6" y="0"/>
                    <a:pt x="6" y="0"/>
                  </a:cubicBezTo>
                  <a:cubicBezTo>
                    <a:pt x="2" y="2"/>
                    <a:pt x="0" y="6"/>
                    <a:pt x="2" y="10"/>
                  </a:cubicBezTo>
                  <a:close/>
                </a:path>
              </a:pathLst>
            </a:custGeom>
            <a:solidFill>
              <a:srgbClr val="EE70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5" name="Freeform 302"/>
            <p:cNvSpPr/>
            <p:nvPr/>
          </p:nvSpPr>
          <p:spPr bwMode="auto">
            <a:xfrm>
              <a:off x="7058352" y="6138863"/>
              <a:ext cx="3175" cy="4763"/>
            </a:xfrm>
            <a:custGeom>
              <a:avLst/>
              <a:gdLst>
                <a:gd name="T0" fmla="*/ 1 w 2"/>
                <a:gd name="T1" fmla="*/ 3 h 3"/>
                <a:gd name="T2" fmla="*/ 2 w 2"/>
                <a:gd name="T3" fmla="*/ 1 h 3"/>
                <a:gd name="T4" fmla="*/ 0 w 2"/>
                <a:gd name="T5" fmla="*/ 0 h 3"/>
                <a:gd name="T6" fmla="*/ 1 w 2"/>
                <a:gd name="T7" fmla="*/ 3 h 3"/>
              </a:gdLst>
              <a:ahLst/>
              <a:cxnLst>
                <a:cxn ang="0">
                  <a:pos x="T0" y="T1"/>
                </a:cxn>
                <a:cxn ang="0">
                  <a:pos x="T2" y="T3"/>
                </a:cxn>
                <a:cxn ang="0">
                  <a:pos x="T4" y="T5"/>
                </a:cxn>
                <a:cxn ang="0">
                  <a:pos x="T6" y="T7"/>
                </a:cxn>
              </a:cxnLst>
              <a:rect l="0" t="0" r="r" b="b"/>
              <a:pathLst>
                <a:path w="2" h="3">
                  <a:moveTo>
                    <a:pt x="1" y="3"/>
                  </a:moveTo>
                  <a:lnTo>
                    <a:pt x="2" y="1"/>
                  </a:lnTo>
                  <a:lnTo>
                    <a:pt x="0" y="0"/>
                  </a:lnTo>
                  <a:lnTo>
                    <a:pt x="1" y="3"/>
                  </a:lnTo>
                  <a:close/>
                </a:path>
              </a:pathLst>
            </a:custGeom>
            <a:solidFill>
              <a:srgbClr val="4C50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56" name="Freeform 303"/>
            <p:cNvSpPr/>
            <p:nvPr/>
          </p:nvSpPr>
          <p:spPr bwMode="auto">
            <a:xfrm>
              <a:off x="9807902" y="5861051"/>
              <a:ext cx="254000" cy="239713"/>
            </a:xfrm>
            <a:custGeom>
              <a:avLst/>
              <a:gdLst>
                <a:gd name="T0" fmla="*/ 123 w 147"/>
                <a:gd name="T1" fmla="*/ 25 h 139"/>
                <a:gd name="T2" fmla="*/ 109 w 147"/>
                <a:gd name="T3" fmla="*/ 25 h 139"/>
                <a:gd name="T4" fmla="*/ 109 w 147"/>
                <a:gd name="T5" fmla="*/ 0 h 139"/>
                <a:gd name="T6" fmla="*/ 0 w 147"/>
                <a:gd name="T7" fmla="*/ 0 h 139"/>
                <a:gd name="T8" fmla="*/ 0 w 147"/>
                <a:gd name="T9" fmla="*/ 97 h 139"/>
                <a:gd name="T10" fmla="*/ 42 w 147"/>
                <a:gd name="T11" fmla="*/ 139 h 139"/>
                <a:gd name="T12" fmla="*/ 67 w 147"/>
                <a:gd name="T13" fmla="*/ 139 h 139"/>
                <a:gd name="T14" fmla="*/ 109 w 147"/>
                <a:gd name="T15" fmla="*/ 97 h 139"/>
                <a:gd name="T16" fmla="*/ 109 w 147"/>
                <a:gd name="T17" fmla="*/ 74 h 139"/>
                <a:gd name="T18" fmla="*/ 123 w 147"/>
                <a:gd name="T19" fmla="*/ 74 h 139"/>
                <a:gd name="T20" fmla="*/ 147 w 147"/>
                <a:gd name="T21" fmla="*/ 50 h 139"/>
                <a:gd name="T22" fmla="*/ 147 w 147"/>
                <a:gd name="T23" fmla="*/ 49 h 139"/>
                <a:gd name="T24" fmla="*/ 123 w 147"/>
                <a:gd name="T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39">
                  <a:moveTo>
                    <a:pt x="123" y="25"/>
                  </a:moveTo>
                  <a:cubicBezTo>
                    <a:pt x="109" y="25"/>
                    <a:pt x="109" y="25"/>
                    <a:pt x="109" y="25"/>
                  </a:cubicBezTo>
                  <a:cubicBezTo>
                    <a:pt x="109" y="0"/>
                    <a:pt x="109" y="0"/>
                    <a:pt x="109" y="0"/>
                  </a:cubicBezTo>
                  <a:cubicBezTo>
                    <a:pt x="0" y="0"/>
                    <a:pt x="0" y="0"/>
                    <a:pt x="0" y="0"/>
                  </a:cubicBezTo>
                  <a:cubicBezTo>
                    <a:pt x="0" y="97"/>
                    <a:pt x="0" y="97"/>
                    <a:pt x="0" y="97"/>
                  </a:cubicBezTo>
                  <a:cubicBezTo>
                    <a:pt x="0" y="120"/>
                    <a:pt x="19" y="139"/>
                    <a:pt x="42" y="139"/>
                  </a:cubicBezTo>
                  <a:cubicBezTo>
                    <a:pt x="67" y="139"/>
                    <a:pt x="67" y="139"/>
                    <a:pt x="67" y="139"/>
                  </a:cubicBezTo>
                  <a:cubicBezTo>
                    <a:pt x="91" y="139"/>
                    <a:pt x="109" y="120"/>
                    <a:pt x="109" y="97"/>
                  </a:cubicBezTo>
                  <a:cubicBezTo>
                    <a:pt x="109" y="74"/>
                    <a:pt x="109" y="74"/>
                    <a:pt x="109" y="74"/>
                  </a:cubicBezTo>
                  <a:cubicBezTo>
                    <a:pt x="123" y="74"/>
                    <a:pt x="123" y="74"/>
                    <a:pt x="123" y="74"/>
                  </a:cubicBezTo>
                  <a:cubicBezTo>
                    <a:pt x="136" y="74"/>
                    <a:pt x="147" y="63"/>
                    <a:pt x="147" y="50"/>
                  </a:cubicBezTo>
                  <a:cubicBezTo>
                    <a:pt x="147" y="49"/>
                    <a:pt x="147" y="49"/>
                    <a:pt x="147" y="49"/>
                  </a:cubicBezTo>
                  <a:cubicBezTo>
                    <a:pt x="147" y="36"/>
                    <a:pt x="136" y="25"/>
                    <a:pt x="123" y="25"/>
                  </a:cubicBezTo>
                  <a:close/>
                </a:path>
              </a:pathLst>
            </a:custGeom>
            <a:solidFill>
              <a:schemeClr val="bg2"/>
            </a:solidFill>
            <a:ln>
              <a:noFill/>
            </a:ln>
          </p:spPr>
          <p:txBody>
            <a:bodyPr vert="horz" wrap="square" lIns="91440" tIns="45720" rIns="91440" bIns="45720" numCol="1" anchor="t" anchorCtr="0" compatLnSpc="1"/>
            <a:lstStyle/>
            <a:p>
              <a:endParaRPr lang="en-US">
                <a:cs typeface="+mn-ea"/>
                <a:sym typeface="+mn-lt"/>
              </a:endParaRPr>
            </a:p>
          </p:txBody>
        </p:sp>
        <p:sp>
          <p:nvSpPr>
            <p:cNvPr id="57" name="Freeform 304"/>
            <p:cNvSpPr/>
            <p:nvPr/>
          </p:nvSpPr>
          <p:spPr bwMode="auto">
            <a:xfrm>
              <a:off x="7167890" y="6015038"/>
              <a:ext cx="374650" cy="115888"/>
            </a:xfrm>
            <a:custGeom>
              <a:avLst/>
              <a:gdLst>
                <a:gd name="T0" fmla="*/ 108 w 236"/>
                <a:gd name="T1" fmla="*/ 0 h 73"/>
                <a:gd name="T2" fmla="*/ 0 w 236"/>
                <a:gd name="T3" fmla="*/ 73 h 73"/>
                <a:gd name="T4" fmla="*/ 147 w 236"/>
                <a:gd name="T5" fmla="*/ 73 h 73"/>
                <a:gd name="T6" fmla="*/ 236 w 236"/>
                <a:gd name="T7" fmla="*/ 0 h 73"/>
                <a:gd name="T8" fmla="*/ 108 w 236"/>
                <a:gd name="T9" fmla="*/ 0 h 73"/>
              </a:gdLst>
              <a:ahLst/>
              <a:cxnLst>
                <a:cxn ang="0">
                  <a:pos x="T0" y="T1"/>
                </a:cxn>
                <a:cxn ang="0">
                  <a:pos x="T2" y="T3"/>
                </a:cxn>
                <a:cxn ang="0">
                  <a:pos x="T4" y="T5"/>
                </a:cxn>
                <a:cxn ang="0">
                  <a:pos x="T6" y="T7"/>
                </a:cxn>
                <a:cxn ang="0">
                  <a:pos x="T8" y="T9"/>
                </a:cxn>
              </a:cxnLst>
              <a:rect l="0" t="0" r="r" b="b"/>
              <a:pathLst>
                <a:path w="236" h="73">
                  <a:moveTo>
                    <a:pt x="108" y="0"/>
                  </a:moveTo>
                  <a:lnTo>
                    <a:pt x="0" y="73"/>
                  </a:lnTo>
                  <a:lnTo>
                    <a:pt x="147" y="73"/>
                  </a:lnTo>
                  <a:lnTo>
                    <a:pt x="236" y="0"/>
                  </a:lnTo>
                  <a:lnTo>
                    <a:pt x="108" y="0"/>
                  </a:lnTo>
                  <a:close/>
                </a:path>
              </a:pathLst>
            </a:custGeom>
            <a:solidFill>
              <a:schemeClr val="bg1">
                <a:lumMod val="8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58" name="Freeform 305"/>
            <p:cNvSpPr/>
            <p:nvPr/>
          </p:nvSpPr>
          <p:spPr bwMode="auto">
            <a:xfrm>
              <a:off x="7183765" y="6030913"/>
              <a:ext cx="381000" cy="120650"/>
            </a:xfrm>
            <a:custGeom>
              <a:avLst/>
              <a:gdLst>
                <a:gd name="T0" fmla="*/ 113 w 240"/>
                <a:gd name="T1" fmla="*/ 0 h 76"/>
                <a:gd name="T2" fmla="*/ 0 w 240"/>
                <a:gd name="T3" fmla="*/ 63 h 76"/>
                <a:gd name="T4" fmla="*/ 146 w 240"/>
                <a:gd name="T5" fmla="*/ 76 h 76"/>
                <a:gd name="T6" fmla="*/ 240 w 240"/>
                <a:gd name="T7" fmla="*/ 11 h 76"/>
                <a:gd name="T8" fmla="*/ 113 w 240"/>
                <a:gd name="T9" fmla="*/ 0 h 76"/>
              </a:gdLst>
              <a:ahLst/>
              <a:cxnLst>
                <a:cxn ang="0">
                  <a:pos x="T0" y="T1"/>
                </a:cxn>
                <a:cxn ang="0">
                  <a:pos x="T2" y="T3"/>
                </a:cxn>
                <a:cxn ang="0">
                  <a:pos x="T4" y="T5"/>
                </a:cxn>
                <a:cxn ang="0">
                  <a:pos x="T6" y="T7"/>
                </a:cxn>
                <a:cxn ang="0">
                  <a:pos x="T8" y="T9"/>
                </a:cxn>
              </a:cxnLst>
              <a:rect l="0" t="0" r="r" b="b"/>
              <a:pathLst>
                <a:path w="240" h="76">
                  <a:moveTo>
                    <a:pt x="113" y="0"/>
                  </a:moveTo>
                  <a:lnTo>
                    <a:pt x="0" y="63"/>
                  </a:lnTo>
                  <a:lnTo>
                    <a:pt x="146" y="76"/>
                  </a:lnTo>
                  <a:lnTo>
                    <a:pt x="240" y="11"/>
                  </a:lnTo>
                  <a:lnTo>
                    <a:pt x="113" y="0"/>
                  </a:lnTo>
                  <a:close/>
                </a:path>
              </a:pathLst>
            </a:custGeom>
            <a:solidFill>
              <a:schemeClr val="bg2"/>
            </a:solidFill>
            <a:ln>
              <a:noFill/>
            </a:ln>
          </p:spPr>
          <p:txBody>
            <a:bodyPr vert="horz" wrap="square" lIns="91440" tIns="45720" rIns="91440" bIns="45720" numCol="1" anchor="t" anchorCtr="0" compatLnSpc="1"/>
            <a:lstStyle/>
            <a:p>
              <a:endParaRPr lang="en-US">
                <a:cs typeface="+mn-ea"/>
                <a:sym typeface="+mn-lt"/>
              </a:endParaRPr>
            </a:p>
          </p:txBody>
        </p:sp>
      </p:grpSp>
      <p:sp>
        <p:nvSpPr>
          <p:cNvPr id="62" name="Freeform 290"/>
          <p:cNvSpPr>
            <a:spLocks noChangeAspect="1" noChangeArrowheads="1"/>
          </p:cNvSpPr>
          <p:nvPr/>
        </p:nvSpPr>
        <p:spPr bwMode="auto">
          <a:xfrm>
            <a:off x="5749486" y="2374367"/>
            <a:ext cx="510804" cy="395636"/>
          </a:xfrm>
          <a:custGeom>
            <a:avLst/>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chemeClr val="bg1"/>
          </a:solidFill>
          <a:ln>
            <a:noFill/>
          </a:ln>
          <a:effectLst/>
        </p:spPr>
        <p:txBody>
          <a:bodyPr wrap="none" lIns="182843" tIns="91421" rIns="182843" bIns="91421" anchor="ctr"/>
          <a:lstStyle/>
          <a:p>
            <a:pPr>
              <a:defRPr/>
            </a:pPr>
            <a:endParaRPr lang="en-US" sz="2400" dirty="0">
              <a:cs typeface="+mn-ea"/>
              <a:sym typeface="+mn-lt"/>
            </a:endParaRPr>
          </a:p>
        </p:txBody>
      </p:sp>
      <p:sp>
        <p:nvSpPr>
          <p:cNvPr id="63" name="Freeform 328"/>
          <p:cNvSpPr>
            <a:spLocks noChangeAspect="1" noChangeArrowheads="1"/>
          </p:cNvSpPr>
          <p:nvPr/>
        </p:nvSpPr>
        <p:spPr bwMode="auto">
          <a:xfrm>
            <a:off x="5724835" y="3671219"/>
            <a:ext cx="526851" cy="293925"/>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243784" tIns="121892" rIns="243784" bIns="121892" anchor="ctr"/>
          <a:lstStyle/>
          <a:p>
            <a:pPr>
              <a:defRPr/>
            </a:pPr>
            <a:endParaRPr lang="en-US" sz="2400" dirty="0">
              <a:cs typeface="+mn-ea"/>
              <a:sym typeface="+mn-lt"/>
            </a:endParaRPr>
          </a:p>
        </p:txBody>
      </p:sp>
      <p:sp>
        <p:nvSpPr>
          <p:cNvPr id="69" name="TextBox 319"/>
          <p:cNvSpPr txBox="1"/>
          <p:nvPr/>
        </p:nvSpPr>
        <p:spPr>
          <a:xfrm>
            <a:off x="1177503" y="2697647"/>
            <a:ext cx="1005403" cy="338554"/>
          </a:xfrm>
          <a:prstGeom prst="rect">
            <a:avLst/>
          </a:prstGeom>
          <a:noFill/>
        </p:spPr>
        <p:txBody>
          <a:bodyPr wrap="none" rtlCol="0">
            <a:spAutoFit/>
          </a:bodyPr>
          <a:lstStyle/>
          <a:p>
            <a:pPr algn="ctr"/>
            <a:r>
              <a:rPr lang="en-US" sz="1600" b="1" dirty="0">
                <a:solidFill>
                  <a:schemeClr val="bg1"/>
                </a:solidFill>
                <a:cs typeface="+mn-ea"/>
                <a:sym typeface="+mn-lt"/>
              </a:rPr>
              <a:t>低俗色情</a:t>
            </a:r>
            <a:endParaRPr lang="id-ID" sz="1600" b="1" dirty="0">
              <a:solidFill>
                <a:schemeClr val="bg1"/>
              </a:solidFill>
              <a:cs typeface="+mn-ea"/>
              <a:sym typeface="+mn-lt"/>
            </a:endParaRPr>
          </a:p>
        </p:txBody>
      </p:sp>
      <p:sp>
        <p:nvSpPr>
          <p:cNvPr id="70" name="TextBox 320"/>
          <p:cNvSpPr txBox="1"/>
          <p:nvPr/>
        </p:nvSpPr>
        <p:spPr>
          <a:xfrm>
            <a:off x="2579366" y="2697647"/>
            <a:ext cx="1210588" cy="338554"/>
          </a:xfrm>
          <a:prstGeom prst="rect">
            <a:avLst/>
          </a:prstGeom>
          <a:noFill/>
        </p:spPr>
        <p:txBody>
          <a:bodyPr wrap="none" rtlCol="0">
            <a:spAutoFit/>
          </a:bodyPr>
          <a:lstStyle/>
          <a:p>
            <a:pPr algn="ctr"/>
            <a:r>
              <a:rPr lang="en-US" sz="1600" b="1" dirty="0">
                <a:solidFill>
                  <a:schemeClr val="bg1"/>
                </a:solidFill>
                <a:cs typeface="+mn-ea"/>
                <a:sym typeface="+mn-lt"/>
              </a:rPr>
              <a:t>涉军警政治</a:t>
            </a:r>
            <a:endParaRPr lang="id-ID" sz="1600" b="1" dirty="0">
              <a:solidFill>
                <a:schemeClr val="bg1"/>
              </a:solidFill>
              <a:cs typeface="+mn-ea"/>
              <a:sym typeface="+mn-lt"/>
            </a:endParaRPr>
          </a:p>
        </p:txBody>
      </p:sp>
      <p:sp>
        <p:nvSpPr>
          <p:cNvPr id="71" name="TextBox 321"/>
          <p:cNvSpPr txBox="1"/>
          <p:nvPr/>
        </p:nvSpPr>
        <p:spPr>
          <a:xfrm>
            <a:off x="5502188" y="2767035"/>
            <a:ext cx="1005403" cy="338554"/>
          </a:xfrm>
          <a:prstGeom prst="rect">
            <a:avLst/>
          </a:prstGeom>
          <a:noFill/>
        </p:spPr>
        <p:txBody>
          <a:bodyPr wrap="none" rtlCol="0">
            <a:spAutoFit/>
          </a:bodyPr>
          <a:lstStyle/>
          <a:p>
            <a:pPr algn="ctr"/>
            <a:r>
              <a:rPr lang="en-US" sz="1600" b="1" dirty="0">
                <a:solidFill>
                  <a:schemeClr val="bg1"/>
                </a:solidFill>
                <a:cs typeface="+mn-ea"/>
                <a:sym typeface="+mn-lt"/>
              </a:rPr>
              <a:t>违法违规</a:t>
            </a:r>
            <a:endParaRPr lang="id-ID" sz="1600" b="1" dirty="0">
              <a:solidFill>
                <a:schemeClr val="bg1"/>
              </a:solidFill>
              <a:cs typeface="+mn-ea"/>
              <a:sym typeface="+mn-lt"/>
            </a:endParaRPr>
          </a:p>
        </p:txBody>
      </p:sp>
      <p:sp>
        <p:nvSpPr>
          <p:cNvPr id="72" name="TextBox 322"/>
          <p:cNvSpPr txBox="1"/>
          <p:nvPr/>
        </p:nvSpPr>
        <p:spPr>
          <a:xfrm>
            <a:off x="1177503" y="3941806"/>
            <a:ext cx="1005403" cy="338554"/>
          </a:xfrm>
          <a:prstGeom prst="rect">
            <a:avLst/>
          </a:prstGeom>
          <a:noFill/>
        </p:spPr>
        <p:txBody>
          <a:bodyPr wrap="none" rtlCol="0">
            <a:spAutoFit/>
          </a:bodyPr>
          <a:lstStyle/>
          <a:p>
            <a:pPr algn="ctr"/>
            <a:r>
              <a:rPr lang="en-US" sz="1600" b="1" dirty="0">
                <a:solidFill>
                  <a:schemeClr val="bg1"/>
                </a:solidFill>
                <a:cs typeface="+mn-ea"/>
                <a:sym typeface="+mn-lt"/>
              </a:rPr>
              <a:t>社会负面</a:t>
            </a:r>
            <a:endParaRPr lang="id-ID" sz="1600" b="1" dirty="0">
              <a:solidFill>
                <a:schemeClr val="bg1"/>
              </a:solidFill>
              <a:cs typeface="+mn-ea"/>
              <a:sym typeface="+mn-lt"/>
            </a:endParaRPr>
          </a:p>
        </p:txBody>
      </p:sp>
      <p:sp>
        <p:nvSpPr>
          <p:cNvPr id="73" name="TextBox 323"/>
          <p:cNvSpPr txBox="1"/>
          <p:nvPr/>
        </p:nvSpPr>
        <p:spPr>
          <a:xfrm>
            <a:off x="2681956" y="3941806"/>
            <a:ext cx="1005403" cy="338554"/>
          </a:xfrm>
          <a:prstGeom prst="rect">
            <a:avLst/>
          </a:prstGeom>
          <a:noFill/>
        </p:spPr>
        <p:txBody>
          <a:bodyPr wrap="none" rtlCol="0">
            <a:spAutoFit/>
          </a:bodyPr>
          <a:lstStyle/>
          <a:p>
            <a:pPr algn="ctr"/>
            <a:r>
              <a:rPr lang="en-US" sz="1600" b="1" dirty="0">
                <a:solidFill>
                  <a:schemeClr val="bg1"/>
                </a:solidFill>
                <a:cs typeface="+mn-ea"/>
                <a:sym typeface="+mn-lt"/>
              </a:rPr>
              <a:t>广告推广</a:t>
            </a:r>
            <a:endParaRPr lang="id-ID" sz="1600" b="1" dirty="0">
              <a:solidFill>
                <a:schemeClr val="bg1"/>
              </a:solidFill>
              <a:cs typeface="+mn-ea"/>
              <a:sym typeface="+mn-lt"/>
            </a:endParaRPr>
          </a:p>
        </p:txBody>
      </p:sp>
      <p:sp>
        <p:nvSpPr>
          <p:cNvPr id="74" name="TextBox 324"/>
          <p:cNvSpPr txBox="1"/>
          <p:nvPr/>
        </p:nvSpPr>
        <p:spPr>
          <a:xfrm>
            <a:off x="5502187" y="4011194"/>
            <a:ext cx="1005403" cy="338554"/>
          </a:xfrm>
          <a:prstGeom prst="rect">
            <a:avLst/>
          </a:prstGeom>
          <a:noFill/>
        </p:spPr>
        <p:txBody>
          <a:bodyPr wrap="none" rtlCol="0">
            <a:spAutoFit/>
          </a:bodyPr>
          <a:lstStyle/>
          <a:p>
            <a:pPr algn="ctr"/>
            <a:r>
              <a:rPr lang="en-US" sz="1600" b="1" dirty="0">
                <a:solidFill>
                  <a:schemeClr val="bg1"/>
                </a:solidFill>
                <a:cs typeface="+mn-ea"/>
                <a:sym typeface="+mn-lt"/>
              </a:rPr>
              <a:t>用户体验</a:t>
            </a:r>
            <a:endParaRPr lang="id-ID" sz="1600" b="1" dirty="0">
              <a:solidFill>
                <a:schemeClr val="bg1"/>
              </a:solidFill>
              <a:cs typeface="+mn-ea"/>
              <a:sym typeface="+mn-lt"/>
            </a:endParaRPr>
          </a:p>
        </p:txBody>
      </p:sp>
      <p:grpSp>
        <p:nvGrpSpPr>
          <p:cNvPr id="97" name="Group 7"/>
          <p:cNvGrpSpPr/>
          <p:nvPr/>
        </p:nvGrpSpPr>
        <p:grpSpPr>
          <a:xfrm>
            <a:off x="5533401" y="2154239"/>
            <a:ext cx="1349375" cy="1046163"/>
            <a:chOff x="9304665" y="2154238"/>
            <a:chExt cx="1349375" cy="1046163"/>
          </a:xfrm>
        </p:grpSpPr>
        <p:sp>
          <p:nvSpPr>
            <p:cNvPr id="98" name="Freeform 44"/>
            <p:cNvSpPr/>
            <p:nvPr/>
          </p:nvSpPr>
          <p:spPr bwMode="auto">
            <a:xfrm>
              <a:off x="9323715" y="2176463"/>
              <a:ext cx="1312863" cy="969963"/>
            </a:xfrm>
            <a:custGeom>
              <a:avLst/>
              <a:gdLst>
                <a:gd name="T0" fmla="*/ 736 w 761"/>
                <a:gd name="T1" fmla="*/ 563 h 563"/>
                <a:gd name="T2" fmla="*/ 25 w 761"/>
                <a:gd name="T3" fmla="*/ 563 h 563"/>
                <a:gd name="T4" fmla="*/ 0 w 761"/>
                <a:gd name="T5" fmla="*/ 538 h 563"/>
                <a:gd name="T6" fmla="*/ 0 w 761"/>
                <a:gd name="T7" fmla="*/ 25 h 563"/>
                <a:gd name="T8" fmla="*/ 25 w 761"/>
                <a:gd name="T9" fmla="*/ 0 h 563"/>
                <a:gd name="T10" fmla="*/ 736 w 761"/>
                <a:gd name="T11" fmla="*/ 0 h 563"/>
                <a:gd name="T12" fmla="*/ 761 w 761"/>
                <a:gd name="T13" fmla="*/ 25 h 563"/>
                <a:gd name="T14" fmla="*/ 761 w 761"/>
                <a:gd name="T15" fmla="*/ 538 h 563"/>
                <a:gd name="T16" fmla="*/ 736 w 761"/>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563">
                  <a:moveTo>
                    <a:pt x="736" y="563"/>
                  </a:moveTo>
                  <a:cubicBezTo>
                    <a:pt x="25" y="563"/>
                    <a:pt x="25" y="563"/>
                    <a:pt x="25" y="563"/>
                  </a:cubicBezTo>
                  <a:cubicBezTo>
                    <a:pt x="11" y="563"/>
                    <a:pt x="0" y="552"/>
                    <a:pt x="0" y="538"/>
                  </a:cubicBezTo>
                  <a:cubicBezTo>
                    <a:pt x="0" y="25"/>
                    <a:pt x="0" y="25"/>
                    <a:pt x="0" y="25"/>
                  </a:cubicBezTo>
                  <a:cubicBezTo>
                    <a:pt x="0" y="11"/>
                    <a:pt x="11" y="0"/>
                    <a:pt x="25" y="0"/>
                  </a:cubicBezTo>
                  <a:cubicBezTo>
                    <a:pt x="736" y="0"/>
                    <a:pt x="736" y="0"/>
                    <a:pt x="736" y="0"/>
                  </a:cubicBezTo>
                  <a:cubicBezTo>
                    <a:pt x="750" y="0"/>
                    <a:pt x="761" y="11"/>
                    <a:pt x="761" y="25"/>
                  </a:cubicBezTo>
                  <a:cubicBezTo>
                    <a:pt x="761" y="538"/>
                    <a:pt x="761" y="538"/>
                    <a:pt x="761" y="538"/>
                  </a:cubicBezTo>
                  <a:cubicBezTo>
                    <a:pt x="761" y="552"/>
                    <a:pt x="750" y="563"/>
                    <a:pt x="736" y="563"/>
                  </a:cubicBezTo>
                </a:path>
              </a:pathLst>
            </a:custGeom>
            <a:solidFill>
              <a:schemeClr val="accent3"/>
            </a:solidFill>
            <a:ln>
              <a:noFill/>
            </a:ln>
          </p:spPr>
          <p:txBody>
            <a:bodyPr vert="horz" wrap="square" lIns="91440" tIns="45720" rIns="91440" bIns="45720" numCol="1" anchor="t" anchorCtr="0" compatLnSpc="1"/>
            <a:lstStyle/>
            <a:p>
              <a:endParaRPr lang="en-US">
                <a:cs typeface="+mn-ea"/>
                <a:sym typeface="+mn-lt"/>
              </a:endParaRPr>
            </a:p>
          </p:txBody>
        </p:sp>
        <p:sp>
          <p:nvSpPr>
            <p:cNvPr id="99" name="Freeform 45"/>
            <p:cNvSpPr>
              <a:spLocks noEditPoints="1"/>
            </p:cNvSpPr>
            <p:nvPr/>
          </p:nvSpPr>
          <p:spPr bwMode="auto">
            <a:xfrm>
              <a:off x="9304665" y="2154238"/>
              <a:ext cx="1349375" cy="1046163"/>
            </a:xfrm>
            <a:custGeom>
              <a:avLst/>
              <a:gdLst>
                <a:gd name="T0" fmla="*/ 763 w 782"/>
                <a:gd name="T1" fmla="*/ 0 h 607"/>
                <a:gd name="T2" fmla="*/ 20 w 782"/>
                <a:gd name="T3" fmla="*/ 0 h 607"/>
                <a:gd name="T4" fmla="*/ 0 w 782"/>
                <a:gd name="T5" fmla="*/ 24 h 607"/>
                <a:gd name="T6" fmla="*/ 0 w 782"/>
                <a:gd name="T7" fmla="*/ 565 h 607"/>
                <a:gd name="T8" fmla="*/ 20 w 782"/>
                <a:gd name="T9" fmla="*/ 589 h 607"/>
                <a:gd name="T10" fmla="*/ 304 w 782"/>
                <a:gd name="T11" fmla="*/ 589 h 607"/>
                <a:gd name="T12" fmla="*/ 336 w 782"/>
                <a:gd name="T13" fmla="*/ 607 h 607"/>
                <a:gd name="T14" fmla="*/ 391 w 782"/>
                <a:gd name="T15" fmla="*/ 607 h 607"/>
                <a:gd name="T16" fmla="*/ 446 w 782"/>
                <a:gd name="T17" fmla="*/ 607 h 607"/>
                <a:gd name="T18" fmla="*/ 478 w 782"/>
                <a:gd name="T19" fmla="*/ 589 h 607"/>
                <a:gd name="T20" fmla="*/ 763 w 782"/>
                <a:gd name="T21" fmla="*/ 589 h 607"/>
                <a:gd name="T22" fmla="*/ 782 w 782"/>
                <a:gd name="T23" fmla="*/ 565 h 607"/>
                <a:gd name="T24" fmla="*/ 782 w 782"/>
                <a:gd name="T25" fmla="*/ 24 h 607"/>
                <a:gd name="T26" fmla="*/ 763 w 782"/>
                <a:gd name="T27" fmla="*/ 0 h 607"/>
                <a:gd name="T28" fmla="*/ 761 w 782"/>
                <a:gd name="T29" fmla="*/ 563 h 607"/>
                <a:gd name="T30" fmla="*/ 22 w 782"/>
                <a:gd name="T31" fmla="*/ 563 h 607"/>
                <a:gd name="T32" fmla="*/ 22 w 782"/>
                <a:gd name="T33" fmla="*/ 26 h 607"/>
                <a:gd name="T34" fmla="*/ 761 w 782"/>
                <a:gd name="T35" fmla="*/ 26 h 607"/>
                <a:gd name="T36" fmla="*/ 761 w 782"/>
                <a:gd name="T37" fmla="*/ 56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3" y="0"/>
                  </a:moveTo>
                  <a:cubicBezTo>
                    <a:pt x="20" y="0"/>
                    <a:pt x="20" y="0"/>
                    <a:pt x="20" y="0"/>
                  </a:cubicBezTo>
                  <a:cubicBezTo>
                    <a:pt x="9" y="0"/>
                    <a:pt x="0" y="11"/>
                    <a:pt x="0" y="24"/>
                  </a:cubicBezTo>
                  <a:cubicBezTo>
                    <a:pt x="0" y="565"/>
                    <a:pt x="0" y="565"/>
                    <a:pt x="0" y="565"/>
                  </a:cubicBezTo>
                  <a:cubicBezTo>
                    <a:pt x="0" y="578"/>
                    <a:pt x="9" y="589"/>
                    <a:pt x="20" y="589"/>
                  </a:cubicBezTo>
                  <a:cubicBezTo>
                    <a:pt x="304" y="589"/>
                    <a:pt x="304" y="589"/>
                    <a:pt x="304" y="589"/>
                  </a:cubicBezTo>
                  <a:cubicBezTo>
                    <a:pt x="309" y="594"/>
                    <a:pt x="323" y="607"/>
                    <a:pt x="336" y="607"/>
                  </a:cubicBezTo>
                  <a:cubicBezTo>
                    <a:pt x="353" y="607"/>
                    <a:pt x="391" y="607"/>
                    <a:pt x="391" y="607"/>
                  </a:cubicBezTo>
                  <a:cubicBezTo>
                    <a:pt x="391" y="607"/>
                    <a:pt x="429" y="607"/>
                    <a:pt x="446" y="607"/>
                  </a:cubicBezTo>
                  <a:cubicBezTo>
                    <a:pt x="460" y="607"/>
                    <a:pt x="474" y="594"/>
                    <a:pt x="478" y="589"/>
                  </a:cubicBezTo>
                  <a:cubicBezTo>
                    <a:pt x="763" y="589"/>
                    <a:pt x="763" y="589"/>
                    <a:pt x="763" y="589"/>
                  </a:cubicBezTo>
                  <a:cubicBezTo>
                    <a:pt x="774" y="589"/>
                    <a:pt x="782" y="578"/>
                    <a:pt x="782" y="565"/>
                  </a:cubicBezTo>
                  <a:cubicBezTo>
                    <a:pt x="782" y="24"/>
                    <a:pt x="782" y="24"/>
                    <a:pt x="782" y="24"/>
                  </a:cubicBezTo>
                  <a:cubicBezTo>
                    <a:pt x="782" y="11"/>
                    <a:pt x="774" y="0"/>
                    <a:pt x="763" y="0"/>
                  </a:cubicBezTo>
                  <a:close/>
                  <a:moveTo>
                    <a:pt x="761" y="563"/>
                  </a:moveTo>
                  <a:cubicBezTo>
                    <a:pt x="22" y="563"/>
                    <a:pt x="22" y="563"/>
                    <a:pt x="22" y="563"/>
                  </a:cubicBezTo>
                  <a:cubicBezTo>
                    <a:pt x="22" y="26"/>
                    <a:pt x="22" y="26"/>
                    <a:pt x="22" y="26"/>
                  </a:cubicBezTo>
                  <a:cubicBezTo>
                    <a:pt x="761" y="26"/>
                    <a:pt x="761" y="26"/>
                    <a:pt x="761" y="26"/>
                  </a:cubicBezTo>
                  <a:lnTo>
                    <a:pt x="761" y="563"/>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100" name="Freeform 46"/>
            <p:cNvSpPr/>
            <p:nvPr/>
          </p:nvSpPr>
          <p:spPr bwMode="auto">
            <a:xfrm>
              <a:off x="9896802" y="3154363"/>
              <a:ext cx="166688" cy="15875"/>
            </a:xfrm>
            <a:custGeom>
              <a:avLst/>
              <a:gdLst>
                <a:gd name="T0" fmla="*/ 92 w 97"/>
                <a:gd name="T1" fmla="*/ 9 h 9"/>
                <a:gd name="T2" fmla="*/ 5 w 97"/>
                <a:gd name="T3" fmla="*/ 9 h 9"/>
                <a:gd name="T4" fmla="*/ 0 w 97"/>
                <a:gd name="T5" fmla="*/ 4 h 9"/>
                <a:gd name="T6" fmla="*/ 5 w 97"/>
                <a:gd name="T7" fmla="*/ 0 h 9"/>
                <a:gd name="T8" fmla="*/ 92 w 97"/>
                <a:gd name="T9" fmla="*/ 0 h 9"/>
                <a:gd name="T10" fmla="*/ 97 w 97"/>
                <a:gd name="T11" fmla="*/ 4 h 9"/>
                <a:gd name="T12" fmla="*/ 92 w 9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7" h="9">
                  <a:moveTo>
                    <a:pt x="92" y="9"/>
                  </a:moveTo>
                  <a:cubicBezTo>
                    <a:pt x="5" y="9"/>
                    <a:pt x="5" y="9"/>
                    <a:pt x="5" y="9"/>
                  </a:cubicBezTo>
                  <a:cubicBezTo>
                    <a:pt x="2" y="9"/>
                    <a:pt x="0" y="7"/>
                    <a:pt x="0" y="4"/>
                  </a:cubicBezTo>
                  <a:cubicBezTo>
                    <a:pt x="0" y="2"/>
                    <a:pt x="2" y="0"/>
                    <a:pt x="5" y="0"/>
                  </a:cubicBezTo>
                  <a:cubicBezTo>
                    <a:pt x="92" y="0"/>
                    <a:pt x="92" y="0"/>
                    <a:pt x="92" y="0"/>
                  </a:cubicBezTo>
                  <a:cubicBezTo>
                    <a:pt x="95" y="0"/>
                    <a:pt x="97" y="2"/>
                    <a:pt x="97" y="4"/>
                  </a:cubicBezTo>
                  <a:cubicBezTo>
                    <a:pt x="97" y="7"/>
                    <a:pt x="95" y="9"/>
                    <a:pt x="92" y="9"/>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grpSp>
        <p:nvGrpSpPr>
          <p:cNvPr id="101" name="Group 10"/>
          <p:cNvGrpSpPr/>
          <p:nvPr/>
        </p:nvGrpSpPr>
        <p:grpSpPr>
          <a:xfrm>
            <a:off x="5533401" y="3410649"/>
            <a:ext cx="1349375" cy="1046163"/>
            <a:chOff x="9304665" y="3410649"/>
            <a:chExt cx="1349375" cy="1046163"/>
          </a:xfrm>
        </p:grpSpPr>
        <p:sp>
          <p:nvSpPr>
            <p:cNvPr id="102" name="Freeform 242"/>
            <p:cNvSpPr/>
            <p:nvPr/>
          </p:nvSpPr>
          <p:spPr bwMode="auto">
            <a:xfrm>
              <a:off x="9323715" y="3432874"/>
              <a:ext cx="1312863" cy="968375"/>
            </a:xfrm>
            <a:custGeom>
              <a:avLst/>
              <a:gdLst>
                <a:gd name="T0" fmla="*/ 736 w 761"/>
                <a:gd name="T1" fmla="*/ 562 h 562"/>
                <a:gd name="T2" fmla="*/ 25 w 761"/>
                <a:gd name="T3" fmla="*/ 562 h 562"/>
                <a:gd name="T4" fmla="*/ 0 w 761"/>
                <a:gd name="T5" fmla="*/ 537 h 562"/>
                <a:gd name="T6" fmla="*/ 0 w 761"/>
                <a:gd name="T7" fmla="*/ 24 h 562"/>
                <a:gd name="T8" fmla="*/ 25 w 761"/>
                <a:gd name="T9" fmla="*/ 0 h 562"/>
                <a:gd name="T10" fmla="*/ 736 w 761"/>
                <a:gd name="T11" fmla="*/ 0 h 562"/>
                <a:gd name="T12" fmla="*/ 761 w 761"/>
                <a:gd name="T13" fmla="*/ 24 h 562"/>
                <a:gd name="T14" fmla="*/ 761 w 761"/>
                <a:gd name="T15" fmla="*/ 537 h 562"/>
                <a:gd name="T16" fmla="*/ 736 w 761"/>
                <a:gd name="T17"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562">
                  <a:moveTo>
                    <a:pt x="736" y="562"/>
                  </a:moveTo>
                  <a:cubicBezTo>
                    <a:pt x="25" y="562"/>
                    <a:pt x="25" y="562"/>
                    <a:pt x="25" y="562"/>
                  </a:cubicBezTo>
                  <a:cubicBezTo>
                    <a:pt x="11" y="562"/>
                    <a:pt x="0" y="551"/>
                    <a:pt x="0" y="537"/>
                  </a:cubicBezTo>
                  <a:cubicBezTo>
                    <a:pt x="0" y="24"/>
                    <a:pt x="0" y="24"/>
                    <a:pt x="0" y="24"/>
                  </a:cubicBezTo>
                  <a:cubicBezTo>
                    <a:pt x="0" y="11"/>
                    <a:pt x="11" y="0"/>
                    <a:pt x="25" y="0"/>
                  </a:cubicBezTo>
                  <a:cubicBezTo>
                    <a:pt x="736" y="0"/>
                    <a:pt x="736" y="0"/>
                    <a:pt x="736" y="0"/>
                  </a:cubicBezTo>
                  <a:cubicBezTo>
                    <a:pt x="750" y="0"/>
                    <a:pt x="761" y="11"/>
                    <a:pt x="761" y="24"/>
                  </a:cubicBezTo>
                  <a:cubicBezTo>
                    <a:pt x="761" y="537"/>
                    <a:pt x="761" y="537"/>
                    <a:pt x="761" y="537"/>
                  </a:cubicBezTo>
                  <a:cubicBezTo>
                    <a:pt x="761" y="551"/>
                    <a:pt x="750" y="562"/>
                    <a:pt x="736" y="562"/>
                  </a:cubicBezTo>
                  <a:close/>
                </a:path>
              </a:pathLst>
            </a:custGeom>
            <a:solidFill>
              <a:schemeClr val="accent6"/>
            </a:solidFill>
            <a:ln>
              <a:noFill/>
            </a:ln>
          </p:spPr>
          <p:txBody>
            <a:bodyPr vert="horz" wrap="square" lIns="91440" tIns="45720" rIns="91440" bIns="45720" numCol="1" anchor="t" anchorCtr="0" compatLnSpc="1"/>
            <a:lstStyle/>
            <a:p>
              <a:endParaRPr lang="en-US">
                <a:cs typeface="+mn-ea"/>
                <a:sym typeface="+mn-lt"/>
              </a:endParaRPr>
            </a:p>
          </p:txBody>
        </p:sp>
        <p:sp>
          <p:nvSpPr>
            <p:cNvPr id="103" name="Freeform 243"/>
            <p:cNvSpPr>
              <a:spLocks noEditPoints="1"/>
            </p:cNvSpPr>
            <p:nvPr/>
          </p:nvSpPr>
          <p:spPr bwMode="auto">
            <a:xfrm>
              <a:off x="9304665" y="3410649"/>
              <a:ext cx="1349375" cy="1046163"/>
            </a:xfrm>
            <a:custGeom>
              <a:avLst/>
              <a:gdLst>
                <a:gd name="T0" fmla="*/ 763 w 782"/>
                <a:gd name="T1" fmla="*/ 0 h 607"/>
                <a:gd name="T2" fmla="*/ 20 w 782"/>
                <a:gd name="T3" fmla="*/ 0 h 607"/>
                <a:gd name="T4" fmla="*/ 0 w 782"/>
                <a:gd name="T5" fmla="*/ 23 h 607"/>
                <a:gd name="T6" fmla="*/ 0 w 782"/>
                <a:gd name="T7" fmla="*/ 564 h 607"/>
                <a:gd name="T8" fmla="*/ 20 w 782"/>
                <a:gd name="T9" fmla="*/ 588 h 607"/>
                <a:gd name="T10" fmla="*/ 304 w 782"/>
                <a:gd name="T11" fmla="*/ 588 h 607"/>
                <a:gd name="T12" fmla="*/ 336 w 782"/>
                <a:gd name="T13" fmla="*/ 607 h 607"/>
                <a:gd name="T14" fmla="*/ 391 w 782"/>
                <a:gd name="T15" fmla="*/ 607 h 607"/>
                <a:gd name="T16" fmla="*/ 446 w 782"/>
                <a:gd name="T17" fmla="*/ 607 h 607"/>
                <a:gd name="T18" fmla="*/ 478 w 782"/>
                <a:gd name="T19" fmla="*/ 588 h 607"/>
                <a:gd name="T20" fmla="*/ 763 w 782"/>
                <a:gd name="T21" fmla="*/ 588 h 607"/>
                <a:gd name="T22" fmla="*/ 782 w 782"/>
                <a:gd name="T23" fmla="*/ 564 h 607"/>
                <a:gd name="T24" fmla="*/ 782 w 782"/>
                <a:gd name="T25" fmla="*/ 23 h 607"/>
                <a:gd name="T26" fmla="*/ 763 w 782"/>
                <a:gd name="T27" fmla="*/ 0 h 607"/>
                <a:gd name="T28" fmla="*/ 761 w 782"/>
                <a:gd name="T29" fmla="*/ 562 h 607"/>
                <a:gd name="T30" fmla="*/ 22 w 782"/>
                <a:gd name="T31" fmla="*/ 562 h 607"/>
                <a:gd name="T32" fmla="*/ 22 w 782"/>
                <a:gd name="T33" fmla="*/ 25 h 607"/>
                <a:gd name="T34" fmla="*/ 761 w 782"/>
                <a:gd name="T35" fmla="*/ 25 h 607"/>
                <a:gd name="T36" fmla="*/ 761 w 782"/>
                <a:gd name="T37" fmla="*/ 56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2" h="607">
                  <a:moveTo>
                    <a:pt x="763" y="0"/>
                  </a:moveTo>
                  <a:cubicBezTo>
                    <a:pt x="20" y="0"/>
                    <a:pt x="20" y="0"/>
                    <a:pt x="20" y="0"/>
                  </a:cubicBezTo>
                  <a:cubicBezTo>
                    <a:pt x="9" y="0"/>
                    <a:pt x="0" y="10"/>
                    <a:pt x="0" y="23"/>
                  </a:cubicBezTo>
                  <a:cubicBezTo>
                    <a:pt x="0" y="564"/>
                    <a:pt x="0" y="564"/>
                    <a:pt x="0" y="564"/>
                  </a:cubicBezTo>
                  <a:cubicBezTo>
                    <a:pt x="0" y="577"/>
                    <a:pt x="9" y="588"/>
                    <a:pt x="20" y="588"/>
                  </a:cubicBezTo>
                  <a:cubicBezTo>
                    <a:pt x="304" y="588"/>
                    <a:pt x="304" y="588"/>
                    <a:pt x="304" y="588"/>
                  </a:cubicBezTo>
                  <a:cubicBezTo>
                    <a:pt x="309" y="593"/>
                    <a:pt x="323" y="607"/>
                    <a:pt x="336" y="607"/>
                  </a:cubicBezTo>
                  <a:cubicBezTo>
                    <a:pt x="353" y="607"/>
                    <a:pt x="391" y="607"/>
                    <a:pt x="391" y="607"/>
                  </a:cubicBezTo>
                  <a:cubicBezTo>
                    <a:pt x="391" y="607"/>
                    <a:pt x="429" y="607"/>
                    <a:pt x="446" y="607"/>
                  </a:cubicBezTo>
                  <a:cubicBezTo>
                    <a:pt x="460" y="607"/>
                    <a:pt x="474" y="593"/>
                    <a:pt x="478" y="588"/>
                  </a:cubicBezTo>
                  <a:cubicBezTo>
                    <a:pt x="763" y="588"/>
                    <a:pt x="763" y="588"/>
                    <a:pt x="763" y="588"/>
                  </a:cubicBezTo>
                  <a:cubicBezTo>
                    <a:pt x="774" y="588"/>
                    <a:pt x="782" y="577"/>
                    <a:pt x="782" y="564"/>
                  </a:cubicBezTo>
                  <a:cubicBezTo>
                    <a:pt x="782" y="23"/>
                    <a:pt x="782" y="23"/>
                    <a:pt x="782" y="23"/>
                  </a:cubicBezTo>
                  <a:cubicBezTo>
                    <a:pt x="782" y="10"/>
                    <a:pt x="774" y="0"/>
                    <a:pt x="763" y="0"/>
                  </a:cubicBezTo>
                  <a:close/>
                  <a:moveTo>
                    <a:pt x="761" y="562"/>
                  </a:moveTo>
                  <a:cubicBezTo>
                    <a:pt x="22" y="562"/>
                    <a:pt x="22" y="562"/>
                    <a:pt x="22" y="562"/>
                  </a:cubicBezTo>
                  <a:cubicBezTo>
                    <a:pt x="22" y="25"/>
                    <a:pt x="22" y="25"/>
                    <a:pt x="22" y="25"/>
                  </a:cubicBezTo>
                  <a:cubicBezTo>
                    <a:pt x="761" y="25"/>
                    <a:pt x="761" y="25"/>
                    <a:pt x="761" y="25"/>
                  </a:cubicBezTo>
                  <a:lnTo>
                    <a:pt x="761" y="562"/>
                  </a:lnTo>
                  <a:close/>
                </a:path>
              </a:pathLst>
            </a:custGeom>
            <a:solidFill>
              <a:schemeClr val="tx2"/>
            </a:solidFill>
            <a:ln>
              <a:noFill/>
            </a:ln>
          </p:spPr>
          <p:txBody>
            <a:bodyPr vert="horz" wrap="square" lIns="91440" tIns="45720" rIns="91440" bIns="45720" numCol="1" anchor="t" anchorCtr="0" compatLnSpc="1"/>
            <a:lstStyle/>
            <a:p>
              <a:endParaRPr lang="en-US">
                <a:cs typeface="+mn-ea"/>
                <a:sym typeface="+mn-lt"/>
              </a:endParaRPr>
            </a:p>
          </p:txBody>
        </p:sp>
        <p:sp>
          <p:nvSpPr>
            <p:cNvPr id="104" name="Freeform 244"/>
            <p:cNvSpPr/>
            <p:nvPr/>
          </p:nvSpPr>
          <p:spPr bwMode="auto">
            <a:xfrm>
              <a:off x="9896802" y="4409187"/>
              <a:ext cx="166688" cy="15875"/>
            </a:xfrm>
            <a:custGeom>
              <a:avLst/>
              <a:gdLst>
                <a:gd name="T0" fmla="*/ 92 w 97"/>
                <a:gd name="T1" fmla="*/ 10 h 10"/>
                <a:gd name="T2" fmla="*/ 5 w 97"/>
                <a:gd name="T3" fmla="*/ 10 h 10"/>
                <a:gd name="T4" fmla="*/ 0 w 97"/>
                <a:gd name="T5" fmla="*/ 5 h 10"/>
                <a:gd name="T6" fmla="*/ 5 w 97"/>
                <a:gd name="T7" fmla="*/ 0 h 10"/>
                <a:gd name="T8" fmla="*/ 92 w 97"/>
                <a:gd name="T9" fmla="*/ 0 h 10"/>
                <a:gd name="T10" fmla="*/ 97 w 97"/>
                <a:gd name="T11" fmla="*/ 5 h 10"/>
                <a:gd name="T12" fmla="*/ 92 w 9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97" h="10">
                  <a:moveTo>
                    <a:pt x="92" y="10"/>
                  </a:moveTo>
                  <a:cubicBezTo>
                    <a:pt x="5" y="10"/>
                    <a:pt x="5" y="10"/>
                    <a:pt x="5" y="10"/>
                  </a:cubicBezTo>
                  <a:cubicBezTo>
                    <a:pt x="2" y="10"/>
                    <a:pt x="0" y="7"/>
                    <a:pt x="0" y="5"/>
                  </a:cubicBezTo>
                  <a:cubicBezTo>
                    <a:pt x="0" y="2"/>
                    <a:pt x="2" y="0"/>
                    <a:pt x="5" y="0"/>
                  </a:cubicBezTo>
                  <a:cubicBezTo>
                    <a:pt x="92" y="0"/>
                    <a:pt x="92" y="0"/>
                    <a:pt x="92" y="0"/>
                  </a:cubicBezTo>
                  <a:cubicBezTo>
                    <a:pt x="95" y="0"/>
                    <a:pt x="97" y="2"/>
                    <a:pt x="97" y="5"/>
                  </a:cubicBezTo>
                  <a:cubicBezTo>
                    <a:pt x="97" y="7"/>
                    <a:pt x="95" y="10"/>
                    <a:pt x="92" y="10"/>
                  </a:cubicBezTo>
                  <a:close/>
                </a:path>
              </a:pathLst>
            </a:custGeom>
            <a:solidFill>
              <a:schemeClr val="tx2">
                <a:lumMod val="75000"/>
              </a:schemeClr>
            </a:solidFill>
            <a:ln>
              <a:noFill/>
            </a:ln>
          </p:spPr>
          <p:txBody>
            <a:bodyPr vert="horz" wrap="square" lIns="91440" tIns="45720" rIns="91440" bIns="45720" numCol="1" anchor="t" anchorCtr="0" compatLnSpc="1"/>
            <a:lstStyle/>
            <a:p>
              <a:endParaRPr lang="en-US">
                <a:cs typeface="+mn-ea"/>
                <a:sym typeface="+mn-lt"/>
              </a:endParaRPr>
            </a:p>
          </p:txBody>
        </p:sp>
      </p:grpSp>
      <p:sp>
        <p:nvSpPr>
          <p:cNvPr id="107" name="TextBox 321"/>
          <p:cNvSpPr txBox="1"/>
          <p:nvPr/>
        </p:nvSpPr>
        <p:spPr>
          <a:xfrm>
            <a:off x="4214143" y="2697647"/>
            <a:ext cx="1005403" cy="338554"/>
          </a:xfrm>
          <a:prstGeom prst="rect">
            <a:avLst/>
          </a:prstGeom>
          <a:noFill/>
        </p:spPr>
        <p:txBody>
          <a:bodyPr wrap="none" rtlCol="0">
            <a:spAutoFit/>
          </a:bodyPr>
          <a:lstStyle/>
          <a:p>
            <a:pPr algn="ctr"/>
            <a:r>
              <a:rPr lang="en-US" sz="1600" b="1" dirty="0">
                <a:solidFill>
                  <a:schemeClr val="bg1"/>
                </a:solidFill>
                <a:cs typeface="+mn-ea"/>
                <a:sym typeface="+mn-lt"/>
              </a:rPr>
              <a:t>违法违规</a:t>
            </a:r>
            <a:endParaRPr lang="id-ID" sz="1600" b="1" dirty="0">
              <a:solidFill>
                <a:schemeClr val="bg1"/>
              </a:solidFill>
              <a:cs typeface="+mn-ea"/>
              <a:sym typeface="+mn-lt"/>
            </a:endParaRPr>
          </a:p>
        </p:txBody>
      </p:sp>
      <p:sp>
        <p:nvSpPr>
          <p:cNvPr id="108" name="TextBox 324"/>
          <p:cNvSpPr txBox="1"/>
          <p:nvPr/>
        </p:nvSpPr>
        <p:spPr>
          <a:xfrm>
            <a:off x="4128973" y="3941806"/>
            <a:ext cx="1005403" cy="338554"/>
          </a:xfrm>
          <a:prstGeom prst="rect">
            <a:avLst/>
          </a:prstGeom>
          <a:noFill/>
        </p:spPr>
        <p:txBody>
          <a:bodyPr wrap="none" rtlCol="0">
            <a:spAutoFit/>
          </a:bodyPr>
          <a:lstStyle/>
          <a:p>
            <a:pPr algn="ctr"/>
            <a:r>
              <a:rPr lang="en-US" sz="1600" b="1" dirty="0">
                <a:solidFill>
                  <a:schemeClr val="bg1"/>
                </a:solidFill>
                <a:cs typeface="+mn-ea"/>
                <a:sym typeface="+mn-lt"/>
              </a:rPr>
              <a:t>用户体验</a:t>
            </a:r>
            <a:endParaRPr lang="id-ID" sz="1600" b="1" dirty="0">
              <a:solidFill>
                <a:schemeClr val="bg1"/>
              </a:solidFill>
              <a:cs typeface="+mn-ea"/>
              <a:sym typeface="+mn-lt"/>
            </a:endParaRPr>
          </a:p>
        </p:txBody>
      </p:sp>
      <p:sp>
        <p:nvSpPr>
          <p:cNvPr id="109" name="TextBox 321"/>
          <p:cNvSpPr txBox="1"/>
          <p:nvPr/>
        </p:nvSpPr>
        <p:spPr>
          <a:xfrm>
            <a:off x="5719535" y="2736000"/>
            <a:ext cx="1066959" cy="384000"/>
          </a:xfrm>
          <a:prstGeom prst="rect">
            <a:avLst/>
          </a:prstGeom>
          <a:noFill/>
        </p:spPr>
        <p:txBody>
          <a:bodyPr wrap="none" rtlCol="0">
            <a:noAutofit/>
          </a:bodyPr>
          <a:lstStyle/>
          <a:p>
            <a:pPr algn="ctr"/>
            <a:r>
              <a:rPr lang="en-US" sz="1600" b="1" dirty="0">
                <a:solidFill>
                  <a:schemeClr val="bg1"/>
                </a:solidFill>
                <a:cs typeface="+mn-ea"/>
                <a:sym typeface="+mn-lt"/>
              </a:rPr>
              <a:t>版权投诉</a:t>
            </a:r>
            <a:endParaRPr lang="id-ID" sz="1600" b="1" dirty="0">
              <a:solidFill>
                <a:schemeClr val="bg1"/>
              </a:solidFill>
              <a:cs typeface="+mn-ea"/>
              <a:sym typeface="+mn-lt"/>
            </a:endParaRPr>
          </a:p>
        </p:txBody>
      </p:sp>
      <p:sp>
        <p:nvSpPr>
          <p:cNvPr id="110" name="TextBox 324"/>
          <p:cNvSpPr txBox="1"/>
          <p:nvPr/>
        </p:nvSpPr>
        <p:spPr>
          <a:xfrm>
            <a:off x="5665149" y="3909054"/>
            <a:ext cx="1005403" cy="338554"/>
          </a:xfrm>
          <a:prstGeom prst="rect">
            <a:avLst/>
          </a:prstGeom>
          <a:noFill/>
        </p:spPr>
        <p:txBody>
          <a:bodyPr wrap="none" rtlCol="0">
            <a:spAutoFit/>
          </a:bodyPr>
          <a:lstStyle/>
          <a:p>
            <a:pPr algn="ctr"/>
            <a:r>
              <a:rPr lang="en-US" sz="1600" b="1" dirty="0">
                <a:solidFill>
                  <a:schemeClr val="bg1"/>
                </a:solidFill>
                <a:cs typeface="+mn-ea"/>
                <a:sym typeface="+mn-lt"/>
              </a:rPr>
              <a:t>指令管控</a:t>
            </a:r>
            <a:endParaRPr lang="id-ID" sz="1600" b="1" dirty="0">
              <a:solidFill>
                <a:schemeClr val="bg1"/>
              </a:solidFill>
              <a:cs typeface="+mn-ea"/>
              <a:sym typeface="+mn-lt"/>
            </a:endParaRPr>
          </a:p>
        </p:txBody>
      </p:sp>
      <p:pic>
        <p:nvPicPr>
          <p:cNvPr id="114" name="图片 1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728" y="2276872"/>
            <a:ext cx="406400" cy="406400"/>
          </a:xfrm>
          <a:prstGeom prst="rect">
            <a:avLst/>
          </a:prstGeom>
        </p:spPr>
      </p:pic>
      <p:pic>
        <p:nvPicPr>
          <p:cNvPr id="116" name="图片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4820" y="2332523"/>
            <a:ext cx="406400" cy="406400"/>
          </a:xfrm>
          <a:prstGeom prst="rect">
            <a:avLst/>
          </a:prstGeom>
        </p:spPr>
      </p:pic>
      <p:pic>
        <p:nvPicPr>
          <p:cNvPr id="118" name="图片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643" y="2283493"/>
            <a:ext cx="406400" cy="406400"/>
          </a:xfrm>
          <a:prstGeom prst="rect">
            <a:avLst/>
          </a:prstGeom>
        </p:spPr>
      </p:pic>
      <p:pic>
        <p:nvPicPr>
          <p:cNvPr id="120" name="图片 1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089" y="2265559"/>
            <a:ext cx="406400" cy="406400"/>
          </a:xfrm>
          <a:prstGeom prst="rect">
            <a:avLst/>
          </a:prstGeom>
        </p:spPr>
      </p:pic>
      <p:pic>
        <p:nvPicPr>
          <p:cNvPr id="122" name="图片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5476" y="3518384"/>
            <a:ext cx="406400" cy="406400"/>
          </a:xfrm>
          <a:prstGeom prst="rect">
            <a:avLst/>
          </a:prstGeom>
        </p:spPr>
      </p:pic>
      <p:pic>
        <p:nvPicPr>
          <p:cNvPr id="124" name="图片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2864" y="3484140"/>
            <a:ext cx="406400" cy="406400"/>
          </a:xfrm>
          <a:prstGeom prst="rect">
            <a:avLst/>
          </a:prstGeom>
        </p:spPr>
      </p:pic>
      <p:pic>
        <p:nvPicPr>
          <p:cNvPr id="126" name="图片 1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6056" y="3484140"/>
            <a:ext cx="406400" cy="406400"/>
          </a:xfrm>
          <a:prstGeom prst="rect">
            <a:avLst/>
          </a:prstGeom>
        </p:spPr>
      </p:pic>
      <p:pic>
        <p:nvPicPr>
          <p:cNvPr id="128" name="图片 1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7089" y="3502307"/>
            <a:ext cx="406400" cy="406400"/>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4634" y="2421511"/>
            <a:ext cx="794638" cy="663572"/>
          </a:xfrm>
          <a:prstGeom prst="rect">
            <a:avLst/>
          </a:prstGeom>
        </p:spPr>
      </p:pic>
      <p:pic>
        <p:nvPicPr>
          <p:cNvPr id="60" name="图片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5465" y="2412228"/>
            <a:ext cx="647710" cy="595713"/>
          </a:xfrm>
          <a:prstGeom prst="rect">
            <a:avLst/>
          </a:prstGeom>
        </p:spPr>
      </p:pic>
      <p:pic>
        <p:nvPicPr>
          <p:cNvPr id="64" name="图片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5876" y="2448738"/>
            <a:ext cx="575755" cy="576554"/>
          </a:xfrm>
          <a:prstGeom prst="rect">
            <a:avLst/>
          </a:prstGeom>
        </p:spPr>
      </p:pic>
      <p:pic>
        <p:nvPicPr>
          <p:cNvPr id="66" name="图片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40678" y="3497869"/>
            <a:ext cx="658594" cy="576457"/>
          </a:xfrm>
          <a:prstGeom prst="rect">
            <a:avLst/>
          </a:prstGeom>
        </p:spPr>
      </p:pic>
      <p:pic>
        <p:nvPicPr>
          <p:cNvPr id="68" name="图片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15465" y="3486630"/>
            <a:ext cx="575755" cy="576457"/>
          </a:xfrm>
          <a:prstGeom prst="rect">
            <a:avLst/>
          </a:prstGeom>
        </p:spPr>
      </p:pic>
      <p:pic>
        <p:nvPicPr>
          <p:cNvPr id="76" name="图片 7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77031" y="3503888"/>
            <a:ext cx="575754" cy="631944"/>
          </a:xfrm>
          <a:prstGeom prst="rect">
            <a:avLst/>
          </a:prstGeom>
        </p:spPr>
      </p:pic>
      <p:sp>
        <p:nvSpPr>
          <p:cNvPr id="77" name="矩形 76"/>
          <p:cNvSpPr/>
          <p:nvPr/>
        </p:nvSpPr>
        <p:spPr>
          <a:xfrm>
            <a:off x="7328456" y="2154239"/>
            <a:ext cx="4399722" cy="2270823"/>
          </a:xfrm>
          <a:prstGeom prst="rect">
            <a:avLst/>
          </a:prstGeom>
          <a:noFill/>
          <a:ln>
            <a:solidFill>
              <a:srgbClr val="12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文本框 77"/>
          <p:cNvSpPr txBox="1"/>
          <p:nvPr/>
        </p:nvSpPr>
        <p:spPr>
          <a:xfrm>
            <a:off x="7704634" y="4722814"/>
            <a:ext cx="3648151" cy="830997"/>
          </a:xfrm>
          <a:prstGeom prst="rect">
            <a:avLst/>
          </a:prstGeom>
          <a:noFill/>
        </p:spPr>
        <p:txBody>
          <a:bodyPr wrap="square" rtlCol="0">
            <a:spAutoFit/>
          </a:bodyPr>
          <a:lstStyle/>
          <a:p>
            <a:pPr algn="ctr"/>
            <a:r>
              <a:rPr kumimoji="1" lang="zh-CN" altLang="en-US" sz="1600" b="1" dirty="0">
                <a:latin typeface="微软雅黑" panose="020B0503020204020204" pitchFamily="34" charset="-122"/>
                <a:ea typeface="微软雅黑" panose="020B0503020204020204" pitchFamily="34" charset="-122"/>
              </a:rPr>
              <a:t>提高用户体验</a:t>
            </a:r>
            <a:endParaRPr kumimoji="1" lang="en-US" altLang="zh-CN" sz="1600" b="1" dirty="0">
              <a:latin typeface="微软雅黑" panose="020B0503020204020204" pitchFamily="34" charset="-122"/>
              <a:ea typeface="微软雅黑" panose="020B0503020204020204" pitchFamily="34" charset="-122"/>
            </a:endParaRPr>
          </a:p>
          <a:p>
            <a:pPr algn="ctr"/>
            <a:endParaRPr kumimoji="1" lang="en-US" altLang="zh-CN" sz="1600" b="1" dirty="0">
              <a:latin typeface="微软雅黑" panose="020B0503020204020204" pitchFamily="34" charset="-122"/>
              <a:ea typeface="微软雅黑" panose="020B0503020204020204" pitchFamily="34" charset="-122"/>
            </a:endParaRPr>
          </a:p>
          <a:p>
            <a:pPr algn="ctr"/>
            <a:r>
              <a:rPr kumimoji="1" lang="zh-CN" altLang="en-US" sz="1600" b="1" dirty="0">
                <a:latin typeface="微软雅黑" panose="020B0503020204020204" pitchFamily="34" charset="-122"/>
                <a:ea typeface="微软雅黑" panose="020B0503020204020204" pitchFamily="34" charset="-122"/>
              </a:rPr>
              <a:t>净化网络环境</a:t>
            </a:r>
            <a:endParaRPr kumimoji="1" lang="zh-CN" altLang="en-US" sz="1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语音识别</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p:cNvPicPr>
            <a:picLocks noChangeAspect="1"/>
          </p:cNvPicPr>
          <p:nvPr/>
        </p:nvPicPr>
        <p:blipFill>
          <a:blip r:embed="rId2" cstate="print"/>
          <a:stretch>
            <a:fillRect/>
          </a:stretch>
        </p:blipFill>
        <p:spPr>
          <a:xfrm>
            <a:off x="50460" y="920750"/>
            <a:ext cx="2870200" cy="501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3" cstate="print"/>
          <a:stretch>
            <a:fillRect/>
          </a:stretch>
        </p:blipFill>
        <p:spPr>
          <a:xfrm>
            <a:off x="2920660" y="2660942"/>
            <a:ext cx="5940131" cy="327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1" name="图片 90"/>
          <p:cNvPicPr/>
          <p:nvPr/>
        </p:nvPicPr>
        <p:blipFill>
          <a:blip r:embed="rId4" cstate="print">
            <a:extLst>
              <a:ext uri="{28A0092B-C50C-407E-A947-70E740481C1C}">
                <a14:useLocalDpi xmlns:a14="http://schemas.microsoft.com/office/drawing/2010/main" val="0"/>
              </a:ext>
            </a:extLst>
          </a:blip>
          <a:stretch>
            <a:fillRect/>
          </a:stretch>
        </p:blipFill>
        <p:spPr>
          <a:xfrm>
            <a:off x="6201409" y="713428"/>
            <a:ext cx="5940131" cy="2657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6"/>
          <p:cNvSpPr txBox="1"/>
          <p:nvPr/>
        </p:nvSpPr>
        <p:spPr>
          <a:xfrm>
            <a:off x="606893" y="6042992"/>
            <a:ext cx="1805002" cy="307777"/>
          </a:xfrm>
          <a:prstGeom prst="rect">
            <a:avLst/>
          </a:prstGeom>
          <a:noFill/>
        </p:spPr>
        <p:txBody>
          <a:bodyPr wrap="square" rtlCol="0">
            <a:spAutoFit/>
          </a:bodyPr>
          <a:lstStyle/>
          <a:p>
            <a:r>
              <a:rPr kumimoji="1" lang="zh-CN" altLang="en-US" sz="1400" dirty="0">
                <a:latin typeface="微软雅黑" panose="020B0503020204020204" pitchFamily="34" charset="-122"/>
                <a:ea typeface="微软雅黑" panose="020B0503020204020204" pitchFamily="34" charset="-122"/>
              </a:rPr>
              <a:t>场景一：听歌识曲</a:t>
            </a:r>
            <a:endParaRPr kumimoji="1" lang="zh-CN" altLang="en-US" sz="1400" dirty="0">
              <a:latin typeface="微软雅黑" panose="020B0503020204020204" pitchFamily="34" charset="-122"/>
              <a:ea typeface="微软雅黑" panose="020B0503020204020204" pitchFamily="34" charset="-122"/>
            </a:endParaRPr>
          </a:p>
        </p:txBody>
      </p:sp>
      <p:sp>
        <p:nvSpPr>
          <p:cNvPr id="92" name="文本框 91"/>
          <p:cNvSpPr txBox="1"/>
          <p:nvPr/>
        </p:nvSpPr>
        <p:spPr>
          <a:xfrm>
            <a:off x="3711541" y="6042991"/>
            <a:ext cx="1805002" cy="307777"/>
          </a:xfrm>
          <a:prstGeom prst="rect">
            <a:avLst/>
          </a:prstGeom>
          <a:noFill/>
        </p:spPr>
        <p:txBody>
          <a:bodyPr wrap="square" rtlCol="0">
            <a:spAutoFit/>
          </a:bodyPr>
          <a:lstStyle/>
          <a:p>
            <a:r>
              <a:rPr kumimoji="1" lang="zh-CN" altLang="en-US" sz="1400" dirty="0">
                <a:latin typeface="微软雅黑" panose="020B0503020204020204" pitchFamily="34" charset="-122"/>
                <a:ea typeface="微软雅黑" panose="020B0503020204020204" pitchFamily="34" charset="-122"/>
              </a:rPr>
              <a:t>场景二：语音转文字</a:t>
            </a:r>
            <a:endParaRPr kumimoji="1" lang="zh-CN" altLang="en-US" sz="14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971722" y="3617845"/>
            <a:ext cx="3116810" cy="2465675"/>
          </a:xfrm>
          <a:prstGeom prst="rect">
            <a:avLst/>
          </a:prstGeom>
          <a:noFill/>
        </p:spPr>
        <p:txBody>
          <a:bodyPr wrap="square" rtlCol="0">
            <a:spAutoFit/>
          </a:bodyPr>
          <a:lstStyle/>
          <a:p>
            <a:pPr>
              <a:lnSpc>
                <a:spcPct val="130000"/>
              </a:lnSpc>
            </a:pPr>
            <a:r>
              <a:rPr kumimoji="1" lang="zh-CN" altLang="en-US" sz="1200" dirty="0">
                <a:solidFill>
                  <a:srgbClr val="1271B7"/>
                </a:solidFill>
                <a:latin typeface="微软雅黑" panose="020B0503020204020204" pitchFamily="34" charset="-122"/>
                <a:ea typeface="微软雅黑" panose="020B0503020204020204" pitchFamily="34" charset="-122"/>
              </a:rPr>
              <a:t>对大量的语音数据进行文字转写，不断训练算法提高对语音的识别能力及精准度</a:t>
            </a:r>
            <a:endParaRPr kumimoji="1" lang="en-US" altLang="zh-CN" sz="1200" dirty="0">
              <a:solidFill>
                <a:srgbClr val="1271B7"/>
              </a:solidFill>
              <a:latin typeface="微软雅黑" panose="020B0503020204020204" pitchFamily="34" charset="-122"/>
              <a:ea typeface="微软雅黑" panose="020B0503020204020204" pitchFamily="34" charset="-122"/>
            </a:endParaRPr>
          </a:p>
          <a:p>
            <a:pPr>
              <a:lnSpc>
                <a:spcPct val="130000"/>
              </a:lnSpc>
            </a:pPr>
            <a:endParaRPr kumimoji="1" lang="en-US" altLang="zh-CN" sz="1200" dirty="0">
              <a:latin typeface="微软雅黑" panose="020B0503020204020204" pitchFamily="34" charset="-122"/>
              <a:ea typeface="微软雅黑" panose="020B0503020204020204" pitchFamily="34" charset="-122"/>
            </a:endParaRPr>
          </a:p>
          <a:p>
            <a:pPr>
              <a:lnSpc>
                <a:spcPct val="130000"/>
              </a:lnSpc>
            </a:pPr>
            <a:r>
              <a:rPr kumimoji="1" lang="zh-CN" altLang="en-US" sz="1400" dirty="0">
                <a:solidFill>
                  <a:schemeClr val="accent5">
                    <a:lumMod val="50000"/>
                  </a:schemeClr>
                </a:solidFill>
                <a:latin typeface="微软雅黑" panose="020B0503020204020204" pitchFamily="34" charset="-122"/>
                <a:ea typeface="微软雅黑" panose="020B0503020204020204" pitchFamily="34" charset="-122"/>
              </a:rPr>
              <a:t>人工价值：通过人工对上亿条语音数据的精准识别并转写成文字来不断优化和迭代算法以提升识别率。尤其对于方言的识别能力，机器算法的识别能力远远低于预期值，所以主要依靠人力对算法的不断训练。</a:t>
            </a:r>
            <a:endParaRPr kumimoji="1" lang="zh-CN" altLang="en-US" sz="1400"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2656" b="44188"/>
          <a:stretch>
            <a:fillRect/>
          </a:stretch>
        </p:blipFill>
        <p:spPr>
          <a:xfrm>
            <a:off x="0" y="2664461"/>
            <a:ext cx="12192000" cy="3507739"/>
          </a:xfrm>
          <a:prstGeom prst="rect">
            <a:avLst/>
          </a:prstGeom>
        </p:spPr>
      </p:pic>
      <p:sp>
        <p:nvSpPr>
          <p:cNvPr id="6" name="矩形 5"/>
          <p:cNvSpPr/>
          <p:nvPr/>
        </p:nvSpPr>
        <p:spPr>
          <a:xfrm>
            <a:off x="1439351" y="-7620"/>
            <a:ext cx="4020543" cy="6873240"/>
          </a:xfrm>
          <a:prstGeom prst="rect">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2256158" y="1600838"/>
            <a:ext cx="2318385" cy="646331"/>
          </a:xfrm>
          <a:prstGeom prst="rect">
            <a:avLst/>
          </a:prstGeom>
          <a:noFill/>
        </p:spPr>
        <p:txBody>
          <a:bodyPr wrap="square" rtlCol="0">
            <a:spAutoFit/>
          </a:bodyPr>
          <a:lstStyle/>
          <a:p>
            <a:pPr algn="l"/>
            <a:r>
              <a:rPr lang="zh-CN" altLang="en-US" sz="3600" dirty="0">
                <a:solidFill>
                  <a:schemeClr val="bg1"/>
                </a:solidFill>
                <a:latin typeface="微软雅黑" panose="020B0503020204020204" pitchFamily="34" charset="-122"/>
                <a:ea typeface="微软雅黑" panose="020B0503020204020204" pitchFamily="34" charset="-122"/>
                <a:cs typeface="+mn-ea"/>
                <a:sym typeface="+mn-lt"/>
              </a:rPr>
              <a:t>目录</a:t>
            </a:r>
            <a:endParaRPr lang="en-US" altLang="zh-CN" sz="3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1775268" y="2633773"/>
            <a:ext cx="3459340" cy="30460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rPr>
              <a:t>一、公司介绍</a:t>
            </a:r>
            <a:endParaRPr lang="en-US" altLang="zh-CN" sz="1600" spc="3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200000"/>
              </a:lnSpc>
            </a:pPr>
            <a:r>
              <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rPr>
              <a:t>二、交付中心介绍</a:t>
            </a:r>
            <a:endParaRPr lang="en-US" altLang="zh-CN" sz="1600" spc="3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200000"/>
              </a:lnSpc>
            </a:pPr>
            <a:r>
              <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rPr>
              <a:t>三、项目介绍</a:t>
            </a:r>
            <a:endPar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200000"/>
              </a:lnSpc>
            </a:pPr>
            <a:r>
              <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rPr>
              <a:t>四、往日实习生风采</a:t>
            </a:r>
            <a:endParaRPr lang="en-US" altLang="zh-CN" sz="1600" spc="3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200000"/>
              </a:lnSpc>
            </a:pPr>
            <a:r>
              <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rPr>
              <a:t>五、招聘职位</a:t>
            </a:r>
            <a:endParaRPr lang="en-US" altLang="zh-CN" sz="1600" spc="3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200000"/>
              </a:lnSpc>
            </a:pPr>
            <a:r>
              <a:rPr lang="zh-CN" altLang="en-US" sz="1600" spc="300" dirty="0">
                <a:solidFill>
                  <a:schemeClr val="bg1"/>
                </a:solidFill>
                <a:latin typeface="微软雅黑" panose="020B0503020204020204" pitchFamily="34" charset="-122"/>
                <a:ea typeface="微软雅黑" panose="020B0503020204020204" pitchFamily="34" charset="-122"/>
                <a:cs typeface="+mn-ea"/>
                <a:sym typeface="+mn-lt"/>
              </a:rPr>
              <a:t>六、薪资待遇</a:t>
            </a:r>
            <a:endParaRPr lang="en-US" altLang="zh-CN" sz="1600" spc="3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图像识别</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p:cNvPicPr>
            <a:picLocks noChangeAspect="1"/>
          </p:cNvPicPr>
          <p:nvPr/>
        </p:nvPicPr>
        <p:blipFill>
          <a:blip r:embed="rId2" cstate="print"/>
          <a:stretch>
            <a:fillRect/>
          </a:stretch>
        </p:blipFill>
        <p:spPr>
          <a:xfrm>
            <a:off x="210711" y="1137726"/>
            <a:ext cx="4776615" cy="4754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3" cstate="print"/>
          <a:stretch>
            <a:fillRect/>
          </a:stretch>
        </p:blipFill>
        <p:spPr>
          <a:xfrm>
            <a:off x="6400799" y="758454"/>
            <a:ext cx="1706625" cy="2286233"/>
          </a:xfrm>
          <a:prstGeom prst="rect">
            <a:avLst/>
          </a:prstGeom>
        </p:spPr>
      </p:pic>
      <p:pic>
        <p:nvPicPr>
          <p:cNvPr id="6" name="图片 5"/>
          <p:cNvPicPr>
            <a:picLocks noChangeAspect="1"/>
          </p:cNvPicPr>
          <p:nvPr/>
        </p:nvPicPr>
        <p:blipFill>
          <a:blip r:embed="rId4" cstate="print"/>
          <a:stretch>
            <a:fillRect/>
          </a:stretch>
        </p:blipFill>
        <p:spPr>
          <a:xfrm>
            <a:off x="8107424" y="758454"/>
            <a:ext cx="1708573" cy="2286233"/>
          </a:xfrm>
          <a:prstGeom prst="rect">
            <a:avLst/>
          </a:prstGeom>
        </p:spPr>
      </p:pic>
      <p:pic>
        <p:nvPicPr>
          <p:cNvPr id="11" name="图片 10"/>
          <p:cNvPicPr>
            <a:picLocks noChangeAspect="1"/>
          </p:cNvPicPr>
          <p:nvPr/>
        </p:nvPicPr>
        <p:blipFill>
          <a:blip r:embed="rId5" cstate="print"/>
          <a:stretch>
            <a:fillRect/>
          </a:stretch>
        </p:blipFill>
        <p:spPr>
          <a:xfrm>
            <a:off x="9210254" y="2819399"/>
            <a:ext cx="1706625" cy="1898375"/>
          </a:xfrm>
          <a:prstGeom prst="rect">
            <a:avLst/>
          </a:prstGeom>
        </p:spPr>
      </p:pic>
      <p:pic>
        <p:nvPicPr>
          <p:cNvPr id="12" name="图片 11"/>
          <p:cNvPicPr>
            <a:picLocks noChangeAspect="1"/>
          </p:cNvPicPr>
          <p:nvPr/>
        </p:nvPicPr>
        <p:blipFill>
          <a:blip r:embed="rId6" cstate="print"/>
          <a:stretch>
            <a:fillRect/>
          </a:stretch>
        </p:blipFill>
        <p:spPr>
          <a:xfrm>
            <a:off x="5404006" y="2819399"/>
            <a:ext cx="1708573" cy="1898375"/>
          </a:xfrm>
          <a:prstGeom prst="rect">
            <a:avLst/>
          </a:prstGeom>
        </p:spPr>
      </p:pic>
      <p:sp>
        <p:nvSpPr>
          <p:cNvPr id="13" name="文本框 12"/>
          <p:cNvSpPr txBox="1"/>
          <p:nvPr/>
        </p:nvSpPr>
        <p:spPr>
          <a:xfrm>
            <a:off x="5404006" y="4890055"/>
            <a:ext cx="6284411" cy="1670073"/>
          </a:xfrm>
          <a:prstGeom prst="rect">
            <a:avLst/>
          </a:prstGeom>
          <a:noFill/>
        </p:spPr>
        <p:txBody>
          <a:bodyPr wrap="square" rtlCol="0">
            <a:spAutoFit/>
          </a:bodyPr>
          <a:lstStyle/>
          <a:p>
            <a:pPr>
              <a:lnSpc>
                <a:spcPct val="130000"/>
              </a:lnSpc>
            </a:pPr>
            <a:r>
              <a:rPr kumimoji="1" lang="zh-CN" altLang="en-US" sz="1200" dirty="0">
                <a:solidFill>
                  <a:srgbClr val="1271B7"/>
                </a:solidFill>
              </a:rPr>
              <a:t>对大量的图片进行人物识别，五官，饰品等识别，使用户在使用指定特效时能</a:t>
            </a:r>
            <a:endParaRPr kumimoji="1" lang="en-US" altLang="zh-CN" sz="1200" dirty="0">
              <a:solidFill>
                <a:srgbClr val="1271B7"/>
              </a:solidFill>
            </a:endParaRPr>
          </a:p>
          <a:p>
            <a:pPr>
              <a:lnSpc>
                <a:spcPct val="130000"/>
              </a:lnSpc>
            </a:pPr>
            <a:r>
              <a:rPr kumimoji="1" lang="zh-CN" altLang="en-US" sz="1200" dirty="0">
                <a:solidFill>
                  <a:srgbClr val="1271B7"/>
                </a:solidFill>
              </a:rPr>
              <a:t>够更贴合面部轮廓及五官，达到效果更逼真的效果。</a:t>
            </a:r>
            <a:endParaRPr kumimoji="1" lang="en-US" altLang="zh-CN" sz="1200" dirty="0">
              <a:solidFill>
                <a:srgbClr val="1271B7"/>
              </a:solidFill>
            </a:endParaRPr>
          </a:p>
          <a:p>
            <a:pPr>
              <a:lnSpc>
                <a:spcPct val="130000"/>
              </a:lnSpc>
            </a:pPr>
            <a:endParaRPr kumimoji="1" lang="en-US" altLang="zh-CN" sz="1400" dirty="0"/>
          </a:p>
          <a:p>
            <a:pPr>
              <a:lnSpc>
                <a:spcPct val="130000"/>
              </a:lnSpc>
            </a:pPr>
            <a:r>
              <a:rPr kumimoji="1" lang="zh-CN" altLang="en-US" sz="1400" dirty="0">
                <a:solidFill>
                  <a:schemeClr val="accent5">
                    <a:lumMod val="50000"/>
                  </a:schemeClr>
                </a:solidFill>
              </a:rPr>
              <a:t>人工价值：在算法无法正确识别图片中的人物的正脸、侧脸、不同光线和环境下的面部轮廓，五官的情况下，人工需要通过面部打点，五官抠图的方式精准的训练算法如何正确识别，算法才可以达到精准的将特效覆盖到面部</a:t>
            </a:r>
            <a:endParaRPr kumimoji="1" lang="zh-CN" altLang="en-US" sz="1400" dirty="0">
              <a:solidFill>
                <a:schemeClr val="accent5">
                  <a:lumMod val="50000"/>
                </a:schemeClr>
              </a:solidFill>
            </a:endParaRPr>
          </a:p>
        </p:txBody>
      </p:sp>
      <p:sp>
        <p:nvSpPr>
          <p:cNvPr id="14" name="文本框 13"/>
          <p:cNvSpPr txBox="1"/>
          <p:nvPr/>
        </p:nvSpPr>
        <p:spPr>
          <a:xfrm>
            <a:off x="1470990" y="797152"/>
            <a:ext cx="2671124" cy="307777"/>
          </a:xfrm>
          <a:prstGeom prst="rect">
            <a:avLst/>
          </a:prstGeom>
          <a:noFill/>
        </p:spPr>
        <p:txBody>
          <a:bodyPr wrap="square" rtlCol="0">
            <a:spAutoFit/>
          </a:bodyPr>
          <a:lstStyle/>
          <a:p>
            <a:r>
              <a:rPr kumimoji="1" lang="zh-CN" altLang="en-US" sz="1400" dirty="0">
                <a:latin typeface="微软雅黑" panose="020B0503020204020204" pitchFamily="34" charset="-122"/>
                <a:ea typeface="微软雅黑" panose="020B0503020204020204" pitchFamily="34" charset="-122"/>
              </a:rPr>
              <a:t>场景：社交</a:t>
            </a:r>
            <a:r>
              <a:rPr kumimoji="1" lang="en-US" altLang="zh-CN" sz="1400" dirty="0">
                <a:latin typeface="微软雅黑" panose="020B0503020204020204" pitchFamily="34" charset="-122"/>
                <a:ea typeface="微软雅黑" panose="020B0503020204020204" pitchFamily="34" charset="-122"/>
              </a:rPr>
              <a:t>APP</a:t>
            </a:r>
            <a:r>
              <a:rPr kumimoji="1" lang="zh-CN" altLang="en-US" sz="1400" dirty="0">
                <a:latin typeface="微软雅黑" panose="020B0503020204020204" pitchFamily="34" charset="-122"/>
                <a:ea typeface="微软雅黑" panose="020B0503020204020204" pitchFamily="34" charset="-122"/>
              </a:rPr>
              <a:t>中特效</a:t>
            </a:r>
            <a:endParaRPr kumimoji="1" lang="zh-CN" altLang="en-US"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自然语言处理</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8" name="圆角矩形 7"/>
          <p:cNvSpPr/>
          <p:nvPr/>
        </p:nvSpPr>
        <p:spPr>
          <a:xfrm>
            <a:off x="5989714" y="2013238"/>
            <a:ext cx="2106234"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我好喜欢宋仲基。</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9" name="圆角矩形 8"/>
          <p:cNvSpPr/>
          <p:nvPr/>
        </p:nvSpPr>
        <p:spPr>
          <a:xfrm>
            <a:off x="5989714" y="2588277"/>
            <a:ext cx="2106234"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是的，我觉得韩国明星好帅。</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0" name="圆角矩形 9"/>
          <p:cNvSpPr/>
          <p:nvPr/>
        </p:nvSpPr>
        <p:spPr>
          <a:xfrm>
            <a:off x="5989714" y="3179060"/>
            <a:ext cx="2106234"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不仅好看，而且还很有气质。</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1" name="圆角矩形 10"/>
          <p:cNvSpPr/>
          <p:nvPr/>
        </p:nvSpPr>
        <p:spPr>
          <a:xfrm>
            <a:off x="5989714" y="3773126"/>
            <a:ext cx="2106234"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对，他们演戏也很棒。</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2" name="圆角矩形 11"/>
          <p:cNvSpPr/>
          <p:nvPr/>
        </p:nvSpPr>
        <p:spPr>
          <a:xfrm>
            <a:off x="5989715" y="4367192"/>
            <a:ext cx="2111387"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我也喜欢金秀贤，太帅了。</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3" name="圆角矩形 12"/>
          <p:cNvSpPr/>
          <p:nvPr/>
        </p:nvSpPr>
        <p:spPr>
          <a:xfrm>
            <a:off x="8311972" y="2013238"/>
            <a:ext cx="2754306"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原来你喜欢韩国明星。</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4" name="圆角矩形 13"/>
          <p:cNvSpPr/>
          <p:nvPr/>
        </p:nvSpPr>
        <p:spPr>
          <a:xfrm>
            <a:off x="8311972" y="2596246"/>
            <a:ext cx="2754306"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确实，韩国明星都很好看。</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5" name="圆角矩形 14"/>
          <p:cNvSpPr/>
          <p:nvPr/>
        </p:nvSpPr>
        <p:spPr>
          <a:xfrm>
            <a:off x="8311972" y="3179059"/>
            <a:ext cx="2754306"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哈哈，看来你对韩国明星很有感觉啊！</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6" name="圆角矩形 15"/>
          <p:cNvSpPr/>
          <p:nvPr/>
        </p:nvSpPr>
        <p:spPr>
          <a:xfrm>
            <a:off x="8311972" y="3773126"/>
            <a:ext cx="2754306"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我就喜欢金秀贤。</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7" name="圆角矩形 16"/>
          <p:cNvSpPr/>
          <p:nvPr/>
        </p:nvSpPr>
        <p:spPr>
          <a:xfrm>
            <a:off x="8320809" y="4367192"/>
            <a:ext cx="2754306" cy="32406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rPr>
              <a:t>看来我们的口味一样啊！</a:t>
            </a:r>
            <a:endParaRPr lang="zh-CN" altLang="en-US" sz="900" dirty="0">
              <a:solidFill>
                <a:schemeClr val="tx2">
                  <a:lumMod val="75000"/>
                </a:schemeClr>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8" name="矩形 17"/>
          <p:cNvSpPr/>
          <p:nvPr/>
        </p:nvSpPr>
        <p:spPr>
          <a:xfrm>
            <a:off x="6505347" y="1527870"/>
            <a:ext cx="1080120" cy="302070"/>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120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角色</a:t>
            </a:r>
            <a:r>
              <a:rPr lang="en-US" altLang="zh-CN" sz="120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A</a:t>
            </a:r>
            <a:endParaRPr lang="zh-CN" altLang="en-US" sz="120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9" name="矩形 18"/>
          <p:cNvSpPr/>
          <p:nvPr/>
        </p:nvSpPr>
        <p:spPr>
          <a:xfrm>
            <a:off x="9068056" y="1527870"/>
            <a:ext cx="1080120" cy="302070"/>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r>
              <a:rPr lang="zh-CN" altLang="en-US" sz="120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角色</a:t>
            </a:r>
            <a:r>
              <a:rPr lang="en-US" altLang="zh-CN" sz="120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B</a:t>
            </a:r>
            <a:endParaRPr lang="zh-CN" altLang="en-US" sz="120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21" name="丁字箭头 20"/>
          <p:cNvSpPr/>
          <p:nvPr/>
        </p:nvSpPr>
        <p:spPr>
          <a:xfrm>
            <a:off x="7606517" y="1276408"/>
            <a:ext cx="1428583" cy="542006"/>
          </a:xfrm>
          <a:prstGeom prst="leftRightUpArrow">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ts val="1825"/>
              </a:lnSpc>
            </a:pPr>
            <a:endParaRPr lang="zh-CN" altLang="en-US" sz="1200" dirty="0">
              <a:solidFill>
                <a:schemeClr val="tx2">
                  <a:lumMod val="75000"/>
                </a:schemeClr>
              </a:solidFill>
              <a:latin typeface="Arial Unicode MS" panose="020B0604020202020204" charset="-122"/>
              <a:ea typeface="Arial Unicode MS" panose="020B0604020202020204" charset="-122"/>
              <a:cs typeface="Arial Unicode MS" panose="020B0604020202020204" charset="-122"/>
            </a:endParaRPr>
          </a:p>
        </p:txBody>
      </p:sp>
      <p:sp>
        <p:nvSpPr>
          <p:cNvPr id="22" name="文本框 21"/>
          <p:cNvSpPr txBox="1"/>
          <p:nvPr/>
        </p:nvSpPr>
        <p:spPr>
          <a:xfrm>
            <a:off x="1756474" y="1094659"/>
            <a:ext cx="2671124" cy="307777"/>
          </a:xfrm>
          <a:prstGeom prst="rect">
            <a:avLst/>
          </a:prstGeom>
          <a:noFill/>
        </p:spPr>
        <p:txBody>
          <a:bodyPr wrap="square" rtlCol="0">
            <a:spAutoFit/>
          </a:bodyPr>
          <a:lstStyle/>
          <a:p>
            <a:r>
              <a:rPr kumimoji="1" lang="zh-CN" altLang="en-US" sz="1400" dirty="0">
                <a:latin typeface="微软雅黑" panose="020B0503020204020204" pitchFamily="34" charset="-122"/>
                <a:ea typeface="微软雅黑" panose="020B0503020204020204" pitchFamily="34" charset="-122"/>
              </a:rPr>
              <a:t>场景：智能音箱</a:t>
            </a:r>
            <a:endParaRPr kumimoji="1" lang="zh-CN" altLang="en-US" sz="14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cstate="print"/>
          <a:stretch>
            <a:fillRect/>
          </a:stretch>
        </p:blipFill>
        <p:spPr>
          <a:xfrm>
            <a:off x="335359" y="1483375"/>
            <a:ext cx="4907351" cy="4921956"/>
          </a:xfrm>
          <a:prstGeom prst="rect">
            <a:avLst/>
          </a:prstGeom>
        </p:spPr>
      </p:pic>
      <p:sp>
        <p:nvSpPr>
          <p:cNvPr id="24" name="文本框 23"/>
          <p:cNvSpPr txBox="1"/>
          <p:nvPr/>
        </p:nvSpPr>
        <p:spPr>
          <a:xfrm>
            <a:off x="5450071" y="4869879"/>
            <a:ext cx="6284411" cy="1870127"/>
          </a:xfrm>
          <a:prstGeom prst="rect">
            <a:avLst/>
          </a:prstGeom>
          <a:noFill/>
        </p:spPr>
        <p:txBody>
          <a:bodyPr wrap="square" rtlCol="0">
            <a:spAutoFit/>
          </a:bodyPr>
          <a:lstStyle/>
          <a:p>
            <a:pPr>
              <a:lnSpc>
                <a:spcPct val="130000"/>
              </a:lnSpc>
            </a:pPr>
            <a:r>
              <a:rPr kumimoji="1" lang="zh-CN" altLang="en-US" sz="1200" dirty="0">
                <a:solidFill>
                  <a:srgbClr val="1271B7"/>
                </a:solidFill>
              </a:rPr>
              <a:t>智能设备识别用户语音后需要与用户精准的互动，或调侃或进行多轮的问答。需要智能设备能精准的识别用户的意图，情感，所以要对算法进行对话语料训练，意图标注，实体词标注或情感标注等。</a:t>
            </a:r>
            <a:endParaRPr kumimoji="1" lang="en-US" altLang="zh-CN" sz="1200" dirty="0">
              <a:solidFill>
                <a:srgbClr val="1271B7"/>
              </a:solidFill>
            </a:endParaRPr>
          </a:p>
          <a:p>
            <a:pPr>
              <a:lnSpc>
                <a:spcPct val="130000"/>
              </a:lnSpc>
            </a:pPr>
            <a:endParaRPr kumimoji="1" lang="en-US" altLang="zh-CN" sz="1200" dirty="0">
              <a:solidFill>
                <a:srgbClr val="1271B7"/>
              </a:solidFill>
            </a:endParaRPr>
          </a:p>
          <a:p>
            <a:pPr>
              <a:lnSpc>
                <a:spcPct val="130000"/>
              </a:lnSpc>
            </a:pPr>
            <a:r>
              <a:rPr kumimoji="1" lang="zh-CN" altLang="en-US" sz="1400" dirty="0">
                <a:solidFill>
                  <a:schemeClr val="accent5">
                    <a:lumMod val="50000"/>
                  </a:schemeClr>
                </a:solidFill>
              </a:rPr>
              <a:t>人工价值：对算法的语料库，知识库进行“灌输”。然后对语料库编辑成庞大的“词典”，通过人的大脑训练算法哪些是人名，地名，品牌名，用户表达的是什么情感。不断训练和迭代后使算法与用户高效的互动，解决用户需求。</a:t>
            </a:r>
            <a:endParaRPr kumimoji="1" lang="zh-CN" altLang="en-US" sz="1400" dirty="0">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 y="2222125"/>
            <a:ext cx="12192000" cy="2419703"/>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p:cNvSpPr/>
            <p:nvPr/>
          </p:nvSpPr>
          <p:spPr>
            <a:xfrm>
              <a:off x="170694" y="261768"/>
              <a:ext cx="3936003" cy="6119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7" name="平行四边形 46"/>
            <p:cNvSpPr/>
            <p:nvPr/>
          </p:nvSpPr>
          <p:spPr>
            <a:xfrm>
              <a:off x="376965" y="178257"/>
              <a:ext cx="1036076" cy="779005"/>
            </a:xfrm>
            <a:prstGeom prst="parallelogram">
              <a:avLst>
                <a:gd name="adj" fmla="val 48207"/>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04</a:t>
              </a:r>
              <a:endParaRPr lang="zh-CN" altLang="en-US" sz="10665" dirty="0">
                <a:solidFill>
                  <a:schemeClr val="bg1">
                    <a:lumMod val="95000"/>
                  </a:schemeClr>
                </a:solidFill>
                <a:latin typeface="Impact" panose="020B0806030902050204" pitchFamily="34" charset="0"/>
              </a:endParaRPr>
            </a:p>
          </p:txBody>
        </p:sp>
      </p:grpSp>
      <p:sp>
        <p:nvSpPr>
          <p:cNvPr id="49" name="TextBox 48"/>
          <p:cNvSpPr txBox="1"/>
          <p:nvPr/>
        </p:nvSpPr>
        <p:spPr>
          <a:xfrm>
            <a:off x="3970635" y="2886033"/>
            <a:ext cx="7147939" cy="829945"/>
          </a:xfrm>
          <a:prstGeom prst="rect">
            <a:avLst/>
          </a:prstGeom>
          <a:noFill/>
        </p:spPr>
        <p:txBody>
          <a:bodyPr wrap="square" lIns="91445" tIns="45721" rIns="91445" bIns="45721" rtlCol="0">
            <a:spAutoFit/>
          </a:bodyPr>
          <a:lstStyle/>
          <a:p>
            <a:r>
              <a:rPr lang="zh-CN" sz="4800" b="1" dirty="0">
                <a:solidFill>
                  <a:schemeClr val="bg1"/>
                </a:solidFill>
                <a:latin typeface="微软雅黑" panose="020B0503020204020204" pitchFamily="34" charset="-122"/>
                <a:ea typeface="微软雅黑" panose="020B0503020204020204" pitchFamily="34" charset="-122"/>
              </a:rPr>
              <a:t>往日实习生风采</a:t>
            </a:r>
            <a:endParaRPr lang="zh-CN"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往日实习生风采</a:t>
            </a:r>
            <a:endPar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p:cNvPicPr>
            <a:picLocks noChangeAspect="1"/>
          </p:cNvPicPr>
          <p:nvPr>
            <p:custDataLst>
              <p:tags r:id="rId2"/>
            </p:custDataLst>
          </p:nvPr>
        </p:nvPicPr>
        <p:blipFill>
          <a:blip r:embed="rId3" cstate="print"/>
          <a:stretch>
            <a:fillRect/>
          </a:stretch>
        </p:blipFill>
        <p:spPr>
          <a:xfrm>
            <a:off x="860425" y="896620"/>
            <a:ext cx="3990975" cy="5902325"/>
          </a:xfrm>
          <a:prstGeom prst="rect">
            <a:avLst/>
          </a:prstGeom>
        </p:spPr>
      </p:pic>
      <p:pic>
        <p:nvPicPr>
          <p:cNvPr id="5" name="图片 4"/>
          <p:cNvPicPr>
            <a:picLocks noChangeAspect="1"/>
          </p:cNvPicPr>
          <p:nvPr/>
        </p:nvPicPr>
        <p:blipFill>
          <a:blip r:embed="rId4" cstate="print"/>
          <a:stretch>
            <a:fillRect/>
          </a:stretch>
        </p:blipFill>
        <p:spPr>
          <a:xfrm>
            <a:off x="5935345" y="988060"/>
            <a:ext cx="5137150" cy="5149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年陕西职业技术学院实习生表彰大会照片</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6" name="图片 5" descr="图片6"/>
          <p:cNvPicPr>
            <a:picLocks noChangeAspect="1"/>
          </p:cNvPicPr>
          <p:nvPr/>
        </p:nvPicPr>
        <p:blipFill>
          <a:blip r:embed="rId2" cstate="print"/>
          <a:stretch>
            <a:fillRect/>
          </a:stretch>
        </p:blipFill>
        <p:spPr>
          <a:xfrm>
            <a:off x="1066800" y="698500"/>
            <a:ext cx="10058400" cy="6087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年陕西职业技术学院实习生集体合影</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descr="图片13"/>
          <p:cNvPicPr>
            <a:picLocks noChangeAspect="1"/>
          </p:cNvPicPr>
          <p:nvPr/>
        </p:nvPicPr>
        <p:blipFill>
          <a:blip r:embed="rId2" cstate="print"/>
          <a:stretch>
            <a:fillRect/>
          </a:stretch>
        </p:blipFill>
        <p:spPr>
          <a:xfrm>
            <a:off x="1409065" y="698500"/>
            <a:ext cx="8815705" cy="63544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年陕西职业技术学院实习生表彰大会照片</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descr="图片11"/>
          <p:cNvPicPr>
            <a:picLocks noChangeAspect="1"/>
          </p:cNvPicPr>
          <p:nvPr/>
        </p:nvPicPr>
        <p:blipFill>
          <a:blip r:embed="rId2" cstate="print"/>
          <a:stretch>
            <a:fillRect/>
          </a:stretch>
        </p:blipFill>
        <p:spPr>
          <a:xfrm>
            <a:off x="158750" y="1265555"/>
            <a:ext cx="6671945" cy="4520565"/>
          </a:xfrm>
          <a:prstGeom prst="rect">
            <a:avLst/>
          </a:prstGeom>
        </p:spPr>
      </p:pic>
      <p:pic>
        <p:nvPicPr>
          <p:cNvPr id="5" name="图片 4" descr="图片20"/>
          <p:cNvPicPr>
            <a:picLocks noChangeAspect="1"/>
          </p:cNvPicPr>
          <p:nvPr/>
        </p:nvPicPr>
        <p:blipFill>
          <a:blip r:embed="rId3" cstate="print"/>
          <a:stretch>
            <a:fillRect/>
          </a:stretch>
        </p:blipFill>
        <p:spPr>
          <a:xfrm>
            <a:off x="7067550" y="896620"/>
            <a:ext cx="4027170" cy="2685415"/>
          </a:xfrm>
          <a:prstGeom prst="rect">
            <a:avLst/>
          </a:prstGeom>
        </p:spPr>
      </p:pic>
      <p:pic>
        <p:nvPicPr>
          <p:cNvPr id="7" name="图片 6" descr="图片15"/>
          <p:cNvPicPr>
            <a:picLocks noChangeAspect="1"/>
          </p:cNvPicPr>
          <p:nvPr/>
        </p:nvPicPr>
        <p:blipFill>
          <a:blip r:embed="rId4" cstate="print"/>
          <a:stretch>
            <a:fillRect/>
          </a:stretch>
        </p:blipFill>
        <p:spPr>
          <a:xfrm>
            <a:off x="7067550" y="3735070"/>
            <a:ext cx="4043680" cy="27635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往日实习生风采</a:t>
            </a:r>
            <a:endPar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8" name="图片 7" descr="黄冈1"/>
          <p:cNvPicPr>
            <a:picLocks noChangeAspect="1"/>
          </p:cNvPicPr>
          <p:nvPr/>
        </p:nvPicPr>
        <p:blipFill>
          <a:blip r:embed="rId2" cstate="print"/>
          <a:stretch>
            <a:fillRect/>
          </a:stretch>
        </p:blipFill>
        <p:spPr>
          <a:xfrm>
            <a:off x="152400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往日实习生风采</a:t>
            </a:r>
            <a:endPar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descr="洛阳理工1"/>
          <p:cNvPicPr>
            <a:picLocks noChangeAspect="1"/>
          </p:cNvPicPr>
          <p:nvPr/>
        </p:nvPicPr>
        <p:blipFill>
          <a:blip r:embed="rId2" cstate="print"/>
          <a:stretch>
            <a:fillRect/>
          </a:stretch>
        </p:blipFill>
        <p:spPr>
          <a:xfrm>
            <a:off x="335280" y="1059180"/>
            <a:ext cx="6101715" cy="4454525"/>
          </a:xfrm>
          <a:prstGeom prst="rect">
            <a:avLst/>
          </a:prstGeom>
        </p:spPr>
      </p:pic>
      <p:pic>
        <p:nvPicPr>
          <p:cNvPr id="5" name="图片 4" descr="山西师范1"/>
          <p:cNvPicPr>
            <a:picLocks noChangeAspect="1"/>
          </p:cNvPicPr>
          <p:nvPr/>
        </p:nvPicPr>
        <p:blipFill>
          <a:blip r:embed="rId3" cstate="print"/>
          <a:stretch>
            <a:fillRect/>
          </a:stretch>
        </p:blipFill>
        <p:spPr>
          <a:xfrm>
            <a:off x="7065645" y="698500"/>
            <a:ext cx="4466590" cy="59550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3010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往日实习生风采</a:t>
            </a:r>
            <a:endParaRPr 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4" name="图片 3" descr="武汉工商学院1"/>
          <p:cNvPicPr>
            <a:picLocks noChangeAspect="1"/>
          </p:cNvPicPr>
          <p:nvPr>
            <p:custDataLst>
              <p:tags r:id="rId2"/>
            </p:custDataLst>
          </p:nvPr>
        </p:nvPicPr>
        <p:blipFill>
          <a:blip r:embed="rId3" cstate="print"/>
          <a:stretch>
            <a:fillRect/>
          </a:stretch>
        </p:blipFill>
        <p:spPr>
          <a:xfrm>
            <a:off x="152400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 y="2202440"/>
            <a:ext cx="12192000" cy="2419703"/>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p:cNvSpPr/>
            <p:nvPr/>
          </p:nvSpPr>
          <p:spPr>
            <a:xfrm>
              <a:off x="170694" y="261768"/>
              <a:ext cx="3936003" cy="6119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7" name="平行四边形 46"/>
            <p:cNvSpPr/>
            <p:nvPr/>
          </p:nvSpPr>
          <p:spPr>
            <a:xfrm>
              <a:off x="376965" y="178257"/>
              <a:ext cx="1036076" cy="779005"/>
            </a:xfrm>
            <a:prstGeom prst="parallelogram">
              <a:avLst>
                <a:gd name="adj" fmla="val 48207"/>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01</a:t>
              </a:r>
              <a:endParaRPr lang="zh-CN" altLang="en-US" sz="10665" dirty="0">
                <a:solidFill>
                  <a:schemeClr val="bg1">
                    <a:lumMod val="95000"/>
                  </a:schemeClr>
                </a:solidFill>
                <a:latin typeface="Impact" panose="020B0806030902050204" pitchFamily="34" charset="0"/>
              </a:endParaRPr>
            </a:p>
          </p:txBody>
        </p:sp>
      </p:grpSp>
      <p:sp>
        <p:nvSpPr>
          <p:cNvPr id="49" name="TextBox 48"/>
          <p:cNvSpPr txBox="1"/>
          <p:nvPr/>
        </p:nvSpPr>
        <p:spPr>
          <a:xfrm>
            <a:off x="3970635" y="2982043"/>
            <a:ext cx="6733877" cy="830999"/>
          </a:xfrm>
          <a:prstGeom prst="rect">
            <a:avLst/>
          </a:prstGeom>
          <a:noFill/>
        </p:spPr>
        <p:txBody>
          <a:bodyPr wrap="square" lIns="91445" tIns="45721" rIns="91445" bIns="45721"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云腾智达介绍</a:t>
            </a:r>
            <a:endParaRPr lang="en-GB" altLang="zh-CN"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 y="2221490"/>
            <a:ext cx="12192000" cy="2419703"/>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p:cNvSpPr/>
            <p:nvPr/>
          </p:nvSpPr>
          <p:spPr>
            <a:xfrm>
              <a:off x="170694" y="261768"/>
              <a:ext cx="3936003" cy="6119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7" name="平行四边形 46"/>
            <p:cNvSpPr/>
            <p:nvPr/>
          </p:nvSpPr>
          <p:spPr>
            <a:xfrm>
              <a:off x="376965" y="178257"/>
              <a:ext cx="1036076" cy="779005"/>
            </a:xfrm>
            <a:prstGeom prst="parallelogram">
              <a:avLst>
                <a:gd name="adj" fmla="val 48207"/>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文本框 6"/>
            <p:cNvSpPr txBox="1"/>
            <p:nvPr/>
          </p:nvSpPr>
          <p:spPr>
            <a:xfrm>
              <a:off x="650907" y="284178"/>
              <a:ext cx="569115" cy="559446"/>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05</a:t>
              </a:r>
              <a:endParaRPr lang="zh-CN" altLang="en-US" sz="10665" dirty="0">
                <a:solidFill>
                  <a:schemeClr val="bg1">
                    <a:lumMod val="95000"/>
                  </a:schemeClr>
                </a:solidFill>
                <a:latin typeface="Impact" panose="020B0806030902050204" pitchFamily="34" charset="0"/>
              </a:endParaRPr>
            </a:p>
          </p:txBody>
        </p:sp>
      </p:grpSp>
      <p:sp>
        <p:nvSpPr>
          <p:cNvPr id="49" name="TextBox 48"/>
          <p:cNvSpPr txBox="1"/>
          <p:nvPr/>
        </p:nvSpPr>
        <p:spPr>
          <a:xfrm>
            <a:off x="3970635" y="2886033"/>
            <a:ext cx="7147939" cy="830999"/>
          </a:xfrm>
          <a:prstGeom prst="rect">
            <a:avLst/>
          </a:prstGeom>
          <a:noFill/>
        </p:spPr>
        <p:txBody>
          <a:bodyPr wrap="square" lIns="91445" tIns="45721" rIns="91445" bIns="45721"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招聘职位</a:t>
            </a:r>
            <a:endParaRPr lang="en-GB" altLang="zh-CN"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职位一 </a:t>
            </a: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 互联网信息审核员</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64734"/>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6" name="矩形 5"/>
          <p:cNvSpPr/>
          <p:nvPr/>
        </p:nvSpPr>
        <p:spPr>
          <a:xfrm>
            <a:off x="1912467" y="1181388"/>
            <a:ext cx="9484402" cy="4646295"/>
          </a:xfrm>
          <a:prstGeom prst="rect">
            <a:avLst/>
          </a:prstGeom>
        </p:spPr>
        <p:txBody>
          <a:bodyPr wrap="square">
            <a:spAutoFit/>
          </a:bodyPr>
          <a:lstStyle/>
          <a:p>
            <a:pPr algn="just">
              <a:lnSpc>
                <a:spcPct val="130000"/>
              </a:lnSpc>
              <a:spcAft>
                <a:spcPts val="0"/>
              </a:spcAf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工作地点：江苏盐城</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大</a:t>
            </a:r>
            <a:r>
              <a:rPr lang="zh-CN" altLang="en-US" b="1" kern="100" dirty="0" smtClean="0">
                <a:latin typeface="微软雅黑" panose="020B0503020204020204" pitchFamily="34" charset="-122"/>
                <a:ea typeface="微软雅黑" panose="020B0503020204020204" pitchFamily="34" charset="-122"/>
                <a:cs typeface="Times New Roman" panose="02020603050405020304" pitchFamily="18" charset="0"/>
              </a:rPr>
              <a:t>丰</a:t>
            </a:r>
            <a:r>
              <a:rPr lang="en-US" altLang="zh-CN" b="1"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smtClean="0">
                <a:latin typeface="微软雅黑" panose="020B0503020204020204" pitchFamily="34" charset="-122"/>
                <a:ea typeface="微软雅黑" panose="020B0503020204020204" pitchFamily="34" charset="-122"/>
                <a:cs typeface="Times New Roman" panose="02020603050405020304" pitchFamily="18" charset="0"/>
              </a:rPr>
              <a:t>安徽宿州</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30000"/>
              </a:lnSpc>
              <a:spcAft>
                <a:spcPts val="0"/>
              </a:spcAf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招聘数量：</a:t>
            </a: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人</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30000"/>
              </a:lnSpc>
              <a:spcAft>
                <a:spcPts val="0"/>
              </a:spcAft>
            </a:pP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30000"/>
              </a:lnSpc>
              <a:spcAft>
                <a:spcPts val="0"/>
              </a:spcAft>
            </a:pP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职位描述：</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en-US" sz="1400" dirty="0"/>
              <a:t>负责对站内图文、多媒体等信息的实时监控审核、热点事件的舆情监控</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 </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对文章或</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视频打标签，根据现有标签体系</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进行</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打标 ；</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提出切实可行的运营建议； </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把控数据时效性，有较强的责任心</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对信息有较强的分析能力及敏感度，有较强的风险管控意识</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lnSpc>
                <a:spcPct val="130000"/>
              </a:lnSpc>
              <a:buFont typeface="+mj-lt"/>
              <a:buAutoNum type="arabicPeriod"/>
            </a:pP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400050" indent="-400050">
              <a:lnSpc>
                <a:spcPct val="130000"/>
              </a:lnSpc>
            </a:pPr>
            <a:r>
              <a:rPr lang="zh-CN" altLang="zh-CN" sz="1600" b="1"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任职</a:t>
            </a:r>
            <a:r>
              <a:rPr lang="zh-CN" altLang="en-US" sz="1600" b="1"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要求：</a:t>
            </a:r>
            <a:endParaRPr lang="en-US" altLang="zh-CN" sz="1600" b="1"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400050" indent="-400050">
              <a:lnSpc>
                <a:spcPct val="130000"/>
              </a:lnSpc>
            </a:pPr>
            <a:r>
              <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1</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、大专</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及以上学历，计算机相关专业优先；</a:t>
            </a:r>
            <a:endPar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400050" indent="-400050">
              <a:lnSpc>
                <a:spcPct val="130000"/>
              </a:lnSpc>
            </a:pPr>
            <a:r>
              <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、很好的理解力</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，能准确理解和把握审核需求； </a:t>
            </a:r>
            <a:endPar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400050" indent="-400050">
              <a:lnSpc>
                <a:spcPct val="130000"/>
              </a:lnSpc>
            </a:pPr>
            <a:r>
              <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3</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t>较强的团队合作精神、抗压能力强，认真负责的工作态度</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400050" indent="-400050">
              <a:lnSpc>
                <a:spcPct val="130000"/>
              </a:lnSpc>
            </a:pPr>
            <a:r>
              <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、熟练使用计算机，对现有流行的社交或资讯软件好很好的体验。</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职位二 </a:t>
            </a:r>
            <a:r>
              <a:rPr lang="en-US" altLang="zh-CN"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 人工智能训练师</a:t>
            </a:r>
            <a:r>
              <a:rPr lang="zh-CN" altLang="en-US" sz="1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年人社部发布定义的新型职业）</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6" name="矩形 5"/>
          <p:cNvSpPr/>
          <p:nvPr/>
        </p:nvSpPr>
        <p:spPr>
          <a:xfrm>
            <a:off x="1660676" y="2189028"/>
            <a:ext cx="9484402" cy="4087495"/>
          </a:xfrm>
          <a:prstGeom prst="rect">
            <a:avLst/>
          </a:prstGeom>
        </p:spPr>
        <p:txBody>
          <a:bodyPr wrap="square">
            <a:spAutoFit/>
          </a:bodyPr>
          <a:lstStyle/>
          <a:p>
            <a:pPr algn="just">
              <a:lnSpc>
                <a:spcPct val="130000"/>
              </a:lnSpc>
              <a:spcAft>
                <a:spcPts val="0"/>
              </a:spcAf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工作地点：</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sym typeface="+mn-ea"/>
              </a:rPr>
              <a:t>江苏盐城</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sym typeface="+mn-ea"/>
              </a:rPr>
              <a:t>大</a:t>
            </a:r>
            <a:r>
              <a:rPr lang="zh-CN" altLang="en-US" b="1"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丰</a:t>
            </a:r>
            <a:r>
              <a:rPr lang="en-US" altLang="zh-CN" b="1"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安徽宿州</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30000"/>
              </a:lnSpc>
              <a:spcAft>
                <a:spcPts val="0"/>
              </a:spcAf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招聘数量：</a:t>
            </a: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人</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30000"/>
              </a:lnSpc>
              <a:spcAft>
                <a:spcPts val="0"/>
              </a:spcAft>
            </a:pP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30000"/>
              </a:lnSpc>
              <a:spcAft>
                <a:spcPts val="0"/>
              </a:spcAft>
            </a:pP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职位描述：</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en-US" sz="1400" dirty="0"/>
              <a:t>根据人工智能算法的使用场景，深入理解标注规则，对各类</a:t>
            </a:r>
            <a:r>
              <a:rPr lang="en-US" altLang="zh-CN" sz="1400" dirty="0"/>
              <a:t>AI</a:t>
            </a:r>
            <a:r>
              <a:rPr lang="zh-CN" altLang="en-US" sz="1400" dirty="0"/>
              <a:t>项目进行数据标注</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 </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保证及时高效高质量的返回标注结果提供给算法训练并迭代</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30000"/>
              </a:lnSpc>
              <a:buFont typeface="+mj-lt"/>
              <a:buAutoNum type="arabicPeriod"/>
            </a:pP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定期对标注数据进行总结、分析、对流程进行优化整理并提出相关改进建议。</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 </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30000"/>
              </a:lnSpc>
            </a:pP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400050" indent="-400050">
              <a:lnSpc>
                <a:spcPct val="130000"/>
              </a:lnSpc>
            </a:pPr>
            <a:r>
              <a:rPr lang="zh-CN" altLang="zh-CN" sz="1600" b="1"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任职</a:t>
            </a:r>
            <a:r>
              <a:rPr lang="zh-CN" altLang="en-US" sz="1600" b="1"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要求：</a:t>
            </a:r>
            <a:endParaRPr lang="en-US" altLang="zh-CN" sz="1600" b="1"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400050" indent="-400050">
              <a:lnSpc>
                <a:spcPct val="130000"/>
              </a:lnSpc>
            </a:pPr>
            <a:r>
              <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1</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、大专</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及以上学历，熟练使用计算机；</a:t>
            </a:r>
            <a:endPar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endParaRPr>
          </a:p>
          <a:p>
            <a:pPr marL="400050" indent="-400050">
              <a:lnSpc>
                <a:spcPct val="130000"/>
              </a:lnSpc>
            </a:pPr>
            <a:r>
              <a:rPr lang="en-US"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具有良好的团队合作精神和积极主动的沟通意识</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，抗压能力强；</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400050" indent="-400050">
              <a:lnSpc>
                <a:spcPct val="130000"/>
              </a:lnSpc>
            </a:pPr>
            <a:r>
              <a:rPr lang="en-US" altLang="zh-CN" sz="1400" kern="100" dirty="0">
                <a:solidFill>
                  <a:srgbClr val="282828"/>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kern="100" dirty="0">
                <a:solidFill>
                  <a:srgbClr val="282828"/>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具有敏锐的观察、分析和判断能力，执行能力强</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400050" indent="-400050">
              <a:lnSpc>
                <a:spcPct val="130000"/>
              </a:lnSpc>
            </a:pPr>
            <a:r>
              <a:rPr lang="en-US" altLang="zh-CN" sz="1400" kern="100" dirty="0">
                <a:solidFill>
                  <a:srgbClr val="282828"/>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400" kern="100" dirty="0">
                <a:solidFill>
                  <a:srgbClr val="282828"/>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善于学习和运用新知识，具有良好的分析和解决问题能力</a:t>
            </a:r>
            <a:r>
              <a:rPr lang="zh-CN" altLang="en-US" sz="1400" kern="0" dirty="0">
                <a:solidFill>
                  <a:srgbClr val="282828"/>
                </a:solidFill>
                <a:latin typeface="微软雅黑" panose="020B0503020204020204" pitchFamily="34" charset="-122"/>
                <a:ea typeface="微软雅黑" panose="020B0503020204020204" pitchFamily="34" charset="-122"/>
                <a:cs typeface="Arial" panose="020B0604020202020204" pitchFamily="34" charset="0"/>
              </a:rPr>
              <a:t>。</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959381" y="1269065"/>
            <a:ext cx="9484402" cy="523220"/>
          </a:xfrm>
          <a:prstGeom prst="rect">
            <a:avLst/>
          </a:prstGeom>
        </p:spPr>
        <p:txBody>
          <a:bodyPr wrap="square">
            <a:spAutoFit/>
          </a:bodyPr>
          <a:lstStyle/>
          <a:p>
            <a:r>
              <a:rPr lang="zh-CN" altLang="en-US" sz="1400" dirty="0">
                <a:solidFill>
                  <a:schemeClr val="accent5">
                    <a:lumMod val="50000"/>
                  </a:schemeClr>
                </a:solidFill>
                <a:latin typeface="微软雅黑" panose="020B0503020204020204" pitchFamily="34" charset="-122"/>
                <a:ea typeface="微软雅黑" panose="020B0503020204020204" pitchFamily="34" charset="-122"/>
              </a:rPr>
              <a:t>人工智能训练师是近年随着</a:t>
            </a:r>
            <a:r>
              <a:rPr lang="en-GB" altLang="zh-CN" sz="1400" dirty="0">
                <a:solidFill>
                  <a:schemeClr val="accent5">
                    <a:lumMod val="50000"/>
                  </a:schemeClr>
                </a:solidFill>
                <a:latin typeface="微软雅黑" panose="020B0503020204020204" pitchFamily="34" charset="-122"/>
                <a:ea typeface="微软雅黑" panose="020B0503020204020204" pitchFamily="34" charset="-122"/>
              </a:rPr>
              <a:t>AI</a:t>
            </a:r>
            <a:r>
              <a:rPr lang="zh-CN" altLang="en-GB" sz="1400" dirty="0">
                <a:solidFill>
                  <a:schemeClr val="accent5">
                    <a:lumMod val="50000"/>
                  </a:schemeClr>
                </a:solidFill>
                <a:latin typeface="微软雅黑" panose="020B0503020204020204" pitchFamily="34" charset="-122"/>
                <a:ea typeface="微软雅黑" panose="020B0503020204020204" pitchFamily="34" charset="-122"/>
              </a:rPr>
              <a:t>（</a:t>
            </a:r>
            <a:r>
              <a:rPr lang="en-GB" altLang="zh-CN" sz="1400" dirty="0">
                <a:solidFill>
                  <a:schemeClr val="accent5">
                    <a:lumMod val="50000"/>
                  </a:schemeClr>
                </a:solidFill>
                <a:latin typeface="微软雅黑" panose="020B0503020204020204" pitchFamily="34" charset="-122"/>
                <a:ea typeface="微软雅黑" panose="020B0503020204020204" pitchFamily="34" charset="-122"/>
              </a:rPr>
              <a:t>Artificial Intelligence</a:t>
            </a:r>
            <a:r>
              <a:rPr lang="zh-CN" altLang="en-GB" sz="1400" dirty="0">
                <a:solidFill>
                  <a:schemeClr val="accent5">
                    <a:lumMod val="50000"/>
                  </a:schemeClr>
                </a:solidFill>
                <a:latin typeface="微软雅黑" panose="020B0503020204020204" pitchFamily="34" charset="-122"/>
                <a:ea typeface="微软雅黑" panose="020B0503020204020204" pitchFamily="34" charset="-122"/>
              </a:rPr>
              <a:t>，</a:t>
            </a:r>
            <a:r>
              <a:rPr lang="zh-CN" altLang="en-US" sz="1400" dirty="0">
                <a:solidFill>
                  <a:schemeClr val="accent5">
                    <a:lumMod val="50000"/>
                  </a:schemeClr>
                </a:solidFill>
                <a:latin typeface="微软雅黑" panose="020B0503020204020204" pitchFamily="34" charset="-122"/>
                <a:ea typeface="微软雅黑" panose="020B0503020204020204" pitchFamily="34" charset="-122"/>
              </a:rPr>
              <a:t>即</a:t>
            </a:r>
            <a:r>
              <a:rPr lang="zh-CN" altLang="en-US" sz="1400" dirty="0">
                <a:solidFill>
                  <a:schemeClr val="accent5">
                    <a:lumMod val="50000"/>
                  </a:schemeClr>
                </a:solidFill>
                <a:latin typeface="微软雅黑" panose="020B0503020204020204" pitchFamily="34" charset="-122"/>
                <a:ea typeface="微软雅黑" panose="020B0503020204020204" pitchFamily="34" charset="-122"/>
                <a:hlinkClick r:id="rId2"/>
              </a:rPr>
              <a:t>人工智能</a:t>
            </a:r>
            <a:r>
              <a:rPr lang="zh-CN" altLang="en-US" sz="1400" dirty="0">
                <a:solidFill>
                  <a:schemeClr val="accent5">
                    <a:lumMod val="50000"/>
                  </a:schemeClr>
                </a:solidFill>
                <a:latin typeface="微软雅黑" panose="020B0503020204020204" pitchFamily="34" charset="-122"/>
                <a:ea typeface="微软雅黑" panose="020B0503020204020204" pitchFamily="34" charset="-122"/>
              </a:rPr>
              <a:t>）技术广泛应用产生的新兴职业，他们的工作内容有解决方案设计、算法调优、</a:t>
            </a:r>
            <a:r>
              <a:rPr lang="zh-CN" altLang="en-US" sz="1400" dirty="0">
                <a:solidFill>
                  <a:srgbClr val="FF0000"/>
                </a:solidFill>
                <a:latin typeface="微软雅黑" panose="020B0503020204020204" pitchFamily="34" charset="-122"/>
                <a:ea typeface="微软雅黑" panose="020B0503020204020204" pitchFamily="34" charset="-122"/>
              </a:rPr>
              <a:t>数据标注</a:t>
            </a:r>
            <a:r>
              <a:rPr lang="zh-CN" altLang="en-US" sz="1400" dirty="0">
                <a:solidFill>
                  <a:schemeClr val="accent5">
                    <a:lumMod val="50000"/>
                  </a:schemeClr>
                </a:solidFill>
                <a:latin typeface="微软雅黑" panose="020B0503020204020204" pitchFamily="34" charset="-122"/>
                <a:ea typeface="微软雅黑" panose="020B0503020204020204" pitchFamily="34" charset="-122"/>
              </a:rPr>
              <a:t>等。</a:t>
            </a:r>
            <a:endParaRPr lang="zh-CN" altLang="en-US" sz="1400"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 y="2202440"/>
            <a:ext cx="12192000" cy="2419703"/>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p:cNvSpPr/>
            <p:nvPr/>
          </p:nvSpPr>
          <p:spPr>
            <a:xfrm>
              <a:off x="170694" y="261768"/>
              <a:ext cx="3936003" cy="6119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7" name="平行四边形 46"/>
            <p:cNvSpPr/>
            <p:nvPr/>
          </p:nvSpPr>
          <p:spPr>
            <a:xfrm>
              <a:off x="376965" y="178257"/>
              <a:ext cx="1036076" cy="779005"/>
            </a:xfrm>
            <a:prstGeom prst="parallelogram">
              <a:avLst>
                <a:gd name="adj" fmla="val 48207"/>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05</a:t>
              </a:r>
              <a:endParaRPr lang="zh-CN" altLang="en-US" sz="10665" dirty="0">
                <a:solidFill>
                  <a:schemeClr val="bg1">
                    <a:lumMod val="95000"/>
                  </a:schemeClr>
                </a:solidFill>
                <a:latin typeface="Impact" panose="020B0806030902050204" pitchFamily="34" charset="0"/>
              </a:endParaRPr>
            </a:p>
          </p:txBody>
        </p:sp>
      </p:grpSp>
      <p:sp>
        <p:nvSpPr>
          <p:cNvPr id="49" name="TextBox 48"/>
          <p:cNvSpPr txBox="1"/>
          <p:nvPr/>
        </p:nvSpPr>
        <p:spPr>
          <a:xfrm>
            <a:off x="3970635" y="2886033"/>
            <a:ext cx="7147939" cy="830999"/>
          </a:xfrm>
          <a:prstGeom prst="rect">
            <a:avLst/>
          </a:prstGeom>
          <a:noFill/>
        </p:spPr>
        <p:txBody>
          <a:bodyPr wrap="square" lIns="91445" tIns="45721" rIns="91445" bIns="45721"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薪资待遇</a:t>
            </a:r>
            <a:endParaRPr lang="en-GB" altLang="zh-CN"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6357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685" y="442595"/>
            <a:ext cx="431800" cy="44196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7" name="矩形 6"/>
          <p:cNvSpPr/>
          <p:nvPr/>
        </p:nvSpPr>
        <p:spPr>
          <a:xfrm>
            <a:off x="648457" y="597591"/>
            <a:ext cx="10538835" cy="6985635"/>
          </a:xfrm>
          <a:prstGeom prst="rect">
            <a:avLst/>
          </a:prstGeom>
        </p:spPr>
        <p:txBody>
          <a:bodyPr wrap="square">
            <a:spAutoFit/>
          </a:bodyPr>
          <a:lstStyle/>
          <a:p>
            <a:pPr marL="401320" indent="-401320">
              <a:buFont typeface="Wingdings" panose="05000000000000000000" pitchFamily="2" charset="2"/>
              <a:buChar char="Ø"/>
            </a:pP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实习期待遇：前三个月：基本工资</a:t>
            </a:r>
            <a:r>
              <a:rPr 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2000+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餐补</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200+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岗位补助（部分项目）</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绩效工资最高可</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1500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元</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月，免费培训</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5</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天；</a:t>
            </a:r>
            <a:endPar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                    </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第四</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六个月：基本工资</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2200+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餐补</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200+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岗位补助（部分项目）</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sym typeface="+mn-ea"/>
              </a:rPr>
              <a:t>+</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sym typeface="+mn-ea"/>
              </a:rPr>
              <a:t>绩效工资最高可</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sym typeface="+mn-ea"/>
              </a:rPr>
              <a:t>1500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sym typeface="+mn-ea"/>
              </a:rPr>
              <a:t>元</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sym typeface="+mn-ea"/>
              </a:rPr>
              <a:t>/</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sym typeface="+mn-ea"/>
              </a:rPr>
              <a:t>月</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a:t>
            </a:r>
            <a:endPar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 </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                    </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第六个月起：基本工资</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2800+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餐补</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200+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岗位补助</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绩效工资</a:t>
            </a:r>
            <a:endPar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转正待遇：基本工资（</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3000</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元</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月</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-5500</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元</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月）</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绩效工资最高可</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2000</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元</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月，获得优秀实习生的同学大学毕业后可直接在西安公司就业，综合薪资不低于</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4000-6000</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a:t>
            </a:r>
            <a:endPar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免费住宿（有独立卫生间，</a:t>
            </a:r>
            <a:r>
              <a:rPr lang="zh-CN" altLang="en-US"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rPr>
              <a:t>空调，热</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水器，柜子，桌子，椅子等生活用品，有免费网络），备注：水电费用自理；</a:t>
            </a:r>
            <a:endPar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实习结束合格均可签三方转正，转正即缴纳五险一金，一年</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5</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天年假，实习期间为实习生购买意外保险；</a:t>
            </a:r>
            <a:endPar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rPr>
              <a:t>实习满三个月补贴</a:t>
            </a:r>
            <a:r>
              <a:rPr lang="en-US" altLang="zh-CN"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rPr>
              <a:t>200</a:t>
            </a:r>
            <a:r>
              <a:rPr lang="zh-CN" altLang="en-US"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rPr>
              <a:t>元车费（不足</a:t>
            </a:r>
            <a:r>
              <a:rPr lang="en-US" altLang="zh-CN"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rPr>
              <a:t>200</a:t>
            </a:r>
            <a:r>
              <a:rPr lang="zh-CN" altLang="en-US"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rPr>
              <a:t>元实报实销），随第四个月工资一起发放；</a:t>
            </a:r>
            <a:endParaRPr lang="zh-CN" altLang="en-US" sz="1600" b="1" kern="0" dirty="0">
              <a:solidFill>
                <a:schemeClr val="accent6">
                  <a:lumMod val="75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满勤的同学每月</a:t>
            </a:r>
            <a:r>
              <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200</a:t>
            </a: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元餐补，随工资发放工资卡；</a:t>
            </a:r>
            <a:endPar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工作时间：大小周，每月公休</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6</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天，每天</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8</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小时工作制。如安排倒班，则有对应的倒班补贴；</a:t>
            </a:r>
            <a:endPar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加       班：如遇加班发放加班费或根据个人意愿倒休；</a:t>
            </a:r>
            <a:endPar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工资发放：每个月</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10</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日</a:t>
            </a:r>
            <a:r>
              <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-15</a:t>
            </a: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日发工资；</a:t>
            </a:r>
            <a:endPar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可以接受考研的学生考试结束后到单位实习；</a:t>
            </a:r>
            <a:endParaRPr lang="en-US"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282828"/>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rgbClr val="1271B7"/>
                </a:solidFill>
                <a:latin typeface="微软雅黑 Light" panose="020B0502040204020203" charset="-122"/>
                <a:ea typeface="微软雅黑 Light" panose="020B0502040204020203" charset="-122"/>
                <a:cs typeface="Arial" panose="020B0604020202020204" pitchFamily="34" charset="0"/>
              </a:rPr>
              <a:t>其他福利：员工生日有精美礼品；端午节，中秋节，春节发放员工福利；</a:t>
            </a:r>
            <a:endPar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endParaRPr lang="en-US" altLang="zh-CN" sz="1600" b="1" kern="0" dirty="0">
              <a:solidFill>
                <a:srgbClr val="1271B7"/>
              </a:solidFill>
              <a:latin typeface="微软雅黑 Light" panose="020B0502040204020203" charset="-122"/>
              <a:ea typeface="微软雅黑 Light" panose="020B0502040204020203" charset="-122"/>
              <a:cs typeface="Arial" panose="020B0604020202020204" pitchFamily="34" charset="0"/>
            </a:endParaRPr>
          </a:p>
          <a:p>
            <a:pPr marL="401320" indent="-401320">
              <a:buFont typeface="Wingdings" panose="05000000000000000000" pitchFamily="2" charset="2"/>
              <a:buChar char="Ø"/>
            </a:pPr>
            <a:r>
              <a:rPr lang="zh-CN" altLang="en-US"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rPr>
              <a:t>工作环境：互联网风格办公环境，氛围轻松愉快，年轻有朝气，无需风吹日晒。管理团队年轻，沟通无障碍。</a:t>
            </a:r>
            <a:endParaRPr lang="zh-CN" altLang="zh-CN" sz="1600" b="1" kern="0" dirty="0">
              <a:solidFill>
                <a:schemeClr val="accent5">
                  <a:lumMod val="50000"/>
                </a:schemeClr>
              </a:solidFill>
              <a:latin typeface="微软雅黑 Light" panose="020B0502040204020203" charset="-122"/>
              <a:ea typeface="微软雅黑 Light" panose="020B0502040204020203" charset="-122"/>
              <a:cs typeface="Arial" panose="020B0604020202020204" pitchFamily="34" charset="0"/>
            </a:endParaRPr>
          </a:p>
        </p:txBody>
      </p:sp>
      <p:sp>
        <p:nvSpPr>
          <p:cNvPr id="4" name="矩形 3"/>
          <p:cNvSpPr/>
          <p:nvPr/>
        </p:nvSpPr>
        <p:spPr>
          <a:xfrm>
            <a:off x="335994" y="267568"/>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528320" y="443230"/>
            <a:ext cx="431800" cy="44196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5994" y="267568"/>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528320" y="443230"/>
            <a:ext cx="431800" cy="44196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pic>
        <p:nvPicPr>
          <p:cNvPr id="35" name="图片 3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0336807" y="-163571"/>
            <a:ext cx="1195941" cy="1655848"/>
          </a:xfrm>
          <a:prstGeom prst="rect">
            <a:avLst/>
          </a:prstGeom>
        </p:spPr>
      </p:pic>
      <p:sp>
        <p:nvSpPr>
          <p:cNvPr id="3" name="文本框 2"/>
          <p:cNvSpPr txBox="1"/>
          <p:nvPr/>
        </p:nvSpPr>
        <p:spPr>
          <a:xfrm>
            <a:off x="1275715" y="1988820"/>
            <a:ext cx="5842000" cy="3046095"/>
          </a:xfrm>
          <a:prstGeom prst="rect">
            <a:avLst/>
          </a:prstGeom>
          <a:noFill/>
        </p:spPr>
        <p:txBody>
          <a:bodyPr wrap="square" rtlCol="0">
            <a:spAutoFit/>
          </a:bodyPr>
          <a:lstStyle/>
          <a:p>
            <a:pPr fontAlgn="auto">
              <a:lnSpc>
                <a:spcPct val="150000"/>
              </a:lnSpc>
            </a:pPr>
            <a:r>
              <a:rPr lang="zh-CN" altLang="en-US" sz="3200"/>
              <a:t>邮箱：flora.zhao@dataaismart.com</a:t>
            </a:r>
            <a:endParaRPr lang="zh-CN" altLang="en-US" sz="3200"/>
          </a:p>
          <a:p>
            <a:pPr fontAlgn="auto">
              <a:lnSpc>
                <a:spcPct val="150000"/>
              </a:lnSpc>
            </a:pPr>
            <a:r>
              <a:rPr lang="zh-CN" altLang="en-US" sz="3200"/>
              <a:t>联系人：赵经理</a:t>
            </a:r>
            <a:endParaRPr lang="zh-CN" altLang="en-US" sz="3200"/>
          </a:p>
          <a:p>
            <a:pPr fontAlgn="auto">
              <a:lnSpc>
                <a:spcPct val="150000"/>
              </a:lnSpc>
            </a:pPr>
            <a:r>
              <a:rPr lang="zh-CN" altLang="en-US" sz="3200"/>
              <a:t>电话：18109233351</a:t>
            </a:r>
            <a:endParaRPr lang="zh-CN" altLang="en-US" sz="3200"/>
          </a:p>
        </p:txBody>
      </p:sp>
      <p:pic>
        <p:nvPicPr>
          <p:cNvPr id="2" name="图片 1"/>
          <p:cNvPicPr>
            <a:picLocks noChangeAspect="1"/>
          </p:cNvPicPr>
          <p:nvPr/>
        </p:nvPicPr>
        <p:blipFill>
          <a:blip r:embed="rId3"/>
          <a:stretch>
            <a:fillRect/>
          </a:stretch>
        </p:blipFill>
        <p:spPr>
          <a:xfrm>
            <a:off x="7661275" y="1724025"/>
            <a:ext cx="3726180" cy="3855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3000">
        <p:random/>
      </p:transition>
    </mc:Choice>
    <mc:Fallback>
      <p:transition spd="slow" advTm="3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10"/>
          </p:nvPr>
        </p:nvPicPr>
        <p:blipFill rotWithShape="1">
          <a:blip r:embed="rId1" cstate="print">
            <a:extLst>
              <a:ext uri="{28A0092B-C50C-407E-A947-70E740481C1C}">
                <a14:useLocalDpi xmlns:a14="http://schemas.microsoft.com/office/drawing/2010/main" val="0"/>
              </a:ext>
            </a:extLst>
          </a:blip>
          <a:srcRect t="16976" b="9360"/>
          <a:stretch>
            <a:fillRect/>
          </a:stretch>
        </p:blipFill>
        <p:spPr>
          <a:xfrm>
            <a:off x="0" y="1"/>
            <a:ext cx="12192000" cy="5987415"/>
          </a:xfrm>
          <a:prstGeom prst="rect">
            <a:avLst/>
          </a:prstGeom>
        </p:spPr>
      </p:pic>
      <p:sp>
        <p:nvSpPr>
          <p:cNvPr id="7" name="直角三角形 6"/>
          <p:cNvSpPr/>
          <p:nvPr/>
        </p:nvSpPr>
        <p:spPr>
          <a:xfrm flipH="1">
            <a:off x="0" y="-230505"/>
            <a:ext cx="12192000" cy="62179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等腰三角形 12"/>
          <p:cNvSpPr/>
          <p:nvPr/>
        </p:nvSpPr>
        <p:spPr>
          <a:xfrm rot="16200000" flipH="1">
            <a:off x="7985128" y="1160782"/>
            <a:ext cx="2008505" cy="1657985"/>
          </a:xfrm>
          <a:prstGeom prst="triangle">
            <a:avLst>
              <a:gd name="adj" fmla="val 42080"/>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等腰三角形 13"/>
          <p:cNvSpPr/>
          <p:nvPr/>
        </p:nvSpPr>
        <p:spPr>
          <a:xfrm rot="5400000">
            <a:off x="9663628" y="1058867"/>
            <a:ext cx="2099313" cy="1809752"/>
          </a:xfrm>
          <a:prstGeom prst="triangle">
            <a:avLst>
              <a:gd name="adj" fmla="val 5739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等腰三角形 15"/>
          <p:cNvSpPr/>
          <p:nvPr/>
        </p:nvSpPr>
        <p:spPr>
          <a:xfrm rot="16200000" flipH="1">
            <a:off x="9617719" y="-39997"/>
            <a:ext cx="2764975" cy="2383599"/>
          </a:xfrm>
          <a:prstGeom prst="triangle">
            <a:avLst>
              <a:gd name="adj" fmla="val 44169"/>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cs typeface="+mn-ea"/>
                <a:sym typeface="+mn-lt"/>
              </a:rPr>
              <a:t>2021</a:t>
            </a:r>
            <a:endParaRPr lang="zh-CN" altLang="en-US" sz="3200" dirty="0">
              <a:latin typeface="微软雅黑" panose="020B0503020204020204" pitchFamily="34" charset="-122"/>
              <a:ea typeface="微软雅黑" panose="020B0503020204020204" pitchFamily="34" charset="-122"/>
              <a:cs typeface="+mn-ea"/>
              <a:sym typeface="+mn-lt"/>
            </a:endParaRPr>
          </a:p>
        </p:txBody>
      </p:sp>
      <p:sp>
        <p:nvSpPr>
          <p:cNvPr id="11" name="等腰三角形 10"/>
          <p:cNvSpPr/>
          <p:nvPr/>
        </p:nvSpPr>
        <p:spPr>
          <a:xfrm rot="5400000">
            <a:off x="-119451" y="1033851"/>
            <a:ext cx="1732027" cy="1493127"/>
          </a:xfrm>
          <a:prstGeom prst="triangle">
            <a:avLst>
              <a:gd name="adj" fmla="val 6099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5326699" y="3922335"/>
            <a:ext cx="5109091" cy="830997"/>
          </a:xfrm>
          <a:prstGeom prst="rect">
            <a:avLst/>
          </a:prstGeom>
          <a:noFill/>
        </p:spPr>
        <p:txBody>
          <a:bodyPr wrap="none" rtlCol="0">
            <a:spAutoFit/>
            <a:scene3d>
              <a:camera prst="orthographicFront"/>
              <a:lightRig rig="threePt" dir="t"/>
            </a:scene3d>
            <a:sp3d contourW="12700"/>
          </a:bodyPr>
          <a:lstStyle/>
          <a:p>
            <a:pPr algn="r"/>
            <a:r>
              <a:rPr lang="zh-CN" altLang="en-US" sz="4800" b="1" dirty="0">
                <a:solidFill>
                  <a:schemeClr val="bg2">
                    <a:lumMod val="25000"/>
                  </a:schemeClr>
                </a:solidFill>
                <a:latin typeface="微软雅黑" panose="020B0503020204020204" pitchFamily="34" charset="-122"/>
                <a:ea typeface="微软雅黑" panose="020B0503020204020204" pitchFamily="34" charset="-122"/>
                <a:cs typeface="+mn-ea"/>
                <a:sym typeface="+mn-lt"/>
              </a:rPr>
              <a:t>汇报完毕，谢谢！</a:t>
            </a:r>
            <a:endParaRPr lang="zh-CN" altLang="en-US" sz="4800" b="1" dirty="0">
              <a:solidFill>
                <a:schemeClr val="bg2">
                  <a:lumMod val="25000"/>
                </a:schemeClr>
              </a:solidFill>
              <a:latin typeface="微软雅黑" panose="020B0503020204020204" pitchFamily="34" charset="-122"/>
              <a:ea typeface="微软雅黑" panose="020B0503020204020204" pitchFamily="34" charset="-122"/>
              <a:cs typeface="+mn-ea"/>
              <a:sym typeface="+mn-lt"/>
            </a:endParaRPr>
          </a:p>
        </p:txBody>
      </p:sp>
      <p:sp>
        <p:nvSpPr>
          <p:cNvPr id="8" name="矩形 7"/>
          <p:cNvSpPr/>
          <p:nvPr/>
        </p:nvSpPr>
        <p:spPr>
          <a:xfrm>
            <a:off x="4706622" y="5884547"/>
            <a:ext cx="7485380" cy="102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8395" y="5693044"/>
            <a:ext cx="1478344" cy="20468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企业概述</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26440" y="69667"/>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36" name="矩形 35"/>
          <p:cNvSpPr/>
          <p:nvPr/>
        </p:nvSpPr>
        <p:spPr>
          <a:xfrm>
            <a:off x="0" y="2759248"/>
            <a:ext cx="12192000" cy="4098752"/>
          </a:xfrm>
          <a:prstGeom prst="rect">
            <a:avLst/>
          </a:prstGeom>
          <a:blipFill dpi="0" rotWithShape="1">
            <a:blip r:embed="rId2" cstate="print"/>
            <a:srcRect/>
            <a:stretch>
              <a:fillRect l="-1490" t="-79140" r="-3198" b="-33837"/>
            </a:stretch>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p:txBody>
      </p:sp>
      <p:sp>
        <p:nvSpPr>
          <p:cNvPr id="37" name="圆角矩形 36"/>
          <p:cNvSpPr/>
          <p:nvPr/>
        </p:nvSpPr>
        <p:spPr>
          <a:xfrm>
            <a:off x="1687730" y="1569893"/>
            <a:ext cx="8816543" cy="3135087"/>
          </a:xfrm>
          <a:prstGeom prst="roundRect">
            <a:avLst>
              <a:gd name="adj" fmla="val 1667"/>
            </a:avLst>
          </a:prstGeom>
          <a:solidFill>
            <a:schemeClr val="bg1">
              <a:alpha val="98000"/>
            </a:schemeClr>
          </a:solidFill>
          <a:ln>
            <a:noFill/>
          </a:ln>
          <a:effectLst>
            <a:outerShdw blurRad="114300" sx="102000" sy="102000" algn="ctr"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38" name="TextBox 64"/>
          <p:cNvSpPr txBox="1"/>
          <p:nvPr/>
        </p:nvSpPr>
        <p:spPr>
          <a:xfrm>
            <a:off x="2319993" y="2290870"/>
            <a:ext cx="1705655" cy="523220"/>
          </a:xfrm>
          <a:prstGeom prst="rect">
            <a:avLst/>
          </a:prstGeom>
          <a:noFill/>
        </p:spPr>
        <p:txBody>
          <a:bodyPr wrap="square" rtlCol="0">
            <a:spAutoFit/>
          </a:bodyPr>
          <a:lstStyle/>
          <a:p>
            <a:r>
              <a:rPr lang="zh-CN" altLang="en-US" sz="2800" spc="75"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rPr>
              <a:t>成立时间</a:t>
            </a:r>
            <a:endParaRPr lang="zh-CN" altLang="en-US" sz="2800" spc="75"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39" name="TextBox 64"/>
          <p:cNvSpPr txBox="1"/>
          <p:nvPr/>
        </p:nvSpPr>
        <p:spPr>
          <a:xfrm>
            <a:off x="6405459" y="2236029"/>
            <a:ext cx="1705655" cy="523220"/>
          </a:xfrm>
          <a:prstGeom prst="rect">
            <a:avLst/>
          </a:prstGeom>
          <a:noFill/>
        </p:spPr>
        <p:txBody>
          <a:bodyPr wrap="square" rtlCol="0">
            <a:spAutoFit/>
          </a:bodyPr>
          <a:lstStyle/>
          <a:p>
            <a:r>
              <a:rPr lang="zh-CN" altLang="en-US" sz="2800" spc="75"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rPr>
              <a:t>团队背景</a:t>
            </a:r>
            <a:endParaRPr lang="zh-CN" altLang="en-US" sz="2800" spc="75"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0" name="矩形 39"/>
          <p:cNvSpPr/>
          <p:nvPr/>
        </p:nvSpPr>
        <p:spPr>
          <a:xfrm>
            <a:off x="2319991" y="2808142"/>
            <a:ext cx="3493435" cy="62517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2013</a:t>
            </a:r>
            <a:r>
              <a:rPr lang="zh-CN" altLang="en-US"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年成立于北京</a:t>
            </a:r>
            <a:endParaRPr lang="en-US"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a:p>
            <a:pPr>
              <a:lnSpc>
                <a:spcPct val="130000"/>
              </a:lnSpc>
            </a:pPr>
            <a:r>
              <a:rPr lang="zh-CN" altLang="en-US"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深耕数据服务领域</a:t>
            </a:r>
            <a:endParaRPr lang="en-GB"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1" name="矩形 40"/>
          <p:cNvSpPr/>
          <p:nvPr/>
        </p:nvSpPr>
        <p:spPr>
          <a:xfrm>
            <a:off x="6405459" y="2808141"/>
            <a:ext cx="3626979" cy="62517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2007</a:t>
            </a:r>
            <a:r>
              <a:rPr lang="zh-CN" altLang="en-US"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年国内最早从事内容审核业务的团队</a:t>
            </a:r>
            <a:endParaRPr lang="en-US"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a:p>
            <a:pPr>
              <a:lnSpc>
                <a:spcPct val="130000"/>
              </a:lnSpc>
            </a:pPr>
            <a:r>
              <a:rPr lang="zh-CN" altLang="en-US"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服务于国内</a:t>
            </a:r>
            <a:r>
              <a:rPr lang="en-US"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TOP</a:t>
            </a:r>
            <a:r>
              <a:rPr lang="zh-CN" altLang="en-US"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rPr>
              <a:t>互联网及技术公司的团队</a:t>
            </a:r>
            <a:endParaRPr lang="en-GB" altLang="zh-CN" sz="1400" dirty="0">
              <a:solidFill>
                <a:schemeClr val="tx1">
                  <a:lumMod val="85000"/>
                  <a:lumOff val="15000"/>
                </a:schemeClr>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2" name="圆角矩形 41"/>
          <p:cNvSpPr/>
          <p:nvPr/>
        </p:nvSpPr>
        <p:spPr>
          <a:xfrm>
            <a:off x="2427503" y="3937086"/>
            <a:ext cx="840063" cy="336549"/>
          </a:xfrm>
          <a:prstGeom prst="roundRect">
            <a:avLst/>
          </a:prstGeom>
          <a:solidFill>
            <a:srgbClr val="1A609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01</a:t>
            </a:r>
            <a:endParaRPr lang="zh-CN" altLang="en-US" sz="12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3" name="圆角矩形 42"/>
          <p:cNvSpPr/>
          <p:nvPr/>
        </p:nvSpPr>
        <p:spPr>
          <a:xfrm>
            <a:off x="6516069" y="3932128"/>
            <a:ext cx="840063" cy="336549"/>
          </a:xfrm>
          <a:prstGeom prst="roundRect">
            <a:avLst/>
          </a:prstGeom>
          <a:solidFill>
            <a:srgbClr val="1A609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02</a:t>
            </a:r>
            <a:endParaRPr lang="zh-CN" altLang="en-US" sz="12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4" name="圆角矩形 43"/>
          <p:cNvSpPr/>
          <p:nvPr/>
        </p:nvSpPr>
        <p:spPr>
          <a:xfrm>
            <a:off x="1982874" y="1770454"/>
            <a:ext cx="8211013" cy="2733964"/>
          </a:xfrm>
          <a:prstGeom prst="roundRect">
            <a:avLst>
              <a:gd name="adj" fmla="val 1667"/>
            </a:avLst>
          </a:prstGeom>
          <a:noFill/>
          <a:ln w="19050">
            <a:solidFill>
              <a:srgbClr val="1A609F"/>
            </a:solidFill>
          </a:ln>
          <a:effectLst>
            <a:outerShdw blurRad="114300" sx="102000" sy="102000" algn="ctr"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主营业务</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36" name="矩形 35"/>
          <p:cNvSpPr/>
          <p:nvPr/>
        </p:nvSpPr>
        <p:spPr>
          <a:xfrm>
            <a:off x="7285617" y="1505529"/>
            <a:ext cx="2518785" cy="1846959"/>
          </a:xfrm>
          <a:prstGeom prst="rect">
            <a:avLst/>
          </a:prstGeom>
          <a:blipFill dpi="0" rotWithShape="1">
            <a:blip r:embed="rId2" cstate="print"/>
            <a:srcRect/>
            <a:tile tx="0" ty="0" sx="100000" sy="100000" flip="none" algn="tl"/>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37" name="矩形 36"/>
          <p:cNvSpPr/>
          <p:nvPr/>
        </p:nvSpPr>
        <p:spPr>
          <a:xfrm>
            <a:off x="4796943" y="5080001"/>
            <a:ext cx="2378559" cy="1168401"/>
          </a:xfrm>
          <a:prstGeom prst="rect">
            <a:avLst/>
          </a:prstGeom>
          <a:solidFill>
            <a:srgbClr val="0D496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38" name="矩形 37"/>
          <p:cNvSpPr/>
          <p:nvPr/>
        </p:nvSpPr>
        <p:spPr>
          <a:xfrm>
            <a:off x="2827778" y="2895601"/>
            <a:ext cx="1886697" cy="1364673"/>
          </a:xfrm>
          <a:prstGeom prst="rect">
            <a:avLst/>
          </a:prstGeom>
          <a:solidFill>
            <a:srgbClr val="1A609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39" name="矩形 38"/>
          <p:cNvSpPr/>
          <p:nvPr/>
        </p:nvSpPr>
        <p:spPr>
          <a:xfrm>
            <a:off x="0" y="2895602"/>
            <a:ext cx="2733149" cy="1899885"/>
          </a:xfrm>
          <a:prstGeom prst="rect">
            <a:avLst/>
          </a:prstGeom>
          <a:blipFill dpi="0" rotWithShape="1">
            <a:blip r:embed="rId3" cstate="print"/>
            <a:srcRect/>
            <a:tile tx="0" ty="0" sx="100000" sy="100000" flip="none" algn="tl"/>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0" name="矩形 39"/>
          <p:cNvSpPr/>
          <p:nvPr/>
        </p:nvSpPr>
        <p:spPr>
          <a:xfrm>
            <a:off x="2820055" y="4348517"/>
            <a:ext cx="1894420" cy="1899884"/>
          </a:xfrm>
          <a:prstGeom prst="rect">
            <a:avLst/>
          </a:prstGeom>
          <a:blipFill dpi="0" rotWithShape="1">
            <a:blip r:embed="rId4" cstate="print"/>
            <a:srcRect/>
            <a:tile tx="0" ty="0" sx="100000" sy="100000" flip="none" algn="tl"/>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1" name="矩形 40"/>
          <p:cNvSpPr/>
          <p:nvPr/>
        </p:nvSpPr>
        <p:spPr>
          <a:xfrm>
            <a:off x="4796943" y="2884556"/>
            <a:ext cx="2378559" cy="2074837"/>
          </a:xfrm>
          <a:prstGeom prst="rect">
            <a:avLst/>
          </a:prstGeom>
          <a:blipFill dpi="0" rotWithShape="1">
            <a:blip r:embed="rId5" cstate="print"/>
            <a:srcRect/>
            <a:tile tx="0" ty="0" sx="100000" sy="100000" flip="none" algn="tl"/>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2" name="矩形 41"/>
          <p:cNvSpPr/>
          <p:nvPr/>
        </p:nvSpPr>
        <p:spPr>
          <a:xfrm>
            <a:off x="9914515" y="3035927"/>
            <a:ext cx="2259028" cy="1923467"/>
          </a:xfrm>
          <a:prstGeom prst="rect">
            <a:avLst/>
          </a:prstGeom>
          <a:blipFill dpi="0" rotWithShape="1">
            <a:blip r:embed="rId6" cstate="print"/>
            <a:srcRect/>
            <a:tile tx="0" ty="0" sx="100000" sy="100000" flip="none" algn="tl"/>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3" name="矩形 42"/>
          <p:cNvSpPr/>
          <p:nvPr/>
        </p:nvSpPr>
        <p:spPr>
          <a:xfrm>
            <a:off x="7285617" y="3433968"/>
            <a:ext cx="2518785" cy="1525427"/>
          </a:xfrm>
          <a:prstGeom prst="rect">
            <a:avLst/>
          </a:prstGeom>
          <a:solidFill>
            <a:srgbClr val="1A609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4" name="文本框 43"/>
          <p:cNvSpPr txBox="1"/>
          <p:nvPr/>
        </p:nvSpPr>
        <p:spPr>
          <a:xfrm>
            <a:off x="5234226" y="1636764"/>
            <a:ext cx="1723549" cy="400110"/>
          </a:xfrm>
          <a:prstGeom prst="rect">
            <a:avLst/>
          </a:prstGeom>
          <a:noFill/>
        </p:spPr>
        <p:txBody>
          <a:bodyPr wrap="none" rtlCol="0">
            <a:spAutoFit/>
          </a:bodyPr>
          <a:lstStyle/>
          <a:p>
            <a:pPr algn="r"/>
            <a:r>
              <a:rPr lang="zh-CN" altLang="en-US" sz="2000" b="1"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rPr>
              <a:t>内容安全审核</a:t>
            </a:r>
            <a:endParaRPr lang="zh-CN" altLang="en-US" sz="2000" b="1"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5" name="TextBox 29"/>
          <p:cNvSpPr txBox="1"/>
          <p:nvPr/>
        </p:nvSpPr>
        <p:spPr>
          <a:xfrm>
            <a:off x="885315" y="2125116"/>
            <a:ext cx="5982061" cy="495136"/>
          </a:xfrm>
          <a:prstGeom prst="rect">
            <a:avLst/>
          </a:prstGeom>
          <a:noFill/>
        </p:spPr>
        <p:txBody>
          <a:bodyPr wrap="square" lIns="0" tIns="0" rIns="0" bIns="0" rtlCol="0">
            <a:spAutoFit/>
          </a:bodyPr>
          <a:lstStyle/>
          <a:p>
            <a:pPr>
              <a:lnSpc>
                <a:spcPct val="120000"/>
              </a:lnSpc>
            </a:pPr>
            <a:r>
              <a:rPr lang="zh-CN" altLang="en-US" sz="1400" dirty="0">
                <a:latin typeface="微软雅黑" panose="020B0503020204020204" pitchFamily="34" charset="-122"/>
                <a:ea typeface="微软雅黑" panose="020B0503020204020204" pitchFamily="34" charset="-122"/>
                <a:cs typeface="+mn-ea"/>
              </a:rPr>
              <a:t>为互联网</a:t>
            </a:r>
            <a:r>
              <a:rPr lang="en-US" altLang="zh-CN" sz="1400" dirty="0">
                <a:latin typeface="微软雅黑" panose="020B0503020204020204" pitchFamily="34" charset="-122"/>
                <a:ea typeface="微软雅黑" panose="020B0503020204020204" pitchFamily="34" charset="-122"/>
                <a:cs typeface="+mn-ea"/>
              </a:rPr>
              <a:t>UGC</a:t>
            </a:r>
            <a:r>
              <a:rPr lang="zh-CN" altLang="en-US" sz="1400" dirty="0">
                <a:latin typeface="微软雅黑" panose="020B0503020204020204" pitchFamily="34" charset="-122"/>
                <a:ea typeface="微软雅黑" panose="020B0503020204020204" pitchFamily="34" charset="-122"/>
                <a:cs typeface="+mn-ea"/>
              </a:rPr>
              <a:t>，自媒体，短视频等行业提供内容方面的审核</a:t>
            </a:r>
            <a:r>
              <a:rPr lang="en-US" altLang="zh-CN" sz="1400" dirty="0">
                <a:latin typeface="微软雅黑" panose="020B0503020204020204" pitchFamily="34" charset="-122"/>
                <a:ea typeface="微软雅黑" panose="020B0503020204020204" pitchFamily="34" charset="-122"/>
                <a:cs typeface="+mn-ea"/>
              </a:rPr>
              <a:t>/</a:t>
            </a:r>
            <a:r>
              <a:rPr lang="zh-CN" altLang="en-US" sz="1400" dirty="0">
                <a:latin typeface="微软雅黑" panose="020B0503020204020204" pitchFamily="34" charset="-122"/>
                <a:ea typeface="微软雅黑" panose="020B0503020204020204" pitchFamily="34" charset="-122"/>
                <a:cs typeface="+mn-ea"/>
              </a:rPr>
              <a:t>标注服务</a:t>
            </a:r>
            <a:r>
              <a:rPr lang="zh-CN" altLang="en-US" sz="1400" dirty="0">
                <a:latin typeface="微软雅黑 Light" panose="020B0502040204020203" charset="-122"/>
                <a:ea typeface="微软雅黑 Light" panose="020B0502040204020203" charset="-122"/>
                <a:cs typeface="+mn-ea"/>
              </a:rPr>
              <a:t>，</a:t>
            </a:r>
            <a:r>
              <a:rPr lang="zh-CN" altLang="en-US" sz="1400" dirty="0">
                <a:latin typeface="微软雅黑" panose="020B0503020204020204" pitchFamily="34" charset="-122"/>
                <a:ea typeface="微软雅黑" panose="020B0503020204020204" pitchFamily="34" charset="-122"/>
                <a:cs typeface="+mn-ea"/>
              </a:rPr>
              <a:t>包括安全审核，内容标签标注，内容分级，优质内容标注，数据清洗等服务。</a:t>
            </a:r>
            <a:endParaRPr lang="en-US" altLang="zh-CN" sz="1400" dirty="0">
              <a:latin typeface="微软雅黑" panose="020B0503020204020204" pitchFamily="34" charset="-122"/>
              <a:ea typeface="微软雅黑" panose="020B0503020204020204" pitchFamily="34" charset="-122"/>
              <a:cs typeface="+mn-ea"/>
            </a:endParaRPr>
          </a:p>
        </p:txBody>
      </p:sp>
      <p:sp>
        <p:nvSpPr>
          <p:cNvPr id="46" name="文本框 45"/>
          <p:cNvSpPr txBox="1"/>
          <p:nvPr/>
        </p:nvSpPr>
        <p:spPr>
          <a:xfrm>
            <a:off x="7285616" y="5098404"/>
            <a:ext cx="1210588" cy="400110"/>
          </a:xfrm>
          <a:prstGeom prst="rect">
            <a:avLst/>
          </a:prstGeom>
          <a:noFill/>
        </p:spPr>
        <p:txBody>
          <a:bodyPr wrap="none" rtlCol="0">
            <a:spAutoFit/>
          </a:bodyPr>
          <a:lstStyle/>
          <a:p>
            <a:r>
              <a:rPr lang="zh-CN" altLang="en-US" sz="2000" b="1"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rPr>
              <a:t>数据标注</a:t>
            </a:r>
            <a:endParaRPr lang="zh-CN" altLang="en-US" sz="2000" b="1" dirty="0">
              <a:solidFill>
                <a:srgbClr val="1A609F"/>
              </a:solidFill>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7" name="TextBox 29"/>
          <p:cNvSpPr txBox="1"/>
          <p:nvPr/>
        </p:nvSpPr>
        <p:spPr>
          <a:xfrm>
            <a:off x="7367395" y="5498513"/>
            <a:ext cx="4458847" cy="754822"/>
          </a:xfrm>
          <a:prstGeom prst="rect">
            <a:avLst/>
          </a:prstGeom>
          <a:noFill/>
        </p:spPr>
        <p:txBody>
          <a:bodyPr wrap="square" lIns="0" tIns="0" rIns="0" bIns="0" rtlCol="0">
            <a:spAutoFit/>
          </a:bodyPr>
          <a:lstStyle/>
          <a:p>
            <a:pPr lvl="0">
              <a:lnSpc>
                <a:spcPct val="120000"/>
              </a:lnSpc>
            </a:pPr>
            <a:r>
              <a:rPr lang="zh-CN" altLang="en-US" sz="1400" dirty="0">
                <a:latin typeface="微软雅黑" panose="020B0503020204020204" pitchFamily="34" charset="-122"/>
                <a:ea typeface="微软雅黑" panose="020B0503020204020204" pitchFamily="34" charset="-122"/>
                <a:cs typeface="+mn-ea"/>
              </a:rPr>
              <a:t>提供自动驾驶，智能机器人，智能家居，智能安防，智能医疗，无人便利店，智能金融，搜索等领域相关的数据采集，标注，评测等服务</a:t>
            </a:r>
            <a:r>
              <a:rPr lang="en-US" altLang="zh-CN" sz="1400" dirty="0">
                <a:latin typeface="微软雅黑 Light" panose="020B0502040204020203" charset="-122"/>
                <a:ea typeface="微软雅黑 Light" panose="020B0502040204020203" charset="-122"/>
                <a:cs typeface="微软雅黑" panose="020B0503020204020204" pitchFamily="34" charset="-122"/>
              </a:rPr>
              <a:t>。</a:t>
            </a:r>
            <a:endParaRPr lang="en-US" altLang="zh-CN" sz="1400" dirty="0">
              <a:latin typeface="微软雅黑 Light" panose="020B0502040204020203" charset="-122"/>
              <a:ea typeface="微软雅黑 Light" panose="020B0502040204020203" charset="-122"/>
              <a:cs typeface="微软雅黑" panose="020B0503020204020204" pitchFamily="34" charset="-122"/>
            </a:endParaRPr>
          </a:p>
        </p:txBody>
      </p:sp>
      <p:sp>
        <p:nvSpPr>
          <p:cNvPr id="48" name="TextBox 7"/>
          <p:cNvSpPr txBox="1"/>
          <p:nvPr/>
        </p:nvSpPr>
        <p:spPr>
          <a:xfrm>
            <a:off x="3119110" y="3208732"/>
            <a:ext cx="1291873"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最高</a:t>
            </a:r>
            <a:endParaRPr lang="en-US" altLang="zh-CN"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a:p>
            <a:pPr algn="ctr"/>
            <a:r>
              <a:rPr lang="zh-CN" altLang="en-US"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专业度</a:t>
            </a:r>
            <a:endParaRPr lang="zh-CN" altLang="en-US"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49" name="TextBox 7"/>
          <p:cNvSpPr txBox="1"/>
          <p:nvPr/>
        </p:nvSpPr>
        <p:spPr>
          <a:xfrm>
            <a:off x="5354109" y="5253203"/>
            <a:ext cx="1291873" cy="820866"/>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665"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最具</a:t>
            </a:r>
            <a:endParaRPr lang="en-US" altLang="zh-CN" sz="2665"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a:p>
            <a:pPr algn="ctr"/>
            <a:r>
              <a:rPr lang="zh-CN" altLang="en-US" sz="2665"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责任心</a:t>
            </a:r>
            <a:endParaRPr lang="zh-CN" altLang="en-US" sz="2665"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
        <p:nvSpPr>
          <p:cNvPr id="50" name="TextBox 7"/>
          <p:cNvSpPr txBox="1"/>
          <p:nvPr/>
        </p:nvSpPr>
        <p:spPr>
          <a:xfrm>
            <a:off x="7902025" y="3823120"/>
            <a:ext cx="1291873"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最优</a:t>
            </a:r>
            <a:endParaRPr lang="en-US" altLang="zh-CN"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a:p>
            <a:pPr algn="ctr"/>
            <a:r>
              <a:rPr lang="zh-CN" altLang="en-US"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rPr>
              <a:t>性价比</a:t>
            </a:r>
            <a:endParaRPr lang="zh-CN" altLang="en-US" sz="24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9168" y="1535686"/>
            <a:ext cx="5338057" cy="4764157"/>
          </a:xfrm>
          <a:prstGeom prst="rect">
            <a:avLst/>
          </a:prstGeom>
        </p:spPr>
      </p:pic>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公司地图</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cxnSp>
        <p:nvCxnSpPr>
          <p:cNvPr id="37" name="直线连接符 36"/>
          <p:cNvCxnSpPr/>
          <p:nvPr/>
        </p:nvCxnSpPr>
        <p:spPr>
          <a:xfrm flipV="1">
            <a:off x="4801703" y="3150384"/>
            <a:ext cx="1742244" cy="118475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线连接符 37"/>
          <p:cNvCxnSpPr/>
          <p:nvPr/>
        </p:nvCxnSpPr>
        <p:spPr>
          <a:xfrm>
            <a:off x="4868058" y="4551753"/>
            <a:ext cx="1714500" cy="106749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线连接符 43"/>
          <p:cNvCxnSpPr/>
          <p:nvPr/>
        </p:nvCxnSpPr>
        <p:spPr>
          <a:xfrm flipV="1">
            <a:off x="4745752" y="4205725"/>
            <a:ext cx="1850058" cy="14062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flipV="1">
            <a:off x="4179269" y="2093843"/>
            <a:ext cx="2128766" cy="15986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6739466" y="1389359"/>
            <a:ext cx="4904041" cy="1206484"/>
          </a:xfrm>
          <a:prstGeom prst="rect">
            <a:avLst/>
          </a:prstGeom>
          <a:noFill/>
        </p:spPr>
        <p:txBody>
          <a:bodyPr wrap="square" rtlCol="0">
            <a:spAutoFit/>
          </a:bodyPr>
          <a:lstStyle/>
          <a:p>
            <a:r>
              <a:rPr kumimoji="1" lang="zh-CN" altLang="en-US" b="1" dirty="0"/>
              <a:t>北京总部</a:t>
            </a:r>
            <a:endParaRPr kumimoji="1" lang="en-US" altLang="zh-CN" b="1" dirty="0"/>
          </a:p>
          <a:p>
            <a:pPr>
              <a:lnSpc>
                <a:spcPct val="130000"/>
              </a:lnSpc>
            </a:pPr>
            <a:r>
              <a:rPr kumimoji="1" lang="zh-CN" altLang="en-US" sz="1400" dirty="0">
                <a:latin typeface="微软雅黑" panose="020B0503020204020204" pitchFamily="34" charset="-122"/>
                <a:ea typeface="微软雅黑" panose="020B0503020204020204" pitchFamily="34" charset="-122"/>
              </a:rPr>
              <a:t>销售，售前，交付于一体</a:t>
            </a:r>
            <a:endParaRPr kumimoji="1" lang="zh-CN" altLang="en-US" sz="1400" dirty="0">
              <a:latin typeface="微软雅黑" panose="020B0503020204020204" pitchFamily="34" charset="-122"/>
              <a:ea typeface="微软雅黑" panose="020B0503020204020204" pitchFamily="34" charset="-122"/>
            </a:endParaRPr>
          </a:p>
          <a:p>
            <a:pPr>
              <a:lnSpc>
                <a:spcPct val="130000"/>
              </a:lnSpc>
            </a:pPr>
            <a:r>
              <a:rPr kumimoji="1" lang="zh-CN" altLang="en-US" sz="1400" dirty="0">
                <a:latin typeface="微软雅黑" panose="020B0503020204020204" pitchFamily="34" charset="-122"/>
                <a:ea typeface="微软雅黑" panose="020B0503020204020204" pitchFamily="34" charset="-122"/>
              </a:rPr>
              <a:t>可满足客户驻场，及需要频繁面对面沟通的需求</a:t>
            </a:r>
            <a:endParaRPr kumimoji="1" lang="zh-CN" altLang="en-US" sz="1400" dirty="0">
              <a:latin typeface="微软雅黑" panose="020B0503020204020204" pitchFamily="34" charset="-122"/>
              <a:ea typeface="微软雅黑" panose="020B0503020204020204" pitchFamily="34" charset="-122"/>
            </a:endParaRPr>
          </a:p>
          <a:p>
            <a:endParaRPr kumimoji="1" lang="zh-CN" altLang="en-US" dirty="0"/>
          </a:p>
        </p:txBody>
      </p:sp>
      <p:sp>
        <p:nvSpPr>
          <p:cNvPr id="25" name="矩形 24"/>
          <p:cNvSpPr/>
          <p:nvPr/>
        </p:nvSpPr>
        <p:spPr>
          <a:xfrm>
            <a:off x="6737256" y="2749392"/>
            <a:ext cx="4659612" cy="945259"/>
          </a:xfrm>
          <a:prstGeom prst="rect">
            <a:avLst/>
          </a:prstGeom>
        </p:spPr>
        <p:txBody>
          <a:bodyPr wrap="square">
            <a:spAutoFit/>
          </a:bodyPr>
          <a:lstStyle/>
          <a:p>
            <a:pPr>
              <a:lnSpc>
                <a:spcPct val="130000"/>
              </a:lnSpc>
            </a:pPr>
            <a:r>
              <a:rPr kumimoji="1" lang="zh-CN" altLang="en-US" sz="1600" b="1" dirty="0">
                <a:latin typeface="微软雅黑" panose="020B0503020204020204" pitchFamily="34" charset="-122"/>
                <a:ea typeface="微软雅黑" panose="020B0503020204020204" pitchFamily="34" charset="-122"/>
              </a:rPr>
              <a:t>盐城分公司</a:t>
            </a:r>
            <a:endParaRPr kumimoji="1" lang="en-US" altLang="zh-CN" sz="1600" b="1" dirty="0">
              <a:latin typeface="微软雅黑" panose="020B0503020204020204" pitchFamily="34" charset="-122"/>
              <a:ea typeface="微软雅黑" panose="020B0503020204020204" pitchFamily="34" charset="-122"/>
            </a:endParaRPr>
          </a:p>
          <a:p>
            <a:pPr>
              <a:lnSpc>
                <a:spcPct val="130000"/>
              </a:lnSpc>
            </a:pPr>
            <a:r>
              <a:rPr kumimoji="1" lang="zh-CN" altLang="en-US" sz="1400" dirty="0">
                <a:latin typeface="微软雅黑" panose="020B0503020204020204" pitchFamily="34" charset="-122"/>
                <a:ea typeface="微软雅黑" panose="020B0503020204020204" pitchFamily="34" charset="-122"/>
              </a:rPr>
              <a:t>主要承接数据标注类业务</a:t>
            </a:r>
            <a:endParaRPr kumimoji="1" lang="en-US" altLang="zh-CN" sz="1400" dirty="0">
              <a:latin typeface="微软雅黑" panose="020B0503020204020204" pitchFamily="34" charset="-122"/>
              <a:ea typeface="微软雅黑" panose="020B0503020204020204" pitchFamily="34" charset="-122"/>
            </a:endParaRPr>
          </a:p>
          <a:p>
            <a:pPr>
              <a:lnSpc>
                <a:spcPct val="130000"/>
              </a:lnSpc>
            </a:pPr>
            <a:r>
              <a:rPr kumimoji="1" lang="zh-CN" altLang="en-US" sz="1400" dirty="0">
                <a:latin typeface="微软雅黑" panose="020B0503020204020204" pitchFamily="34" charset="-122"/>
                <a:ea typeface="微软雅黑" panose="020B0503020204020204" pitchFamily="34" charset="-122"/>
              </a:rPr>
              <a:t>场地</a:t>
            </a:r>
            <a:r>
              <a:rPr kumimoji="1" lang="en-US" altLang="zh-CN" sz="1400" dirty="0">
                <a:latin typeface="微软雅黑" panose="020B0503020204020204" pitchFamily="34" charset="-122"/>
                <a:ea typeface="微软雅黑" panose="020B0503020204020204" pitchFamily="34" charset="-122"/>
              </a:rPr>
              <a:t>1400</a:t>
            </a:r>
            <a:r>
              <a:rPr kumimoji="1" lang="zh-CN" altLang="en-US" sz="1400" dirty="0">
                <a:latin typeface="微软雅黑" panose="020B0503020204020204" pitchFamily="34" charset="-122"/>
                <a:ea typeface="微软雅黑" panose="020B0503020204020204" pitchFamily="34" charset="-122"/>
              </a:rPr>
              <a:t>平，</a:t>
            </a:r>
            <a:r>
              <a:rPr kumimoji="1" lang="en-US" altLang="zh-CN" sz="1400" dirty="0">
                <a:latin typeface="微软雅黑" panose="020B0503020204020204" pitchFamily="34" charset="-122"/>
                <a:ea typeface="微软雅黑" panose="020B0503020204020204" pitchFamily="34" charset="-122"/>
              </a:rPr>
              <a:t>260</a:t>
            </a:r>
            <a:r>
              <a:rPr kumimoji="1" lang="zh-CN" altLang="en-US" sz="1400" dirty="0">
                <a:latin typeface="微软雅黑" panose="020B0503020204020204" pitchFamily="34" charset="-122"/>
                <a:ea typeface="微软雅黑" panose="020B0503020204020204" pitchFamily="34" charset="-122"/>
              </a:rPr>
              <a:t>个工位</a:t>
            </a:r>
            <a:endParaRPr kumimoji="1" lang="en-US" altLang="zh-CN" sz="1400" dirty="0">
              <a:latin typeface="微软雅黑" panose="020B0503020204020204" pitchFamily="34" charset="-122"/>
              <a:ea typeface="微软雅黑" panose="020B0503020204020204" pitchFamily="34" charset="-122"/>
            </a:endParaRPr>
          </a:p>
        </p:txBody>
      </p:sp>
      <p:sp>
        <p:nvSpPr>
          <p:cNvPr id="52" name="矩形 51"/>
          <p:cNvSpPr/>
          <p:nvPr/>
        </p:nvSpPr>
        <p:spPr>
          <a:xfrm>
            <a:off x="6730632" y="3895707"/>
            <a:ext cx="4659612" cy="945259"/>
          </a:xfrm>
          <a:prstGeom prst="rect">
            <a:avLst/>
          </a:prstGeom>
        </p:spPr>
        <p:txBody>
          <a:bodyPr wrap="square">
            <a:spAutoFit/>
          </a:bodyPr>
          <a:lstStyle/>
          <a:p>
            <a:pPr>
              <a:lnSpc>
                <a:spcPct val="130000"/>
              </a:lnSpc>
            </a:pPr>
            <a:r>
              <a:rPr kumimoji="1" lang="zh-CN" altLang="en-US" sz="1600" b="1" dirty="0">
                <a:latin typeface="微软雅黑" panose="020B0503020204020204" pitchFamily="34" charset="-122"/>
                <a:ea typeface="微软雅黑" panose="020B0503020204020204" pitchFamily="34" charset="-122"/>
              </a:rPr>
              <a:t>盐城子公司</a:t>
            </a:r>
            <a:endParaRPr kumimoji="1" lang="en-US" altLang="zh-CN" sz="1600" b="1" dirty="0">
              <a:latin typeface="微软雅黑" panose="020B0503020204020204" pitchFamily="34" charset="-122"/>
              <a:ea typeface="微软雅黑" panose="020B0503020204020204" pitchFamily="34" charset="-122"/>
            </a:endParaRPr>
          </a:p>
          <a:p>
            <a:pPr>
              <a:lnSpc>
                <a:spcPct val="130000"/>
              </a:lnSpc>
            </a:pPr>
            <a:r>
              <a:rPr kumimoji="1" lang="zh-CN" altLang="en-US" sz="1400" dirty="0">
                <a:latin typeface="微软雅黑" panose="020B0503020204020204" pitchFamily="34" charset="-122"/>
                <a:ea typeface="微软雅黑" panose="020B0503020204020204" pitchFamily="34" charset="-122"/>
              </a:rPr>
              <a:t>主要承接内容审核类业务</a:t>
            </a:r>
            <a:endParaRPr kumimoji="1" lang="en-US" altLang="zh-CN" sz="1400" dirty="0">
              <a:latin typeface="微软雅黑" panose="020B0503020204020204" pitchFamily="34" charset="-122"/>
              <a:ea typeface="微软雅黑" panose="020B0503020204020204" pitchFamily="34" charset="-122"/>
            </a:endParaRPr>
          </a:p>
          <a:p>
            <a:pPr>
              <a:lnSpc>
                <a:spcPct val="130000"/>
              </a:lnSpc>
            </a:pPr>
            <a:r>
              <a:rPr kumimoji="1" lang="zh-CN" altLang="en-US" sz="1400" dirty="0">
                <a:latin typeface="微软雅黑" panose="020B0503020204020204" pitchFamily="34" charset="-122"/>
                <a:ea typeface="微软雅黑" panose="020B0503020204020204" pitchFamily="34" charset="-122"/>
              </a:rPr>
              <a:t>场地</a:t>
            </a:r>
            <a:r>
              <a:rPr kumimoji="1" lang="en-US" altLang="zh-CN" sz="1400" dirty="0">
                <a:latin typeface="微软雅黑" panose="020B0503020204020204" pitchFamily="34" charset="-122"/>
                <a:ea typeface="微软雅黑" panose="020B0503020204020204" pitchFamily="34" charset="-122"/>
              </a:rPr>
              <a:t>4200</a:t>
            </a:r>
            <a:r>
              <a:rPr kumimoji="1" lang="zh-CN" altLang="en-US" sz="1400" dirty="0">
                <a:latin typeface="微软雅黑" panose="020B0503020204020204" pitchFamily="34" charset="-122"/>
                <a:ea typeface="微软雅黑" panose="020B0503020204020204" pitchFamily="34" charset="-122"/>
              </a:rPr>
              <a:t>平，</a:t>
            </a:r>
            <a:r>
              <a:rPr kumimoji="1" lang="en-US" altLang="zh-CN" sz="1400" dirty="0">
                <a:latin typeface="微软雅黑" panose="020B0503020204020204" pitchFamily="34" charset="-122"/>
                <a:ea typeface="微软雅黑" panose="020B0503020204020204" pitchFamily="34" charset="-122"/>
              </a:rPr>
              <a:t>650</a:t>
            </a:r>
            <a:r>
              <a:rPr kumimoji="1" lang="zh-CN" altLang="en-US" sz="1400" dirty="0">
                <a:latin typeface="微软雅黑" panose="020B0503020204020204" pitchFamily="34" charset="-122"/>
                <a:ea typeface="微软雅黑" panose="020B0503020204020204" pitchFamily="34" charset="-122"/>
              </a:rPr>
              <a:t>个工位</a:t>
            </a:r>
            <a:endParaRPr kumimoji="1" lang="en-US" altLang="zh-CN" sz="14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638264" y="4222658"/>
            <a:ext cx="247374" cy="247374"/>
          </a:xfrm>
          <a:prstGeom prst="rect">
            <a:avLst/>
          </a:prstGeom>
        </p:spPr>
      </p:pic>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735447" y="4428066"/>
            <a:ext cx="247374" cy="247374"/>
          </a:xfrm>
          <a:prstGeom prst="rect">
            <a:avLst/>
          </a:prstGeom>
        </p:spPr>
      </p:pic>
      <p:sp>
        <p:nvSpPr>
          <p:cNvPr id="56" name="矩形 55"/>
          <p:cNvSpPr/>
          <p:nvPr/>
        </p:nvSpPr>
        <p:spPr>
          <a:xfrm>
            <a:off x="6724008" y="5240803"/>
            <a:ext cx="4659612" cy="665182"/>
          </a:xfrm>
          <a:prstGeom prst="rect">
            <a:avLst/>
          </a:prstGeom>
        </p:spPr>
        <p:txBody>
          <a:bodyPr wrap="square">
            <a:spAutoFit/>
          </a:bodyPr>
          <a:lstStyle/>
          <a:p>
            <a:pPr>
              <a:lnSpc>
                <a:spcPct val="130000"/>
              </a:lnSpc>
            </a:pPr>
            <a:r>
              <a:rPr kumimoji="1" lang="zh-CN" altLang="en-US" sz="1600" b="1" dirty="0">
                <a:latin typeface="微软雅黑" panose="020B0503020204020204" pitchFamily="34" charset="-122"/>
                <a:ea typeface="微软雅黑" panose="020B0503020204020204" pitchFamily="34" charset="-122"/>
              </a:rPr>
              <a:t>上海子公司</a:t>
            </a:r>
            <a:endParaRPr kumimoji="1" lang="en-US" altLang="zh-CN" sz="1600" b="1" dirty="0">
              <a:latin typeface="微软雅黑" panose="020B0503020204020204" pitchFamily="34" charset="-122"/>
              <a:ea typeface="微软雅黑" panose="020B0503020204020204" pitchFamily="34" charset="-122"/>
            </a:endParaRPr>
          </a:p>
          <a:p>
            <a:pPr>
              <a:lnSpc>
                <a:spcPct val="130000"/>
              </a:lnSpc>
            </a:pPr>
            <a:r>
              <a:rPr kumimoji="1" lang="en-US" altLang="zh-CN" sz="1400" dirty="0">
                <a:latin typeface="微软雅黑" panose="020B0503020204020204" pitchFamily="34" charset="-122"/>
                <a:ea typeface="微软雅黑" panose="020B0503020204020204" pitchFamily="34" charset="-122"/>
              </a:rPr>
              <a:t>HRO</a:t>
            </a:r>
            <a:r>
              <a:rPr kumimoji="1" lang="zh-CN" altLang="en-US" sz="1400" dirty="0">
                <a:latin typeface="微软雅黑" panose="020B0503020204020204" pitchFamily="34" charset="-122"/>
                <a:ea typeface="微软雅黑" panose="020B0503020204020204" pitchFamily="34" charset="-122"/>
              </a:rPr>
              <a:t>业务为主，满足客户驻场需求</a:t>
            </a:r>
            <a:endParaRPr kumimoji="1" lang="en-US" altLang="zh-CN" sz="14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31604" y="3630646"/>
            <a:ext cx="213925" cy="203278"/>
          </a:xfrm>
          <a:prstGeom prst="rect">
            <a:avLst/>
          </a:prstGeom>
        </p:spPr>
      </p:pic>
      <p:sp>
        <p:nvSpPr>
          <p:cNvPr id="36" name="矩形 35"/>
          <p:cNvSpPr/>
          <p:nvPr/>
        </p:nvSpPr>
        <p:spPr>
          <a:xfrm>
            <a:off x="1258956" y="2623929"/>
            <a:ext cx="2434161" cy="1271777"/>
          </a:xfrm>
          <a:prstGeom prst="rect">
            <a:avLst/>
          </a:prstGeom>
          <a:solidFill>
            <a:srgbClr val="1271B7">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微软雅黑" panose="020B0503020204020204" pitchFamily="34" charset="-122"/>
                <a:ea typeface="微软雅黑" panose="020B0503020204020204" pitchFamily="34" charset="-122"/>
              </a:rPr>
              <a:t>1</a:t>
            </a:r>
            <a:r>
              <a:rPr kumimoji="1" lang="zh-CN" altLang="en-US" dirty="0">
                <a:latin typeface="微软雅黑" panose="020B0503020204020204" pitchFamily="34" charset="-122"/>
                <a:ea typeface="微软雅黑" panose="020B0503020204020204" pitchFamily="34" charset="-122"/>
              </a:rPr>
              <a:t>个总部</a:t>
            </a:r>
            <a:endParaRPr kumimoji="1" lang="en-US" altLang="zh-CN" dirty="0">
              <a:latin typeface="微软雅黑" panose="020B0503020204020204" pitchFamily="34" charset="-122"/>
              <a:ea typeface="微软雅黑" panose="020B0503020204020204" pitchFamily="34" charset="-122"/>
            </a:endParaRPr>
          </a:p>
          <a:p>
            <a:pPr algn="ctr"/>
            <a:endParaRPr kumimoji="1" lang="en-US" altLang="zh-CN" dirty="0">
              <a:latin typeface="微软雅黑" panose="020B0503020204020204" pitchFamily="34" charset="-122"/>
              <a:ea typeface="微软雅黑" panose="020B0503020204020204" pitchFamily="34" charset="-122"/>
            </a:endParaRPr>
          </a:p>
          <a:p>
            <a:pPr algn="ctr"/>
            <a:r>
              <a:rPr kumimoji="1" lang="en-US" altLang="zh-CN" dirty="0">
                <a:latin typeface="微软雅黑" panose="020B0503020204020204" pitchFamily="34" charset="-122"/>
                <a:ea typeface="微软雅黑" panose="020B0503020204020204" pitchFamily="34" charset="-122"/>
              </a:rPr>
              <a:t>2</a:t>
            </a:r>
            <a:r>
              <a:rPr kumimoji="1" lang="zh-CN" altLang="en-US" dirty="0">
                <a:latin typeface="微软雅黑" panose="020B0503020204020204" pitchFamily="34" charset="-122"/>
                <a:ea typeface="微软雅黑" panose="020B0503020204020204" pitchFamily="34" charset="-122"/>
              </a:rPr>
              <a:t>个交付中心</a:t>
            </a:r>
            <a:endParaRPr kumimoji="1" lang="en-US" altLang="zh-CN"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业务分类</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30" name="矩形 29"/>
          <p:cNvSpPr/>
          <p:nvPr/>
        </p:nvSpPr>
        <p:spPr>
          <a:xfrm>
            <a:off x="0" y="1857829"/>
            <a:ext cx="12192000" cy="2075542"/>
          </a:xfrm>
          <a:prstGeom prst="rect">
            <a:avLst/>
          </a:prstGeom>
          <a:solidFill>
            <a:srgbClr val="1271B7"/>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8" name="Oval 40"/>
          <p:cNvSpPr>
            <a:spLocks noChangeArrowheads="1"/>
          </p:cNvSpPr>
          <p:nvPr/>
        </p:nvSpPr>
        <p:spPr bwMode="auto">
          <a:xfrm>
            <a:off x="3148805" y="2514600"/>
            <a:ext cx="760413" cy="762000"/>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altLang="zh-CN" sz="2400">
              <a:solidFill>
                <a:schemeClr val="lt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1" name="Oval 64"/>
          <p:cNvSpPr>
            <a:spLocks noChangeArrowheads="1"/>
          </p:cNvSpPr>
          <p:nvPr/>
        </p:nvSpPr>
        <p:spPr bwMode="auto">
          <a:xfrm>
            <a:off x="8310045" y="2514600"/>
            <a:ext cx="760413" cy="762000"/>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altLang="zh-CN" sz="2400">
              <a:solidFill>
                <a:schemeClr val="lt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43" name="Group 65"/>
          <p:cNvGrpSpPr/>
          <p:nvPr/>
        </p:nvGrpSpPr>
        <p:grpSpPr>
          <a:xfrm>
            <a:off x="20046" y="2103573"/>
            <a:ext cx="2869858" cy="1774320"/>
            <a:chOff x="8797071" y="2572527"/>
            <a:chExt cx="3051636" cy="1682527"/>
          </a:xfrm>
        </p:grpSpPr>
        <p:sp>
          <p:nvSpPr>
            <p:cNvPr id="44" name="TextBox 66"/>
            <p:cNvSpPr txBox="1"/>
            <p:nvPr/>
          </p:nvSpPr>
          <p:spPr>
            <a:xfrm>
              <a:off x="10644227" y="2572527"/>
              <a:ext cx="1178177" cy="400205"/>
            </a:xfrm>
            <a:prstGeom prst="rect">
              <a:avLst/>
            </a:prstGeom>
            <a:noFill/>
          </p:spPr>
          <p:txBody>
            <a:bodyPr wrap="none" rtlCol="0">
              <a:spAutoFit/>
            </a:bodyPr>
            <a:lstStyle/>
            <a:p>
              <a:pPr algn="r">
                <a:lnSpc>
                  <a:spcPct val="130000"/>
                </a:lnSpc>
              </a:pPr>
              <a:r>
                <a:rPr lang="zh-CN" altLang="en-US" b="1"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rPr>
                <a:t>内容审核</a:t>
              </a:r>
              <a:endParaRPr lang="en-GB" b="1"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5" name="Rectangle 67"/>
            <p:cNvSpPr/>
            <p:nvPr/>
          </p:nvSpPr>
          <p:spPr>
            <a:xfrm>
              <a:off x="8797071" y="2924503"/>
              <a:ext cx="3051636" cy="1330551"/>
            </a:xfrm>
            <a:prstGeom prst="rect">
              <a:avLst/>
            </a:prstGeom>
          </p:spPr>
          <p:txBody>
            <a:bodyPr wrap="square">
              <a:spAutoFit/>
            </a:bodyPr>
            <a:lstStyle/>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黄赌毒信息审核</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涉政敏感信息审核</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广告信息过滤</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低俗色情过滤</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谣言虚假信息鉴别</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标题党信息过滤</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46" name="Group 65"/>
          <p:cNvGrpSpPr/>
          <p:nvPr/>
        </p:nvGrpSpPr>
        <p:grpSpPr>
          <a:xfrm>
            <a:off x="9218412" y="2103573"/>
            <a:ext cx="2874754" cy="1788833"/>
            <a:chOff x="8791865" y="2558764"/>
            <a:chExt cx="3056842" cy="1696289"/>
          </a:xfrm>
        </p:grpSpPr>
        <p:sp>
          <p:nvSpPr>
            <p:cNvPr id="47" name="TextBox 66"/>
            <p:cNvSpPr txBox="1"/>
            <p:nvPr/>
          </p:nvSpPr>
          <p:spPr>
            <a:xfrm>
              <a:off x="8791865" y="2558764"/>
              <a:ext cx="1178177" cy="400205"/>
            </a:xfrm>
            <a:prstGeom prst="rect">
              <a:avLst/>
            </a:prstGeom>
            <a:noFill/>
          </p:spPr>
          <p:txBody>
            <a:bodyPr wrap="none" rtlCol="0">
              <a:spAutoFit/>
            </a:bodyPr>
            <a:lstStyle/>
            <a:p>
              <a:pPr>
                <a:lnSpc>
                  <a:spcPct val="130000"/>
                </a:lnSpc>
              </a:pPr>
              <a:r>
                <a:rPr lang="zh-CN" altLang="en-US" b="1"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rPr>
                <a:t>标签标注</a:t>
              </a:r>
              <a:endParaRPr lang="en-GB" b="1"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8" name="Rectangle 67"/>
            <p:cNvSpPr/>
            <p:nvPr/>
          </p:nvSpPr>
          <p:spPr>
            <a:xfrm>
              <a:off x="8797071" y="2924503"/>
              <a:ext cx="3051636" cy="1330550"/>
            </a:xfrm>
            <a:prstGeom prst="rect">
              <a:avLst/>
            </a:prstGeom>
          </p:spPr>
          <p:txBody>
            <a:bodyPr wrap="square">
              <a:spAutoFit/>
            </a:bodyPr>
            <a:lstStyle/>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图文标签分类</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视频标签分类</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内容分级</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自定义标签标注</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优质内容标注</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低质内容过滤</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49" name="组合 48"/>
          <p:cNvGrpSpPr/>
          <p:nvPr/>
        </p:nvGrpSpPr>
        <p:grpSpPr>
          <a:xfrm>
            <a:off x="3188562" y="4736961"/>
            <a:ext cx="762000" cy="762000"/>
            <a:chOff x="3592169" y="4221286"/>
            <a:chExt cx="762000" cy="762000"/>
          </a:xfrm>
        </p:grpSpPr>
        <p:sp>
          <p:nvSpPr>
            <p:cNvPr id="50" name="Oval 43"/>
            <p:cNvSpPr>
              <a:spLocks noChangeArrowheads="1"/>
            </p:cNvSpPr>
            <p:nvPr/>
          </p:nvSpPr>
          <p:spPr bwMode="auto">
            <a:xfrm>
              <a:off x="3592169" y="4221286"/>
              <a:ext cx="762000" cy="762000"/>
            </a:xfrm>
            <a:prstGeom prst="ellipse">
              <a:avLst/>
            </a:prstGeom>
            <a:solidFill>
              <a:srgbClr val="1271B7"/>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altLang="zh-CN" sz="2400">
                <a:solidFill>
                  <a:schemeClr val="lt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0" name="Freeform 57"/>
            <p:cNvSpPr>
              <a:spLocks noEditPoints="1"/>
            </p:cNvSpPr>
            <p:nvPr/>
          </p:nvSpPr>
          <p:spPr bwMode="auto">
            <a:xfrm>
              <a:off x="3776319" y="4391149"/>
              <a:ext cx="401638" cy="401637"/>
            </a:xfrm>
            <a:custGeom>
              <a:avLst/>
              <a:gdLst>
                <a:gd name="T0" fmla="*/ 2147483647 w 55"/>
                <a:gd name="T1" fmla="*/ 2147483647 h 55"/>
                <a:gd name="T2" fmla="*/ 2147483647 w 55"/>
                <a:gd name="T3" fmla="*/ 2147483647 h 55"/>
                <a:gd name="T4" fmla="*/ 2147483647 w 55"/>
                <a:gd name="T5" fmla="*/ 2147483647 h 55"/>
                <a:gd name="T6" fmla="*/ 2147483647 w 55"/>
                <a:gd name="T7" fmla="*/ 2147483647 h 55"/>
                <a:gd name="T8" fmla="*/ 2147483647 w 55"/>
                <a:gd name="T9" fmla="*/ 2147483647 h 55"/>
                <a:gd name="T10" fmla="*/ 2147483647 w 55"/>
                <a:gd name="T11" fmla="*/ 2147483647 h 55"/>
                <a:gd name="T12" fmla="*/ 2147483647 w 55"/>
                <a:gd name="T13" fmla="*/ 2147483647 h 55"/>
                <a:gd name="T14" fmla="*/ 2147483647 w 55"/>
                <a:gd name="T15" fmla="*/ 2147483647 h 55"/>
                <a:gd name="T16" fmla="*/ 2147483647 w 55"/>
                <a:gd name="T17" fmla="*/ 2147483647 h 55"/>
                <a:gd name="T18" fmla="*/ 2147483647 w 55"/>
                <a:gd name="T19" fmla="*/ 2147483647 h 55"/>
                <a:gd name="T20" fmla="*/ 2147483647 w 55"/>
                <a:gd name="T21" fmla="*/ 2147483647 h 55"/>
                <a:gd name="T22" fmla="*/ 2147483647 w 55"/>
                <a:gd name="T23" fmla="*/ 2147483647 h 55"/>
                <a:gd name="T24" fmla="*/ 2147483647 w 55"/>
                <a:gd name="T25" fmla="*/ 2147483647 h 55"/>
                <a:gd name="T26" fmla="*/ 2147483647 w 55"/>
                <a:gd name="T27" fmla="*/ 2147483647 h 55"/>
                <a:gd name="T28" fmla="*/ 2147483647 w 55"/>
                <a:gd name="T29" fmla="*/ 2147483647 h 55"/>
                <a:gd name="T30" fmla="*/ 2147483647 w 55"/>
                <a:gd name="T31" fmla="*/ 2147483647 h 55"/>
                <a:gd name="T32" fmla="*/ 2147483647 w 55"/>
                <a:gd name="T33" fmla="*/ 2147483647 h 55"/>
                <a:gd name="T34" fmla="*/ 2147483647 w 55"/>
                <a:gd name="T35" fmla="*/ 2147483647 h 55"/>
                <a:gd name="T36" fmla="*/ 2147483647 w 55"/>
                <a:gd name="T37" fmla="*/ 2147483647 h 55"/>
                <a:gd name="T38" fmla="*/ 2147483647 w 55"/>
                <a:gd name="T39" fmla="*/ 2147483647 h 55"/>
                <a:gd name="T40" fmla="*/ 2147483647 w 55"/>
                <a:gd name="T41" fmla="*/ 2147483647 h 55"/>
                <a:gd name="T42" fmla="*/ 2147483647 w 55"/>
                <a:gd name="T43" fmla="*/ 2147483647 h 55"/>
                <a:gd name="T44" fmla="*/ 2147483647 w 55"/>
                <a:gd name="T45" fmla="*/ 2147483647 h 55"/>
                <a:gd name="T46" fmla="*/ 2147483647 w 55"/>
                <a:gd name="T47" fmla="*/ 2147483647 h 55"/>
                <a:gd name="T48" fmla="*/ 2147483647 w 55"/>
                <a:gd name="T49" fmla="*/ 2147483647 h 55"/>
                <a:gd name="T50" fmla="*/ 2147483647 w 55"/>
                <a:gd name="T51" fmla="*/ 2147483647 h 55"/>
                <a:gd name="T52" fmla="*/ 0 w 55"/>
                <a:gd name="T53" fmla="*/ 2147483647 h 55"/>
                <a:gd name="T54" fmla="*/ 0 w 55"/>
                <a:gd name="T55" fmla="*/ 2147483647 h 55"/>
                <a:gd name="T56" fmla="*/ 2147483647 w 55"/>
                <a:gd name="T57" fmla="*/ 2147483647 h 55"/>
                <a:gd name="T58" fmla="*/ 2147483647 w 55"/>
                <a:gd name="T59" fmla="*/ 2147483647 h 55"/>
                <a:gd name="T60" fmla="*/ 2147483647 w 55"/>
                <a:gd name="T61" fmla="*/ 2147483647 h 55"/>
                <a:gd name="T62" fmla="*/ 2147483647 w 55"/>
                <a:gd name="T63" fmla="*/ 2147483647 h 55"/>
                <a:gd name="T64" fmla="*/ 2147483647 w 55"/>
                <a:gd name="T65" fmla="*/ 2147483647 h 55"/>
                <a:gd name="T66" fmla="*/ 2147483647 w 55"/>
                <a:gd name="T67" fmla="*/ 2147483647 h 55"/>
                <a:gd name="T68" fmla="*/ 2147483647 w 55"/>
                <a:gd name="T69" fmla="*/ 2147483647 h 55"/>
                <a:gd name="T70" fmla="*/ 2147483647 w 55"/>
                <a:gd name="T71" fmla="*/ 2147483647 h 55"/>
                <a:gd name="T72" fmla="*/ 2147483647 w 55"/>
                <a:gd name="T73" fmla="*/ 2147483647 h 55"/>
                <a:gd name="T74" fmla="*/ 2147483647 w 55"/>
                <a:gd name="T75" fmla="*/ 2147483647 h 55"/>
                <a:gd name="T76" fmla="*/ 2147483647 w 55"/>
                <a:gd name="T77" fmla="*/ 2147483647 h 55"/>
                <a:gd name="T78" fmla="*/ 2147483647 w 55"/>
                <a:gd name="T79" fmla="*/ 0 h 55"/>
                <a:gd name="T80" fmla="*/ 2147483647 w 55"/>
                <a:gd name="T81" fmla="*/ 0 h 55"/>
                <a:gd name="T82" fmla="*/ 2147483647 w 55"/>
                <a:gd name="T83" fmla="*/ 2147483647 h 55"/>
                <a:gd name="T84" fmla="*/ 2147483647 w 55"/>
                <a:gd name="T85" fmla="*/ 2147483647 h 55"/>
                <a:gd name="T86" fmla="*/ 2147483647 w 55"/>
                <a:gd name="T87" fmla="*/ 2147483647 h 55"/>
                <a:gd name="T88" fmla="*/ 2147483647 w 55"/>
                <a:gd name="T89" fmla="*/ 2147483647 h 55"/>
                <a:gd name="T90" fmla="*/ 2147483647 w 55"/>
                <a:gd name="T91" fmla="*/ 2147483647 h 55"/>
                <a:gd name="T92" fmla="*/ 2147483647 w 55"/>
                <a:gd name="T93" fmla="*/ 2147483647 h 55"/>
                <a:gd name="T94" fmla="*/ 2147483647 w 55"/>
                <a:gd name="T95" fmla="*/ 2147483647 h 55"/>
                <a:gd name="T96" fmla="*/ 2147483647 w 55"/>
                <a:gd name="T97" fmla="*/ 2147483647 h 55"/>
                <a:gd name="T98" fmla="*/ 2147483647 w 55"/>
                <a:gd name="T99" fmla="*/ 2147483647 h 55"/>
                <a:gd name="T100" fmla="*/ 2147483647 w 55"/>
                <a:gd name="T101" fmla="*/ 2147483647 h 55"/>
                <a:gd name="T102" fmla="*/ 2147483647 w 55"/>
                <a:gd name="T103" fmla="*/ 2147483647 h 55"/>
                <a:gd name="T104" fmla="*/ 2147483647 w 55"/>
                <a:gd name="T105" fmla="*/ 2147483647 h 55"/>
                <a:gd name="T106" fmla="*/ 2147483647 w 55"/>
                <a:gd name="T107" fmla="*/ 2147483647 h 55"/>
                <a:gd name="T108" fmla="*/ 2147483647 w 55"/>
                <a:gd name="T109" fmla="*/ 2147483647 h 55"/>
                <a:gd name="T110" fmla="*/ 2147483647 w 55"/>
                <a:gd name="T111" fmla="*/ 2147483647 h 55"/>
                <a:gd name="T112" fmla="*/ 2147483647 w 55"/>
                <a:gd name="T113" fmla="*/ 2147483647 h 55"/>
                <a:gd name="T114" fmla="*/ 2147483647 w 55"/>
                <a:gd name="T115" fmla="*/ 2147483647 h 55"/>
                <a:gd name="T116" fmla="*/ 2147483647 w 55"/>
                <a:gd name="T117" fmla="*/ 2147483647 h 55"/>
                <a:gd name="T118" fmla="*/ 2147483647 w 55"/>
                <a:gd name="T119" fmla="*/ 2147483647 h 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45714" tIns="22857" rIns="45714" bIns="22857"/>
            <a:lstStyle/>
            <a:p>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61" name="组合 60"/>
          <p:cNvGrpSpPr/>
          <p:nvPr/>
        </p:nvGrpSpPr>
        <p:grpSpPr>
          <a:xfrm>
            <a:off x="8310044" y="4736961"/>
            <a:ext cx="760413" cy="762000"/>
            <a:chOff x="7694269" y="4183186"/>
            <a:chExt cx="760413" cy="762000"/>
          </a:xfrm>
        </p:grpSpPr>
        <p:sp>
          <p:nvSpPr>
            <p:cNvPr id="62" name="Oval 67"/>
            <p:cNvSpPr>
              <a:spLocks noChangeArrowheads="1"/>
            </p:cNvSpPr>
            <p:nvPr/>
          </p:nvSpPr>
          <p:spPr bwMode="auto">
            <a:xfrm>
              <a:off x="7694269" y="4183186"/>
              <a:ext cx="760413" cy="762000"/>
            </a:xfrm>
            <a:prstGeom prst="ellipse">
              <a:avLst/>
            </a:prstGeom>
            <a:solidFill>
              <a:srgbClr val="1271B7"/>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altLang="zh-CN" sz="2400">
                <a:solidFill>
                  <a:schemeClr val="lt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3" name="Freeform 141"/>
            <p:cNvSpPr>
              <a:spLocks noEditPoints="1"/>
            </p:cNvSpPr>
            <p:nvPr/>
          </p:nvSpPr>
          <p:spPr bwMode="auto">
            <a:xfrm>
              <a:off x="7895882" y="4418136"/>
              <a:ext cx="349250" cy="252413"/>
            </a:xfrm>
            <a:custGeom>
              <a:avLst/>
              <a:gdLst>
                <a:gd name="T0" fmla="*/ 2147483647 w 68"/>
                <a:gd name="T1" fmla="*/ 2147483647 h 49"/>
                <a:gd name="T2" fmla="*/ 2147483647 w 68"/>
                <a:gd name="T3" fmla="*/ 2147483647 h 49"/>
                <a:gd name="T4" fmla="*/ 2147483647 w 68"/>
                <a:gd name="T5" fmla="*/ 2147483647 h 49"/>
                <a:gd name="T6" fmla="*/ 2147483647 w 68"/>
                <a:gd name="T7" fmla="*/ 2147483647 h 49"/>
                <a:gd name="T8" fmla="*/ 2147483647 w 68"/>
                <a:gd name="T9" fmla="*/ 2147483647 h 49"/>
                <a:gd name="T10" fmla="*/ 0 w 68"/>
                <a:gd name="T11" fmla="*/ 2147483647 h 49"/>
                <a:gd name="T12" fmla="*/ 2147483647 w 68"/>
                <a:gd name="T13" fmla="*/ 2147483647 h 49"/>
                <a:gd name="T14" fmla="*/ 2147483647 w 68"/>
                <a:gd name="T15" fmla="*/ 2147483647 h 49"/>
                <a:gd name="T16" fmla="*/ 2147483647 w 68"/>
                <a:gd name="T17" fmla="*/ 0 h 49"/>
                <a:gd name="T18" fmla="*/ 2147483647 w 68"/>
                <a:gd name="T19" fmla="*/ 2147483647 h 49"/>
                <a:gd name="T20" fmla="*/ 2147483647 w 68"/>
                <a:gd name="T21" fmla="*/ 2147483647 h 49"/>
                <a:gd name="T22" fmla="*/ 2147483647 w 68"/>
                <a:gd name="T23" fmla="*/ 2147483647 h 49"/>
                <a:gd name="T24" fmla="*/ 2147483647 w 68"/>
                <a:gd name="T25" fmla="*/ 2147483647 h 49"/>
                <a:gd name="T26" fmla="*/ 2147483647 w 68"/>
                <a:gd name="T27" fmla="*/ 2147483647 h 49"/>
                <a:gd name="T28" fmla="*/ 2147483647 w 68"/>
                <a:gd name="T29" fmla="*/ 2147483647 h 49"/>
                <a:gd name="T30" fmla="*/ 2147483647 w 68"/>
                <a:gd name="T31" fmla="*/ 2147483647 h 49"/>
                <a:gd name="T32" fmla="*/ 2147483647 w 68"/>
                <a:gd name="T33" fmla="*/ 2147483647 h 49"/>
                <a:gd name="T34" fmla="*/ 2147483647 w 68"/>
                <a:gd name="T35" fmla="*/ 2147483647 h 49"/>
                <a:gd name="T36" fmla="*/ 2147483647 w 68"/>
                <a:gd name="T37" fmla="*/ 2147483647 h 49"/>
                <a:gd name="T38" fmla="*/ 2147483647 w 68"/>
                <a:gd name="T39" fmla="*/ 2147483647 h 49"/>
                <a:gd name="T40" fmla="*/ 2147483647 w 68"/>
                <a:gd name="T41" fmla="*/ 2147483647 h 49"/>
                <a:gd name="T42" fmla="*/ 2147483647 w 68"/>
                <a:gd name="T43" fmla="*/ 2147483647 h 49"/>
                <a:gd name="T44" fmla="*/ 2147483647 w 68"/>
                <a:gd name="T45" fmla="*/ 2147483647 h 49"/>
                <a:gd name="T46" fmla="*/ 2147483647 w 68"/>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45714" tIns="22857" rIns="45714" bIns="22857"/>
            <a:lstStyle/>
            <a:p>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64" name="Group 65"/>
          <p:cNvGrpSpPr/>
          <p:nvPr/>
        </p:nvGrpSpPr>
        <p:grpSpPr>
          <a:xfrm>
            <a:off x="66948" y="4687119"/>
            <a:ext cx="2869858" cy="1777460"/>
            <a:chOff x="8797071" y="2572527"/>
            <a:chExt cx="3051636" cy="1685505"/>
          </a:xfrm>
        </p:grpSpPr>
        <p:sp>
          <p:nvSpPr>
            <p:cNvPr id="75" name="TextBox 66"/>
            <p:cNvSpPr txBox="1"/>
            <p:nvPr/>
          </p:nvSpPr>
          <p:spPr>
            <a:xfrm>
              <a:off x="10654457" y="2572527"/>
              <a:ext cx="1178177" cy="400205"/>
            </a:xfrm>
            <a:prstGeom prst="rect">
              <a:avLst/>
            </a:prstGeom>
            <a:noFill/>
          </p:spPr>
          <p:txBody>
            <a:bodyPr wrap="none" rtlCol="0">
              <a:spAutoFit/>
            </a:bodyPr>
            <a:lstStyle/>
            <a:p>
              <a:pPr algn="r">
                <a:lnSpc>
                  <a:spcPct val="130000"/>
                </a:lnSpc>
              </a:pPr>
              <a:r>
                <a:rPr lang="zh-CN" altLang="en-US" dirty="0">
                  <a:solidFill>
                    <a:srgbClr val="1271B7"/>
                  </a:solidFill>
                  <a:latin typeface="字魂105号-简雅黑" panose="00000500000000000000" pitchFamily="2" charset="-122"/>
                  <a:ea typeface="字魂105号-简雅黑" panose="00000500000000000000" pitchFamily="2" charset="-122"/>
                  <a:sym typeface="字魂105号-简雅黑" panose="00000500000000000000" pitchFamily="2" charset="-122"/>
                </a:rPr>
                <a:t>数据标注</a:t>
              </a:r>
              <a:endParaRPr lang="en-GB" dirty="0">
                <a:solidFill>
                  <a:srgbClr val="1271B7"/>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76" name="Rectangle 67"/>
            <p:cNvSpPr/>
            <p:nvPr/>
          </p:nvSpPr>
          <p:spPr>
            <a:xfrm>
              <a:off x="8797071" y="2924503"/>
              <a:ext cx="3051636" cy="1333529"/>
            </a:xfrm>
            <a:prstGeom prst="rect">
              <a:avLst/>
            </a:prstGeom>
          </p:spPr>
          <p:txBody>
            <a:bodyPr wrap="square">
              <a:spAutoFit/>
            </a:bodyPr>
            <a:lstStyle/>
            <a:p>
              <a:pPr algn="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图片标注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图像区域分割</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语音转写</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语音标注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NLP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标注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数据清洗</a:t>
              </a:r>
              <a:endParaRPr lang="en-US" altLang="zh-CN" sz="1200" dirty="0">
                <a:latin typeface="思源黑体 CN Normal" panose="020B0400000000000000" pitchFamily="34" charset="-122"/>
                <a:ea typeface="字魂5号-无外润黑体" panose="00000500000000000000" pitchFamily="2" charset="-122"/>
                <a:sym typeface="思源黑体 CN Normal" panose="020B0400000000000000" pitchFamily="34" charset="-122"/>
              </a:endParaRPr>
            </a:p>
          </p:txBody>
        </p:sp>
      </p:grpSp>
      <p:grpSp>
        <p:nvGrpSpPr>
          <p:cNvPr id="77" name="Group 65"/>
          <p:cNvGrpSpPr/>
          <p:nvPr/>
        </p:nvGrpSpPr>
        <p:grpSpPr>
          <a:xfrm>
            <a:off x="9232926" y="4666843"/>
            <a:ext cx="2874754" cy="1788833"/>
            <a:chOff x="8791865" y="2558764"/>
            <a:chExt cx="3056842" cy="1696289"/>
          </a:xfrm>
        </p:grpSpPr>
        <p:sp>
          <p:nvSpPr>
            <p:cNvPr id="78" name="TextBox 66"/>
            <p:cNvSpPr txBox="1"/>
            <p:nvPr/>
          </p:nvSpPr>
          <p:spPr>
            <a:xfrm>
              <a:off x="8791865" y="2558764"/>
              <a:ext cx="1178177" cy="400205"/>
            </a:xfrm>
            <a:prstGeom prst="rect">
              <a:avLst/>
            </a:prstGeom>
            <a:noFill/>
          </p:spPr>
          <p:txBody>
            <a:bodyPr wrap="none" rtlCol="0">
              <a:spAutoFit/>
            </a:bodyPr>
            <a:lstStyle/>
            <a:p>
              <a:pPr>
                <a:lnSpc>
                  <a:spcPct val="130000"/>
                </a:lnSpc>
              </a:pPr>
              <a:r>
                <a:rPr lang="zh-CN" altLang="en-US" dirty="0">
                  <a:solidFill>
                    <a:srgbClr val="1271B7"/>
                  </a:solidFill>
                  <a:latin typeface="字魂105号-简雅黑" panose="00000500000000000000" pitchFamily="2" charset="-122"/>
                  <a:ea typeface="字魂105号-简雅黑" panose="00000500000000000000" pitchFamily="2" charset="-122"/>
                  <a:sym typeface="字魂105号-简雅黑" panose="00000500000000000000" pitchFamily="2" charset="-122"/>
                </a:rPr>
                <a:t>数据采集</a:t>
              </a:r>
              <a:endParaRPr lang="en-GB" dirty="0">
                <a:solidFill>
                  <a:srgbClr val="1271B7"/>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79" name="Rectangle 67"/>
            <p:cNvSpPr/>
            <p:nvPr/>
          </p:nvSpPr>
          <p:spPr>
            <a:xfrm>
              <a:off x="8797071" y="2924503"/>
              <a:ext cx="3051636" cy="1330550"/>
            </a:xfrm>
            <a:prstGeom prst="rect">
              <a:avLst/>
            </a:prstGeom>
          </p:spPr>
          <p:txBody>
            <a:bodyPr wrap="square">
              <a:spAutoFit/>
            </a:bodyPr>
            <a:lstStyle/>
            <a:p>
              <a:pP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语音采集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人脸采集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图片采集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视频采集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语料采集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定制数据采集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sp>
        <p:nvSpPr>
          <p:cNvPr id="81" name="Freeform 50"/>
          <p:cNvSpPr/>
          <p:nvPr/>
        </p:nvSpPr>
        <p:spPr bwMode="auto">
          <a:xfrm>
            <a:off x="3393406" y="2711989"/>
            <a:ext cx="332810" cy="322739"/>
          </a:xfrm>
          <a:custGeom>
            <a:avLst/>
            <a:gdLst>
              <a:gd name="T0" fmla="*/ 553670928 w 197"/>
              <a:gd name="T1" fmla="*/ 408154713 h 191"/>
              <a:gd name="T2" fmla="*/ 562232658 w 197"/>
              <a:gd name="T3" fmla="*/ 428134090 h 191"/>
              <a:gd name="T4" fmla="*/ 553670928 w 197"/>
              <a:gd name="T5" fmla="*/ 445258305 h 191"/>
              <a:gd name="T6" fmla="*/ 442365059 w 197"/>
              <a:gd name="T7" fmla="*/ 539448244 h 191"/>
              <a:gd name="T8" fmla="*/ 428096636 w 197"/>
              <a:gd name="T9" fmla="*/ 545156879 h 191"/>
              <a:gd name="T10" fmla="*/ 410971486 w 197"/>
              <a:gd name="T11" fmla="*/ 525177502 h 191"/>
              <a:gd name="T12" fmla="*/ 410971486 w 197"/>
              <a:gd name="T13" fmla="*/ 456675574 h 191"/>
              <a:gd name="T14" fmla="*/ 271127081 w 197"/>
              <a:gd name="T15" fmla="*/ 456675574 h 191"/>
              <a:gd name="T16" fmla="*/ 225463395 w 197"/>
              <a:gd name="T17" fmla="*/ 348214893 h 191"/>
              <a:gd name="T18" fmla="*/ 182654745 w 197"/>
              <a:gd name="T19" fmla="*/ 456675574 h 191"/>
              <a:gd name="T20" fmla="*/ 28540226 w 197"/>
              <a:gd name="T21" fmla="*/ 456675574 h 191"/>
              <a:gd name="T22" fmla="*/ 28540226 w 197"/>
              <a:gd name="T23" fmla="*/ 456675574 h 191"/>
              <a:gd name="T24" fmla="*/ 0 w 197"/>
              <a:gd name="T25" fmla="*/ 428134090 h 191"/>
              <a:gd name="T26" fmla="*/ 28540226 w 197"/>
              <a:gd name="T27" fmla="*/ 399590916 h 191"/>
              <a:gd name="T28" fmla="*/ 142699442 w 197"/>
              <a:gd name="T29" fmla="*/ 399590916 h 191"/>
              <a:gd name="T30" fmla="*/ 196924858 w 197"/>
              <a:gd name="T31" fmla="*/ 271150858 h 191"/>
              <a:gd name="T32" fmla="*/ 142699442 w 197"/>
              <a:gd name="T33" fmla="*/ 145565962 h 191"/>
              <a:gd name="T34" fmla="*/ 28540226 w 197"/>
              <a:gd name="T35" fmla="*/ 145565962 h 191"/>
              <a:gd name="T36" fmla="*/ 0 w 197"/>
              <a:gd name="T37" fmla="*/ 117022789 h 191"/>
              <a:gd name="T38" fmla="*/ 28540226 w 197"/>
              <a:gd name="T39" fmla="*/ 88481304 h 191"/>
              <a:gd name="T40" fmla="*/ 28540226 w 197"/>
              <a:gd name="T41" fmla="*/ 88481304 h 191"/>
              <a:gd name="T42" fmla="*/ 182654745 w 197"/>
              <a:gd name="T43" fmla="*/ 88481304 h 191"/>
              <a:gd name="T44" fmla="*/ 225463395 w 197"/>
              <a:gd name="T45" fmla="*/ 196941986 h 191"/>
              <a:gd name="T46" fmla="*/ 271127081 w 197"/>
              <a:gd name="T47" fmla="*/ 88481304 h 191"/>
              <a:gd name="T48" fmla="*/ 410971486 w 197"/>
              <a:gd name="T49" fmla="*/ 88481304 h 191"/>
              <a:gd name="T50" fmla="*/ 410971486 w 197"/>
              <a:gd name="T51" fmla="*/ 19979377 h 191"/>
              <a:gd name="T52" fmla="*/ 428096636 w 197"/>
              <a:gd name="T53" fmla="*/ 0 h 191"/>
              <a:gd name="T54" fmla="*/ 442365059 w 197"/>
              <a:gd name="T55" fmla="*/ 5708635 h 191"/>
              <a:gd name="T56" fmla="*/ 553670928 w 197"/>
              <a:gd name="T57" fmla="*/ 97043412 h 191"/>
              <a:gd name="T58" fmla="*/ 562232658 w 197"/>
              <a:gd name="T59" fmla="*/ 117022789 h 191"/>
              <a:gd name="T60" fmla="*/ 553670928 w 197"/>
              <a:gd name="T61" fmla="*/ 137002166 h 191"/>
              <a:gd name="T62" fmla="*/ 442365059 w 197"/>
              <a:gd name="T63" fmla="*/ 228338632 h 191"/>
              <a:gd name="T64" fmla="*/ 428096636 w 197"/>
              <a:gd name="T65" fmla="*/ 234045577 h 191"/>
              <a:gd name="T66" fmla="*/ 410971486 w 197"/>
              <a:gd name="T67" fmla="*/ 214066200 h 191"/>
              <a:gd name="T68" fmla="*/ 410971486 w 197"/>
              <a:gd name="T69" fmla="*/ 145565962 h 191"/>
              <a:gd name="T70" fmla="*/ 311082384 w 197"/>
              <a:gd name="T71" fmla="*/ 145565962 h 191"/>
              <a:gd name="T72" fmla="*/ 256856968 w 197"/>
              <a:gd name="T73" fmla="*/ 271150858 h 191"/>
              <a:gd name="T74" fmla="*/ 311082384 w 197"/>
              <a:gd name="T75" fmla="*/ 399590916 h 191"/>
              <a:gd name="T76" fmla="*/ 410971486 w 197"/>
              <a:gd name="T77" fmla="*/ 399590916 h 191"/>
              <a:gd name="T78" fmla="*/ 410971486 w 197"/>
              <a:gd name="T79" fmla="*/ 331090678 h 191"/>
              <a:gd name="T80" fmla="*/ 428096636 w 197"/>
              <a:gd name="T81" fmla="*/ 311111302 h 191"/>
              <a:gd name="T82" fmla="*/ 442365059 w 197"/>
              <a:gd name="T83" fmla="*/ 316818247 h 191"/>
              <a:gd name="T84" fmla="*/ 553670928 w 197"/>
              <a:gd name="T85" fmla="*/ 408154713 h 1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7" h="191">
                <a:moveTo>
                  <a:pt x="194" y="143"/>
                </a:moveTo>
                <a:cubicBezTo>
                  <a:pt x="196" y="145"/>
                  <a:pt x="197" y="147"/>
                  <a:pt x="197" y="150"/>
                </a:cubicBezTo>
                <a:cubicBezTo>
                  <a:pt x="197" y="152"/>
                  <a:pt x="196" y="155"/>
                  <a:pt x="194" y="156"/>
                </a:cubicBezTo>
                <a:cubicBezTo>
                  <a:pt x="155" y="189"/>
                  <a:pt x="155" y="189"/>
                  <a:pt x="155" y="189"/>
                </a:cubicBezTo>
                <a:cubicBezTo>
                  <a:pt x="153" y="190"/>
                  <a:pt x="152" y="191"/>
                  <a:pt x="150" y="191"/>
                </a:cubicBezTo>
                <a:cubicBezTo>
                  <a:pt x="148" y="191"/>
                  <a:pt x="144" y="189"/>
                  <a:pt x="144" y="184"/>
                </a:cubicBezTo>
                <a:cubicBezTo>
                  <a:pt x="144" y="160"/>
                  <a:pt x="144" y="160"/>
                  <a:pt x="144" y="160"/>
                </a:cubicBezTo>
                <a:cubicBezTo>
                  <a:pt x="95" y="160"/>
                  <a:pt x="95" y="160"/>
                  <a:pt x="95" y="160"/>
                </a:cubicBezTo>
                <a:cubicBezTo>
                  <a:pt x="79" y="122"/>
                  <a:pt x="79" y="122"/>
                  <a:pt x="79" y="122"/>
                </a:cubicBezTo>
                <a:cubicBezTo>
                  <a:pt x="64" y="160"/>
                  <a:pt x="64" y="160"/>
                  <a:pt x="64" y="160"/>
                </a:cubicBezTo>
                <a:cubicBezTo>
                  <a:pt x="10" y="160"/>
                  <a:pt x="10" y="160"/>
                  <a:pt x="10" y="160"/>
                </a:cubicBezTo>
                <a:cubicBezTo>
                  <a:pt x="10" y="160"/>
                  <a:pt x="10" y="160"/>
                  <a:pt x="10" y="160"/>
                </a:cubicBezTo>
                <a:cubicBezTo>
                  <a:pt x="5" y="160"/>
                  <a:pt x="0" y="155"/>
                  <a:pt x="0" y="150"/>
                </a:cubicBezTo>
                <a:cubicBezTo>
                  <a:pt x="0" y="144"/>
                  <a:pt x="5" y="140"/>
                  <a:pt x="10" y="140"/>
                </a:cubicBezTo>
                <a:cubicBezTo>
                  <a:pt x="50" y="140"/>
                  <a:pt x="50" y="140"/>
                  <a:pt x="50" y="140"/>
                </a:cubicBezTo>
                <a:cubicBezTo>
                  <a:pt x="69" y="95"/>
                  <a:pt x="69" y="95"/>
                  <a:pt x="69" y="95"/>
                </a:cubicBezTo>
                <a:cubicBezTo>
                  <a:pt x="50" y="51"/>
                  <a:pt x="50" y="51"/>
                  <a:pt x="50" y="51"/>
                </a:cubicBezTo>
                <a:cubicBezTo>
                  <a:pt x="10" y="51"/>
                  <a:pt x="10" y="51"/>
                  <a:pt x="10" y="51"/>
                </a:cubicBezTo>
                <a:cubicBezTo>
                  <a:pt x="5" y="51"/>
                  <a:pt x="0" y="47"/>
                  <a:pt x="0" y="41"/>
                </a:cubicBezTo>
                <a:cubicBezTo>
                  <a:pt x="0" y="36"/>
                  <a:pt x="5" y="31"/>
                  <a:pt x="10" y="31"/>
                </a:cubicBezTo>
                <a:cubicBezTo>
                  <a:pt x="10" y="31"/>
                  <a:pt x="10" y="31"/>
                  <a:pt x="10" y="31"/>
                </a:cubicBezTo>
                <a:cubicBezTo>
                  <a:pt x="64" y="31"/>
                  <a:pt x="64" y="31"/>
                  <a:pt x="64" y="31"/>
                </a:cubicBezTo>
                <a:cubicBezTo>
                  <a:pt x="79" y="69"/>
                  <a:pt x="79" y="69"/>
                  <a:pt x="79" y="69"/>
                </a:cubicBezTo>
                <a:cubicBezTo>
                  <a:pt x="95" y="31"/>
                  <a:pt x="95" y="31"/>
                  <a:pt x="95" y="31"/>
                </a:cubicBezTo>
                <a:cubicBezTo>
                  <a:pt x="144" y="31"/>
                  <a:pt x="144" y="31"/>
                  <a:pt x="144" y="31"/>
                </a:cubicBezTo>
                <a:cubicBezTo>
                  <a:pt x="144" y="7"/>
                  <a:pt x="144" y="7"/>
                  <a:pt x="144" y="7"/>
                </a:cubicBezTo>
                <a:cubicBezTo>
                  <a:pt x="144" y="2"/>
                  <a:pt x="148" y="0"/>
                  <a:pt x="150" y="0"/>
                </a:cubicBezTo>
                <a:cubicBezTo>
                  <a:pt x="152" y="0"/>
                  <a:pt x="153" y="0"/>
                  <a:pt x="155" y="2"/>
                </a:cubicBezTo>
                <a:cubicBezTo>
                  <a:pt x="194" y="34"/>
                  <a:pt x="194" y="34"/>
                  <a:pt x="194" y="34"/>
                </a:cubicBezTo>
                <a:cubicBezTo>
                  <a:pt x="196" y="36"/>
                  <a:pt x="197" y="39"/>
                  <a:pt x="197" y="41"/>
                </a:cubicBezTo>
                <a:cubicBezTo>
                  <a:pt x="197" y="44"/>
                  <a:pt x="196" y="46"/>
                  <a:pt x="194" y="48"/>
                </a:cubicBezTo>
                <a:cubicBezTo>
                  <a:pt x="155" y="80"/>
                  <a:pt x="155" y="80"/>
                  <a:pt x="155" y="80"/>
                </a:cubicBezTo>
                <a:cubicBezTo>
                  <a:pt x="153" y="82"/>
                  <a:pt x="152" y="82"/>
                  <a:pt x="150" y="82"/>
                </a:cubicBezTo>
                <a:cubicBezTo>
                  <a:pt x="148" y="82"/>
                  <a:pt x="144" y="80"/>
                  <a:pt x="144" y="75"/>
                </a:cubicBezTo>
                <a:cubicBezTo>
                  <a:pt x="144" y="51"/>
                  <a:pt x="144" y="51"/>
                  <a:pt x="144" y="51"/>
                </a:cubicBezTo>
                <a:cubicBezTo>
                  <a:pt x="109" y="51"/>
                  <a:pt x="109" y="51"/>
                  <a:pt x="109" y="51"/>
                </a:cubicBezTo>
                <a:cubicBezTo>
                  <a:pt x="90" y="95"/>
                  <a:pt x="90" y="95"/>
                  <a:pt x="90" y="95"/>
                </a:cubicBezTo>
                <a:cubicBezTo>
                  <a:pt x="109" y="140"/>
                  <a:pt x="109" y="140"/>
                  <a:pt x="109" y="140"/>
                </a:cubicBezTo>
                <a:cubicBezTo>
                  <a:pt x="144" y="140"/>
                  <a:pt x="144" y="140"/>
                  <a:pt x="144" y="140"/>
                </a:cubicBezTo>
                <a:cubicBezTo>
                  <a:pt x="144" y="116"/>
                  <a:pt x="144" y="116"/>
                  <a:pt x="144" y="116"/>
                </a:cubicBezTo>
                <a:cubicBezTo>
                  <a:pt x="144" y="111"/>
                  <a:pt x="148" y="109"/>
                  <a:pt x="150" y="109"/>
                </a:cubicBezTo>
                <a:cubicBezTo>
                  <a:pt x="152" y="109"/>
                  <a:pt x="153" y="109"/>
                  <a:pt x="155" y="111"/>
                </a:cubicBezTo>
                <a:lnTo>
                  <a:pt x="194" y="143"/>
                </a:lnTo>
                <a:close/>
              </a:path>
            </a:pathLst>
          </a:custGeom>
          <a:solidFill>
            <a:srgbClr val="1A609F"/>
          </a:solidFill>
          <a:ln>
            <a:solidFill>
              <a:srgbClr val="1A609F"/>
            </a:solidFill>
          </a:ln>
        </p:spPr>
        <p:txBody>
          <a:bodyPr/>
          <a:lstStyle/>
          <a:p>
            <a:endParaRPr lang="zh-CN" altLang="en-US">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p:txBody>
      </p:sp>
      <p:sp>
        <p:nvSpPr>
          <p:cNvPr id="82" name="Freeform 24"/>
          <p:cNvSpPr/>
          <p:nvPr/>
        </p:nvSpPr>
        <p:spPr bwMode="auto">
          <a:xfrm>
            <a:off x="8511657" y="2707914"/>
            <a:ext cx="336550" cy="336550"/>
          </a:xfrm>
          <a:custGeom>
            <a:avLst/>
            <a:gdLst>
              <a:gd name="T0" fmla="*/ 199 w 199"/>
              <a:gd name="T1" fmla="*/ 103 h 199"/>
              <a:gd name="T2" fmla="*/ 198 w 199"/>
              <a:gd name="T3" fmla="*/ 104 h 199"/>
              <a:gd name="T4" fmla="*/ 196 w 199"/>
              <a:gd name="T5" fmla="*/ 107 h 199"/>
              <a:gd name="T6" fmla="*/ 174 w 199"/>
              <a:gd name="T7" fmla="*/ 129 h 199"/>
              <a:gd name="T8" fmla="*/ 159 w 199"/>
              <a:gd name="T9" fmla="*/ 129 h 199"/>
              <a:gd name="T10" fmla="*/ 165 w 199"/>
              <a:gd name="T11" fmla="*/ 110 h 199"/>
              <a:gd name="T12" fmla="*/ 119 w 199"/>
              <a:gd name="T13" fmla="*/ 110 h 199"/>
              <a:gd name="T14" fmla="*/ 109 w 199"/>
              <a:gd name="T15" fmla="*/ 119 h 199"/>
              <a:gd name="T16" fmla="*/ 109 w 199"/>
              <a:gd name="T17" fmla="*/ 165 h 199"/>
              <a:gd name="T18" fmla="*/ 129 w 199"/>
              <a:gd name="T19" fmla="*/ 160 h 199"/>
              <a:gd name="T20" fmla="*/ 129 w 199"/>
              <a:gd name="T21" fmla="*/ 174 h 199"/>
              <a:gd name="T22" fmla="*/ 105 w 199"/>
              <a:gd name="T23" fmla="*/ 198 h 199"/>
              <a:gd name="T24" fmla="*/ 103 w 199"/>
              <a:gd name="T25" fmla="*/ 199 h 199"/>
              <a:gd name="T26" fmla="*/ 101 w 199"/>
              <a:gd name="T27" fmla="*/ 199 h 199"/>
              <a:gd name="T28" fmla="*/ 99 w 199"/>
              <a:gd name="T29" fmla="*/ 199 h 199"/>
              <a:gd name="T30" fmla="*/ 97 w 199"/>
              <a:gd name="T31" fmla="*/ 199 h 199"/>
              <a:gd name="T32" fmla="*/ 95 w 199"/>
              <a:gd name="T33" fmla="*/ 198 h 199"/>
              <a:gd name="T34" fmla="*/ 92 w 199"/>
              <a:gd name="T35" fmla="*/ 197 h 199"/>
              <a:gd name="T36" fmla="*/ 70 w 199"/>
              <a:gd name="T37" fmla="*/ 160 h 199"/>
              <a:gd name="T38" fmla="*/ 89 w 199"/>
              <a:gd name="T39" fmla="*/ 165 h 199"/>
              <a:gd name="T40" fmla="*/ 89 w 199"/>
              <a:gd name="T41" fmla="*/ 120 h 199"/>
              <a:gd name="T42" fmla="*/ 34 w 199"/>
              <a:gd name="T43" fmla="*/ 110 h 199"/>
              <a:gd name="T44" fmla="*/ 39 w 199"/>
              <a:gd name="T45" fmla="*/ 129 h 199"/>
              <a:gd name="T46" fmla="*/ 25 w 199"/>
              <a:gd name="T47" fmla="*/ 129 h 199"/>
              <a:gd name="T48" fmla="*/ 1 w 199"/>
              <a:gd name="T49" fmla="*/ 105 h 199"/>
              <a:gd name="T50" fmla="*/ 0 w 199"/>
              <a:gd name="T51" fmla="*/ 104 h 199"/>
              <a:gd name="T52" fmla="*/ 0 w 199"/>
              <a:gd name="T53" fmla="*/ 102 h 199"/>
              <a:gd name="T54" fmla="*/ 0 w 199"/>
              <a:gd name="T55" fmla="*/ 100 h 199"/>
              <a:gd name="T56" fmla="*/ 0 w 199"/>
              <a:gd name="T57" fmla="*/ 97 h 199"/>
              <a:gd name="T58" fmla="*/ 1 w 199"/>
              <a:gd name="T59" fmla="*/ 95 h 199"/>
              <a:gd name="T60" fmla="*/ 3 w 199"/>
              <a:gd name="T61" fmla="*/ 93 h 199"/>
              <a:gd name="T62" fmla="*/ 39 w 199"/>
              <a:gd name="T63" fmla="*/ 70 h 199"/>
              <a:gd name="T64" fmla="*/ 34 w 199"/>
              <a:gd name="T65" fmla="*/ 90 h 199"/>
              <a:gd name="T66" fmla="*/ 89 w 199"/>
              <a:gd name="T67" fmla="*/ 34 h 199"/>
              <a:gd name="T68" fmla="*/ 70 w 199"/>
              <a:gd name="T69" fmla="*/ 40 h 199"/>
              <a:gd name="T70" fmla="*/ 92 w 199"/>
              <a:gd name="T71" fmla="*/ 3 h 199"/>
              <a:gd name="T72" fmla="*/ 92 w 199"/>
              <a:gd name="T73" fmla="*/ 3 h 199"/>
              <a:gd name="T74" fmla="*/ 95 w 199"/>
              <a:gd name="T75" fmla="*/ 1 h 199"/>
              <a:gd name="T76" fmla="*/ 97 w 199"/>
              <a:gd name="T77" fmla="*/ 0 h 199"/>
              <a:gd name="T78" fmla="*/ 101 w 199"/>
              <a:gd name="T79" fmla="*/ 0 h 199"/>
              <a:gd name="T80" fmla="*/ 103 w 199"/>
              <a:gd name="T81" fmla="*/ 1 h 199"/>
              <a:gd name="T82" fmla="*/ 105 w 199"/>
              <a:gd name="T83" fmla="*/ 2 h 199"/>
              <a:gd name="T84" fmla="*/ 106 w 199"/>
              <a:gd name="T85" fmla="*/ 3 h 199"/>
              <a:gd name="T86" fmla="*/ 132 w 199"/>
              <a:gd name="T87" fmla="*/ 33 h 199"/>
              <a:gd name="T88" fmla="*/ 115 w 199"/>
              <a:gd name="T89" fmla="*/ 40 h 199"/>
              <a:gd name="T90" fmla="*/ 109 w 199"/>
              <a:gd name="T91" fmla="*/ 90 h 199"/>
              <a:gd name="T92" fmla="*/ 120 w 199"/>
              <a:gd name="T93" fmla="*/ 90 h 199"/>
              <a:gd name="T94" fmla="*/ 159 w 199"/>
              <a:gd name="T95" fmla="*/ 84 h 199"/>
              <a:gd name="T96" fmla="*/ 174 w 199"/>
              <a:gd name="T97" fmla="*/ 70 h 199"/>
              <a:gd name="T98" fmla="*/ 196 w 199"/>
              <a:gd name="T99" fmla="*/ 93 h 199"/>
              <a:gd name="T100" fmla="*/ 197 w 199"/>
              <a:gd name="T101" fmla="*/ 94 h 199"/>
              <a:gd name="T102" fmla="*/ 198 w 199"/>
              <a:gd name="T103" fmla="*/ 96 h 199"/>
              <a:gd name="T104" fmla="*/ 199 w 199"/>
              <a:gd name="T10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199" y="102"/>
                </a:moveTo>
                <a:cubicBezTo>
                  <a:pt x="199" y="102"/>
                  <a:pt x="199" y="102"/>
                  <a:pt x="199" y="103"/>
                </a:cubicBezTo>
                <a:cubicBezTo>
                  <a:pt x="199" y="103"/>
                  <a:pt x="199" y="103"/>
                  <a:pt x="198" y="104"/>
                </a:cubicBezTo>
                <a:cubicBezTo>
                  <a:pt x="198" y="104"/>
                  <a:pt x="198" y="104"/>
                  <a:pt x="198" y="104"/>
                </a:cubicBezTo>
                <a:cubicBezTo>
                  <a:pt x="198" y="105"/>
                  <a:pt x="198" y="105"/>
                  <a:pt x="197" y="105"/>
                </a:cubicBezTo>
                <a:cubicBezTo>
                  <a:pt x="197" y="106"/>
                  <a:pt x="197" y="106"/>
                  <a:pt x="196" y="107"/>
                </a:cubicBezTo>
                <a:cubicBezTo>
                  <a:pt x="196" y="107"/>
                  <a:pt x="196" y="107"/>
                  <a:pt x="196" y="107"/>
                </a:cubicBezTo>
                <a:cubicBezTo>
                  <a:pt x="174" y="129"/>
                  <a:pt x="174" y="129"/>
                  <a:pt x="174" y="129"/>
                </a:cubicBezTo>
                <a:cubicBezTo>
                  <a:pt x="172" y="131"/>
                  <a:pt x="169" y="132"/>
                  <a:pt x="167" y="132"/>
                </a:cubicBezTo>
                <a:cubicBezTo>
                  <a:pt x="164" y="132"/>
                  <a:pt x="161" y="131"/>
                  <a:pt x="159" y="129"/>
                </a:cubicBezTo>
                <a:cubicBezTo>
                  <a:pt x="156" y="125"/>
                  <a:pt x="156" y="119"/>
                  <a:pt x="159" y="115"/>
                </a:cubicBezTo>
                <a:cubicBezTo>
                  <a:pt x="165" y="110"/>
                  <a:pt x="165" y="110"/>
                  <a:pt x="165" y="110"/>
                </a:cubicBezTo>
                <a:cubicBezTo>
                  <a:pt x="119" y="110"/>
                  <a:pt x="119" y="110"/>
                  <a:pt x="119" y="110"/>
                </a:cubicBezTo>
                <a:cubicBezTo>
                  <a:pt x="119" y="110"/>
                  <a:pt x="119" y="110"/>
                  <a:pt x="119" y="110"/>
                </a:cubicBezTo>
                <a:cubicBezTo>
                  <a:pt x="109" y="110"/>
                  <a:pt x="109" y="110"/>
                  <a:pt x="109" y="110"/>
                </a:cubicBezTo>
                <a:cubicBezTo>
                  <a:pt x="109" y="119"/>
                  <a:pt x="109" y="119"/>
                  <a:pt x="109" y="119"/>
                </a:cubicBezTo>
                <a:cubicBezTo>
                  <a:pt x="109" y="119"/>
                  <a:pt x="109" y="119"/>
                  <a:pt x="109" y="119"/>
                </a:cubicBezTo>
                <a:cubicBezTo>
                  <a:pt x="109" y="165"/>
                  <a:pt x="109" y="165"/>
                  <a:pt x="109" y="165"/>
                </a:cubicBezTo>
                <a:cubicBezTo>
                  <a:pt x="115" y="160"/>
                  <a:pt x="115" y="160"/>
                  <a:pt x="115" y="160"/>
                </a:cubicBezTo>
                <a:cubicBezTo>
                  <a:pt x="119" y="156"/>
                  <a:pt x="125" y="156"/>
                  <a:pt x="129" y="160"/>
                </a:cubicBezTo>
                <a:cubicBezTo>
                  <a:pt x="131" y="162"/>
                  <a:pt x="132" y="164"/>
                  <a:pt x="132" y="167"/>
                </a:cubicBezTo>
                <a:cubicBezTo>
                  <a:pt x="132" y="169"/>
                  <a:pt x="131" y="172"/>
                  <a:pt x="129" y="174"/>
                </a:cubicBezTo>
                <a:cubicBezTo>
                  <a:pt x="106" y="197"/>
                  <a:pt x="106" y="197"/>
                  <a:pt x="106" y="197"/>
                </a:cubicBezTo>
                <a:cubicBezTo>
                  <a:pt x="106" y="197"/>
                  <a:pt x="105" y="197"/>
                  <a:pt x="105" y="198"/>
                </a:cubicBezTo>
                <a:cubicBezTo>
                  <a:pt x="105" y="198"/>
                  <a:pt x="104" y="198"/>
                  <a:pt x="104" y="198"/>
                </a:cubicBezTo>
                <a:cubicBezTo>
                  <a:pt x="104" y="198"/>
                  <a:pt x="104" y="199"/>
                  <a:pt x="103" y="199"/>
                </a:cubicBezTo>
                <a:cubicBezTo>
                  <a:pt x="103" y="199"/>
                  <a:pt x="103" y="199"/>
                  <a:pt x="102" y="199"/>
                </a:cubicBezTo>
                <a:cubicBezTo>
                  <a:pt x="102" y="199"/>
                  <a:pt x="102" y="199"/>
                  <a:pt x="101" y="199"/>
                </a:cubicBezTo>
                <a:cubicBezTo>
                  <a:pt x="101" y="199"/>
                  <a:pt x="100" y="199"/>
                  <a:pt x="99" y="199"/>
                </a:cubicBezTo>
                <a:cubicBezTo>
                  <a:pt x="99" y="199"/>
                  <a:pt x="99" y="199"/>
                  <a:pt x="99" y="199"/>
                </a:cubicBezTo>
                <a:cubicBezTo>
                  <a:pt x="99" y="199"/>
                  <a:pt x="98" y="199"/>
                  <a:pt x="97" y="199"/>
                </a:cubicBezTo>
                <a:cubicBezTo>
                  <a:pt x="97" y="199"/>
                  <a:pt x="97" y="199"/>
                  <a:pt x="97" y="199"/>
                </a:cubicBezTo>
                <a:cubicBezTo>
                  <a:pt x="96" y="199"/>
                  <a:pt x="96" y="199"/>
                  <a:pt x="96" y="199"/>
                </a:cubicBezTo>
                <a:cubicBezTo>
                  <a:pt x="95" y="199"/>
                  <a:pt x="95" y="198"/>
                  <a:pt x="95" y="198"/>
                </a:cubicBezTo>
                <a:cubicBezTo>
                  <a:pt x="94" y="198"/>
                  <a:pt x="94" y="198"/>
                  <a:pt x="94" y="198"/>
                </a:cubicBezTo>
                <a:cubicBezTo>
                  <a:pt x="93" y="197"/>
                  <a:pt x="93" y="197"/>
                  <a:pt x="92" y="197"/>
                </a:cubicBezTo>
                <a:cubicBezTo>
                  <a:pt x="70" y="174"/>
                  <a:pt x="70" y="174"/>
                  <a:pt x="70" y="174"/>
                </a:cubicBezTo>
                <a:cubicBezTo>
                  <a:pt x="66" y="170"/>
                  <a:pt x="66" y="164"/>
                  <a:pt x="70" y="160"/>
                </a:cubicBezTo>
                <a:cubicBezTo>
                  <a:pt x="74" y="156"/>
                  <a:pt x="80" y="156"/>
                  <a:pt x="84" y="160"/>
                </a:cubicBezTo>
                <a:cubicBezTo>
                  <a:pt x="89" y="165"/>
                  <a:pt x="89" y="165"/>
                  <a:pt x="89" y="165"/>
                </a:cubicBezTo>
                <a:cubicBezTo>
                  <a:pt x="89" y="120"/>
                  <a:pt x="89" y="120"/>
                  <a:pt x="89" y="120"/>
                </a:cubicBezTo>
                <a:cubicBezTo>
                  <a:pt x="89" y="120"/>
                  <a:pt x="89" y="120"/>
                  <a:pt x="89" y="120"/>
                </a:cubicBezTo>
                <a:cubicBezTo>
                  <a:pt x="89" y="110"/>
                  <a:pt x="89" y="110"/>
                  <a:pt x="89" y="110"/>
                </a:cubicBezTo>
                <a:cubicBezTo>
                  <a:pt x="34" y="110"/>
                  <a:pt x="34" y="110"/>
                  <a:pt x="34" y="110"/>
                </a:cubicBezTo>
                <a:cubicBezTo>
                  <a:pt x="39" y="115"/>
                  <a:pt x="39" y="115"/>
                  <a:pt x="39" y="115"/>
                </a:cubicBezTo>
                <a:cubicBezTo>
                  <a:pt x="43" y="119"/>
                  <a:pt x="43" y="125"/>
                  <a:pt x="39" y="129"/>
                </a:cubicBezTo>
                <a:cubicBezTo>
                  <a:pt x="37" y="131"/>
                  <a:pt x="35" y="132"/>
                  <a:pt x="32" y="132"/>
                </a:cubicBezTo>
                <a:cubicBezTo>
                  <a:pt x="30" y="132"/>
                  <a:pt x="27" y="131"/>
                  <a:pt x="25" y="129"/>
                </a:cubicBezTo>
                <a:cubicBezTo>
                  <a:pt x="3" y="107"/>
                  <a:pt x="3" y="107"/>
                  <a:pt x="3" y="107"/>
                </a:cubicBezTo>
                <a:cubicBezTo>
                  <a:pt x="2" y="106"/>
                  <a:pt x="2" y="106"/>
                  <a:pt x="1" y="105"/>
                </a:cubicBezTo>
                <a:cubicBezTo>
                  <a:pt x="1" y="105"/>
                  <a:pt x="1" y="105"/>
                  <a:pt x="1" y="105"/>
                </a:cubicBezTo>
                <a:cubicBezTo>
                  <a:pt x="1" y="104"/>
                  <a:pt x="1" y="104"/>
                  <a:pt x="0" y="104"/>
                </a:cubicBezTo>
                <a:cubicBezTo>
                  <a:pt x="0" y="103"/>
                  <a:pt x="0" y="103"/>
                  <a:pt x="0" y="103"/>
                </a:cubicBezTo>
                <a:cubicBezTo>
                  <a:pt x="0" y="102"/>
                  <a:pt x="0" y="102"/>
                  <a:pt x="0" y="102"/>
                </a:cubicBezTo>
                <a:cubicBezTo>
                  <a:pt x="0" y="101"/>
                  <a:pt x="0" y="100"/>
                  <a:pt x="0" y="100"/>
                </a:cubicBezTo>
                <a:cubicBezTo>
                  <a:pt x="0" y="100"/>
                  <a:pt x="0" y="100"/>
                  <a:pt x="0" y="100"/>
                </a:cubicBezTo>
                <a:cubicBezTo>
                  <a:pt x="0" y="99"/>
                  <a:pt x="0" y="98"/>
                  <a:pt x="0" y="98"/>
                </a:cubicBezTo>
                <a:cubicBezTo>
                  <a:pt x="0" y="97"/>
                  <a:pt x="0" y="97"/>
                  <a:pt x="0" y="97"/>
                </a:cubicBezTo>
                <a:cubicBezTo>
                  <a:pt x="0" y="97"/>
                  <a:pt x="0" y="96"/>
                  <a:pt x="0" y="96"/>
                </a:cubicBezTo>
                <a:cubicBezTo>
                  <a:pt x="0" y="96"/>
                  <a:pt x="1" y="95"/>
                  <a:pt x="1" y="95"/>
                </a:cubicBezTo>
                <a:cubicBezTo>
                  <a:pt x="1" y="95"/>
                  <a:pt x="1" y="94"/>
                  <a:pt x="1" y="94"/>
                </a:cubicBezTo>
                <a:cubicBezTo>
                  <a:pt x="2" y="94"/>
                  <a:pt x="2" y="93"/>
                  <a:pt x="3" y="93"/>
                </a:cubicBezTo>
                <a:cubicBezTo>
                  <a:pt x="25" y="70"/>
                  <a:pt x="25" y="70"/>
                  <a:pt x="25" y="70"/>
                </a:cubicBezTo>
                <a:cubicBezTo>
                  <a:pt x="29" y="66"/>
                  <a:pt x="35" y="66"/>
                  <a:pt x="39" y="70"/>
                </a:cubicBezTo>
                <a:cubicBezTo>
                  <a:pt x="43" y="74"/>
                  <a:pt x="43" y="80"/>
                  <a:pt x="39" y="84"/>
                </a:cubicBezTo>
                <a:cubicBezTo>
                  <a:pt x="34" y="90"/>
                  <a:pt x="34" y="90"/>
                  <a:pt x="34" y="90"/>
                </a:cubicBezTo>
                <a:cubicBezTo>
                  <a:pt x="89" y="90"/>
                  <a:pt x="89" y="90"/>
                  <a:pt x="89" y="90"/>
                </a:cubicBezTo>
                <a:cubicBezTo>
                  <a:pt x="89" y="34"/>
                  <a:pt x="89" y="34"/>
                  <a:pt x="89" y="34"/>
                </a:cubicBezTo>
                <a:cubicBezTo>
                  <a:pt x="84" y="40"/>
                  <a:pt x="84" y="40"/>
                  <a:pt x="84" y="40"/>
                </a:cubicBezTo>
                <a:cubicBezTo>
                  <a:pt x="80" y="44"/>
                  <a:pt x="74" y="44"/>
                  <a:pt x="70" y="40"/>
                </a:cubicBezTo>
                <a:cubicBezTo>
                  <a:pt x="66" y="36"/>
                  <a:pt x="66" y="29"/>
                  <a:pt x="70" y="25"/>
                </a:cubicBezTo>
                <a:cubicBezTo>
                  <a:pt x="92" y="3"/>
                  <a:pt x="92" y="3"/>
                  <a:pt x="92" y="3"/>
                </a:cubicBezTo>
                <a:cubicBezTo>
                  <a:pt x="92" y="3"/>
                  <a:pt x="92" y="3"/>
                  <a:pt x="92" y="3"/>
                </a:cubicBezTo>
                <a:cubicBezTo>
                  <a:pt x="92" y="3"/>
                  <a:pt x="92" y="3"/>
                  <a:pt x="92" y="3"/>
                </a:cubicBezTo>
                <a:cubicBezTo>
                  <a:pt x="93" y="2"/>
                  <a:pt x="93" y="2"/>
                  <a:pt x="94" y="2"/>
                </a:cubicBezTo>
                <a:cubicBezTo>
                  <a:pt x="94" y="1"/>
                  <a:pt x="94" y="1"/>
                  <a:pt x="95" y="1"/>
                </a:cubicBezTo>
                <a:cubicBezTo>
                  <a:pt x="95" y="1"/>
                  <a:pt x="95" y="1"/>
                  <a:pt x="96" y="1"/>
                </a:cubicBezTo>
                <a:cubicBezTo>
                  <a:pt x="96" y="1"/>
                  <a:pt x="96" y="1"/>
                  <a:pt x="97" y="0"/>
                </a:cubicBezTo>
                <a:cubicBezTo>
                  <a:pt x="97" y="0"/>
                  <a:pt x="97" y="0"/>
                  <a:pt x="97" y="0"/>
                </a:cubicBezTo>
                <a:cubicBezTo>
                  <a:pt x="99" y="0"/>
                  <a:pt x="100" y="0"/>
                  <a:pt x="101" y="0"/>
                </a:cubicBezTo>
                <a:cubicBezTo>
                  <a:pt x="102" y="0"/>
                  <a:pt x="102" y="0"/>
                  <a:pt x="102" y="0"/>
                </a:cubicBezTo>
                <a:cubicBezTo>
                  <a:pt x="102" y="1"/>
                  <a:pt x="103" y="1"/>
                  <a:pt x="103" y="1"/>
                </a:cubicBezTo>
                <a:cubicBezTo>
                  <a:pt x="104" y="1"/>
                  <a:pt x="104" y="1"/>
                  <a:pt x="104" y="1"/>
                </a:cubicBezTo>
                <a:cubicBezTo>
                  <a:pt x="104" y="1"/>
                  <a:pt x="105" y="1"/>
                  <a:pt x="105" y="2"/>
                </a:cubicBezTo>
                <a:cubicBezTo>
                  <a:pt x="105" y="2"/>
                  <a:pt x="106" y="2"/>
                  <a:pt x="106" y="3"/>
                </a:cubicBezTo>
                <a:cubicBezTo>
                  <a:pt x="106" y="3"/>
                  <a:pt x="106" y="3"/>
                  <a:pt x="106" y="3"/>
                </a:cubicBezTo>
                <a:cubicBezTo>
                  <a:pt x="129" y="25"/>
                  <a:pt x="129" y="25"/>
                  <a:pt x="129" y="25"/>
                </a:cubicBezTo>
                <a:cubicBezTo>
                  <a:pt x="131" y="27"/>
                  <a:pt x="132" y="30"/>
                  <a:pt x="132" y="33"/>
                </a:cubicBezTo>
                <a:cubicBezTo>
                  <a:pt x="132" y="35"/>
                  <a:pt x="131" y="38"/>
                  <a:pt x="129" y="40"/>
                </a:cubicBezTo>
                <a:cubicBezTo>
                  <a:pt x="125" y="44"/>
                  <a:pt x="119" y="44"/>
                  <a:pt x="115" y="40"/>
                </a:cubicBezTo>
                <a:cubicBezTo>
                  <a:pt x="109" y="34"/>
                  <a:pt x="109" y="34"/>
                  <a:pt x="109" y="34"/>
                </a:cubicBezTo>
                <a:cubicBezTo>
                  <a:pt x="109" y="90"/>
                  <a:pt x="109" y="90"/>
                  <a:pt x="109" y="90"/>
                </a:cubicBezTo>
                <a:cubicBezTo>
                  <a:pt x="120" y="90"/>
                  <a:pt x="120" y="90"/>
                  <a:pt x="120" y="90"/>
                </a:cubicBezTo>
                <a:cubicBezTo>
                  <a:pt x="120" y="90"/>
                  <a:pt x="120" y="90"/>
                  <a:pt x="120" y="90"/>
                </a:cubicBezTo>
                <a:cubicBezTo>
                  <a:pt x="165" y="90"/>
                  <a:pt x="165" y="90"/>
                  <a:pt x="165" y="90"/>
                </a:cubicBezTo>
                <a:cubicBezTo>
                  <a:pt x="159" y="84"/>
                  <a:pt x="159" y="84"/>
                  <a:pt x="159" y="84"/>
                </a:cubicBezTo>
                <a:cubicBezTo>
                  <a:pt x="156" y="80"/>
                  <a:pt x="156" y="74"/>
                  <a:pt x="159" y="70"/>
                </a:cubicBezTo>
                <a:cubicBezTo>
                  <a:pt x="163" y="66"/>
                  <a:pt x="170" y="66"/>
                  <a:pt x="174" y="70"/>
                </a:cubicBezTo>
                <a:cubicBezTo>
                  <a:pt x="196" y="93"/>
                  <a:pt x="196" y="93"/>
                  <a:pt x="196" y="93"/>
                </a:cubicBezTo>
                <a:cubicBezTo>
                  <a:pt x="196" y="93"/>
                  <a:pt x="196" y="93"/>
                  <a:pt x="196" y="93"/>
                </a:cubicBezTo>
                <a:cubicBezTo>
                  <a:pt x="196" y="93"/>
                  <a:pt x="196" y="93"/>
                  <a:pt x="196" y="93"/>
                </a:cubicBezTo>
                <a:cubicBezTo>
                  <a:pt x="197" y="93"/>
                  <a:pt x="197" y="94"/>
                  <a:pt x="197" y="94"/>
                </a:cubicBezTo>
                <a:cubicBezTo>
                  <a:pt x="198" y="94"/>
                  <a:pt x="198" y="95"/>
                  <a:pt x="198" y="95"/>
                </a:cubicBezTo>
                <a:cubicBezTo>
                  <a:pt x="198" y="95"/>
                  <a:pt x="198" y="96"/>
                  <a:pt x="198" y="96"/>
                </a:cubicBezTo>
                <a:cubicBezTo>
                  <a:pt x="199" y="96"/>
                  <a:pt x="199" y="97"/>
                  <a:pt x="199" y="97"/>
                </a:cubicBezTo>
                <a:cubicBezTo>
                  <a:pt x="199" y="97"/>
                  <a:pt x="199" y="97"/>
                  <a:pt x="199" y="98"/>
                </a:cubicBezTo>
                <a:cubicBezTo>
                  <a:pt x="199" y="99"/>
                  <a:pt x="199" y="100"/>
                  <a:pt x="199" y="102"/>
                </a:cubicBezTo>
                <a:close/>
              </a:path>
            </a:pathLst>
          </a:custGeom>
          <a:solidFill>
            <a:srgbClr val="1A609F"/>
          </a:solidFill>
          <a:ln>
            <a:solidFill>
              <a:srgbClr val="1A609F"/>
            </a:solidFill>
          </a:ln>
        </p:spPr>
        <p:txBody>
          <a:bodyPr/>
          <a:lstStyle/>
          <a:p>
            <a:pPr>
              <a:defRPr/>
            </a:pPr>
            <a:endParaRPr lang="en-US">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p:txBody>
      </p:sp>
      <p:grpSp>
        <p:nvGrpSpPr>
          <p:cNvPr id="86" name="组合 85"/>
          <p:cNvGrpSpPr/>
          <p:nvPr/>
        </p:nvGrpSpPr>
        <p:grpSpPr>
          <a:xfrm>
            <a:off x="4024314" y="1144715"/>
            <a:ext cx="4143375" cy="5384800"/>
            <a:chOff x="4024313" y="2270125"/>
            <a:chExt cx="4143375" cy="5384800"/>
          </a:xfrm>
        </p:grpSpPr>
        <p:sp>
          <p:nvSpPr>
            <p:cNvPr id="87" name="Freeform 31"/>
            <p:cNvSpPr>
              <a:spLocks noEditPoints="1"/>
            </p:cNvSpPr>
            <p:nvPr/>
          </p:nvSpPr>
          <p:spPr bwMode="auto">
            <a:xfrm>
              <a:off x="4024313" y="2270125"/>
              <a:ext cx="4143375" cy="5384800"/>
            </a:xfrm>
            <a:custGeom>
              <a:avLst/>
              <a:gdLst>
                <a:gd name="T0" fmla="*/ 2147483646 w 499"/>
                <a:gd name="T1" fmla="*/ 470100174 h 647"/>
                <a:gd name="T2" fmla="*/ 2147483646 w 499"/>
                <a:gd name="T3" fmla="*/ 0 h 647"/>
                <a:gd name="T4" fmla="*/ 467585924 w 499"/>
                <a:gd name="T5" fmla="*/ 0 h 647"/>
                <a:gd name="T6" fmla="*/ 0 w 499"/>
                <a:gd name="T7" fmla="*/ 470100174 h 647"/>
                <a:gd name="T8" fmla="*/ 0 w 499"/>
                <a:gd name="T9" fmla="*/ 2147483646 h 647"/>
                <a:gd name="T10" fmla="*/ 467585924 w 499"/>
                <a:gd name="T11" fmla="*/ 2147483646 h 647"/>
                <a:gd name="T12" fmla="*/ 2147483646 w 499"/>
                <a:gd name="T13" fmla="*/ 2147483646 h 647"/>
                <a:gd name="T14" fmla="*/ 2147483646 w 499"/>
                <a:gd name="T15" fmla="*/ 2147483646 h 647"/>
                <a:gd name="T16" fmla="*/ 2147483646 w 499"/>
                <a:gd name="T17" fmla="*/ 470100174 h 647"/>
                <a:gd name="T18" fmla="*/ 2147483646 w 499"/>
                <a:gd name="T19" fmla="*/ 2147483646 h 647"/>
                <a:gd name="T20" fmla="*/ 899201742 w 499"/>
                <a:gd name="T21" fmla="*/ 2147483646 h 647"/>
                <a:gd name="T22" fmla="*/ 899201742 w 499"/>
                <a:gd name="T23" fmla="*/ 1030600957 h 647"/>
                <a:gd name="T24" fmla="*/ 2147483646 w 499"/>
                <a:gd name="T25" fmla="*/ 1030600957 h 647"/>
                <a:gd name="T26" fmla="*/ 2147483646 w 499"/>
                <a:gd name="T27" fmla="*/ 2147483646 h 6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9" h="647">
                  <a:moveTo>
                    <a:pt x="499" y="26"/>
                  </a:moveTo>
                  <a:cubicBezTo>
                    <a:pt x="499" y="12"/>
                    <a:pt x="487" y="0"/>
                    <a:pt x="473" y="0"/>
                  </a:cubicBezTo>
                  <a:cubicBezTo>
                    <a:pt x="26" y="0"/>
                    <a:pt x="26" y="0"/>
                    <a:pt x="26" y="0"/>
                  </a:cubicBezTo>
                  <a:cubicBezTo>
                    <a:pt x="12" y="0"/>
                    <a:pt x="0" y="12"/>
                    <a:pt x="0" y="26"/>
                  </a:cubicBezTo>
                  <a:cubicBezTo>
                    <a:pt x="0" y="621"/>
                    <a:pt x="0" y="621"/>
                    <a:pt x="0" y="621"/>
                  </a:cubicBezTo>
                  <a:cubicBezTo>
                    <a:pt x="0" y="635"/>
                    <a:pt x="12" y="647"/>
                    <a:pt x="26" y="647"/>
                  </a:cubicBezTo>
                  <a:cubicBezTo>
                    <a:pt x="473" y="647"/>
                    <a:pt x="473" y="647"/>
                    <a:pt x="473" y="647"/>
                  </a:cubicBezTo>
                  <a:cubicBezTo>
                    <a:pt x="487" y="647"/>
                    <a:pt x="499" y="635"/>
                    <a:pt x="499" y="621"/>
                  </a:cubicBezTo>
                  <a:lnTo>
                    <a:pt x="499" y="26"/>
                  </a:lnTo>
                  <a:close/>
                  <a:moveTo>
                    <a:pt x="448" y="592"/>
                  </a:moveTo>
                  <a:cubicBezTo>
                    <a:pt x="50" y="592"/>
                    <a:pt x="50" y="592"/>
                    <a:pt x="50" y="592"/>
                  </a:cubicBezTo>
                  <a:cubicBezTo>
                    <a:pt x="50" y="57"/>
                    <a:pt x="50" y="57"/>
                    <a:pt x="50" y="57"/>
                  </a:cubicBezTo>
                  <a:cubicBezTo>
                    <a:pt x="448" y="57"/>
                    <a:pt x="448" y="57"/>
                    <a:pt x="448" y="57"/>
                  </a:cubicBezTo>
                  <a:lnTo>
                    <a:pt x="448" y="592"/>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p:txBody>
        </p:sp>
        <p:sp>
          <p:nvSpPr>
            <p:cNvPr id="88" name="Rectangle 33"/>
            <p:cNvSpPr>
              <a:spLocks noChangeArrowheads="1"/>
            </p:cNvSpPr>
            <p:nvPr/>
          </p:nvSpPr>
          <p:spPr bwMode="auto">
            <a:xfrm>
              <a:off x="4437717" y="2745528"/>
              <a:ext cx="3352046" cy="4452636"/>
            </a:xfrm>
            <a:prstGeom prst="rect">
              <a:avLst/>
            </a:prstGeom>
            <a:blipFill dpi="0" rotWithShape="1">
              <a:blip r:embed="rId2" cstate="print"/>
              <a:srcRect/>
              <a:stretch>
                <a:fillRect l="-82070" t="-13614" r="-67384" b="-11582"/>
              </a:stretch>
            </a:blipFill>
            <a:ln>
              <a:noFill/>
            </a:ln>
            <a:effectLst>
              <a:outerShdw blurRad="63500" algn="ctr" rotWithShape="0">
                <a:prstClr val="black">
                  <a:alpha val="40000"/>
                </a:prstClr>
              </a:outerShdw>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zh-CN">
                <a:latin typeface="思源黑体 CN Normal" panose="020B0400000000000000" pitchFamily="34" charset="-122"/>
                <a:ea typeface="字魂5号-无外润黑体" panose="00000500000000000000" pitchFamily="2" charset="-122"/>
                <a:cs typeface="+mn-ea"/>
                <a:sym typeface="思源黑体 CN Normal"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143840" y="266933"/>
            <a:ext cx="744843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defRPr/>
            </a:pPr>
            <a:r>
              <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rPr>
              <a:t>行业标杆客户</a:t>
            </a:r>
            <a:endParaRPr lang="zh-CN" altLang="en-US" sz="2400" dirty="0">
              <a:solidFill>
                <a:srgbClr val="1A609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36807" y="-147061"/>
            <a:ext cx="1195941" cy="1655848"/>
          </a:xfrm>
          <a:prstGeom prst="rect">
            <a:avLst/>
          </a:prstGeom>
        </p:spPr>
      </p:pic>
      <p:sp>
        <p:nvSpPr>
          <p:cNvPr id="2" name="矩形 1"/>
          <p:cNvSpPr/>
          <p:nvPr/>
        </p:nvSpPr>
        <p:spPr>
          <a:xfrm>
            <a:off x="335359" y="266933"/>
            <a:ext cx="432000" cy="432000"/>
          </a:xfrm>
          <a:prstGeom prst="rect">
            <a:avLst/>
          </a:prstGeom>
          <a:noFill/>
          <a:ln w="38100">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 name="矩形 2"/>
          <p:cNvSpPr/>
          <p:nvPr/>
        </p:nvSpPr>
        <p:spPr>
          <a:xfrm>
            <a:off x="527381" y="452669"/>
            <a:ext cx="432000" cy="432000"/>
          </a:xfrm>
          <a:prstGeom prst="rect">
            <a:avLst/>
          </a:prstGeom>
          <a:solidFill>
            <a:srgbClr val="1A609F"/>
          </a:solidFill>
          <a:ln>
            <a:solidFill>
              <a:srgbClr val="1A6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grpSp>
        <p:nvGrpSpPr>
          <p:cNvPr id="30" name="组合 81"/>
          <p:cNvGrpSpPr/>
          <p:nvPr/>
        </p:nvGrpSpPr>
        <p:grpSpPr>
          <a:xfrm>
            <a:off x="959382" y="1124744"/>
            <a:ext cx="9900276" cy="4131408"/>
            <a:chOff x="2995" y="1777"/>
            <a:chExt cx="15593" cy="6507"/>
          </a:xfrm>
        </p:grpSpPr>
        <p:sp>
          <p:nvSpPr>
            <p:cNvPr id="32" name="圓角矩形 68"/>
            <p:cNvSpPr>
              <a:spLocks noChangeArrowheads="1"/>
            </p:cNvSpPr>
            <p:nvPr/>
          </p:nvSpPr>
          <p:spPr bwMode="auto">
            <a:xfrm>
              <a:off x="2996" y="3821"/>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33" name="圓角矩形 172"/>
            <p:cNvSpPr>
              <a:spLocks noChangeArrowheads="1"/>
            </p:cNvSpPr>
            <p:nvPr/>
          </p:nvSpPr>
          <p:spPr bwMode="auto">
            <a:xfrm>
              <a:off x="5607" y="3821"/>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36" name="圓角矩形 176"/>
            <p:cNvSpPr>
              <a:spLocks noChangeArrowheads="1"/>
            </p:cNvSpPr>
            <p:nvPr/>
          </p:nvSpPr>
          <p:spPr bwMode="auto">
            <a:xfrm>
              <a:off x="8233" y="3821"/>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37" name="圓角矩形 177"/>
            <p:cNvSpPr>
              <a:spLocks noChangeArrowheads="1"/>
            </p:cNvSpPr>
            <p:nvPr/>
          </p:nvSpPr>
          <p:spPr bwMode="auto">
            <a:xfrm>
              <a:off x="11008" y="3821"/>
              <a:ext cx="2152"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38" name="Shape 323"/>
            <p:cNvSpPr/>
            <p:nvPr/>
          </p:nvSpPr>
          <p:spPr>
            <a:xfrm>
              <a:off x="3026" y="1777"/>
              <a:ext cx="15562" cy="577"/>
            </a:xfrm>
            <a:prstGeom prst="rect">
              <a:avLst/>
            </a:prstGeom>
            <a:solidFill>
              <a:srgbClr val="1A609F"/>
            </a:solidFill>
            <a:ln w="25400" cap="flat">
              <a:solidFill>
                <a:srgbClr val="000000">
                  <a:alpha val="0"/>
                </a:srgbClr>
              </a:solidFill>
              <a:prstDash val="solid"/>
              <a:miter lim="400000"/>
            </a:ln>
            <a:effectLst/>
          </p:spPr>
          <p:txBody>
            <a:bodyPr wrap="square" lIns="0" tIns="0" rIns="0" bIns="0" numCol="1" anchor="ctr">
              <a:noAutofit/>
            </a:bodyPr>
            <a:lstStyle/>
            <a:p>
              <a:pPr algn="ct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内容审核</a:t>
              </a:r>
              <a:r>
                <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数据标注</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圓角矩形 68"/>
            <p:cNvSpPr>
              <a:spLocks noChangeArrowheads="1"/>
            </p:cNvSpPr>
            <p:nvPr/>
          </p:nvSpPr>
          <p:spPr bwMode="auto">
            <a:xfrm>
              <a:off x="2995" y="2608"/>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0" name="圓角矩形 172"/>
            <p:cNvSpPr>
              <a:spLocks noChangeArrowheads="1"/>
            </p:cNvSpPr>
            <p:nvPr/>
          </p:nvSpPr>
          <p:spPr bwMode="auto">
            <a:xfrm>
              <a:off x="5602" y="2608"/>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1" name="圓角矩形 173"/>
            <p:cNvSpPr>
              <a:spLocks noChangeArrowheads="1"/>
            </p:cNvSpPr>
            <p:nvPr/>
          </p:nvSpPr>
          <p:spPr bwMode="auto">
            <a:xfrm>
              <a:off x="8233" y="2580"/>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2" name="圓角矩形 174"/>
            <p:cNvSpPr>
              <a:spLocks noChangeArrowheads="1"/>
            </p:cNvSpPr>
            <p:nvPr/>
          </p:nvSpPr>
          <p:spPr bwMode="auto">
            <a:xfrm>
              <a:off x="11017" y="2608"/>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3" name="圓角矩形 176"/>
            <p:cNvSpPr>
              <a:spLocks noChangeArrowheads="1"/>
            </p:cNvSpPr>
            <p:nvPr/>
          </p:nvSpPr>
          <p:spPr bwMode="auto">
            <a:xfrm>
              <a:off x="13648" y="2608"/>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4" name="圓角矩形 177"/>
            <p:cNvSpPr>
              <a:spLocks noChangeArrowheads="1"/>
            </p:cNvSpPr>
            <p:nvPr/>
          </p:nvSpPr>
          <p:spPr bwMode="auto">
            <a:xfrm>
              <a:off x="16231" y="2608"/>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dirty="0">
                <a:solidFill>
                  <a:srgbClr val="FFFFFF"/>
                </a:solidFill>
              </a:endParaRPr>
            </a:p>
          </p:txBody>
        </p:sp>
        <p:sp>
          <p:nvSpPr>
            <p:cNvPr id="45" name="Shape 323"/>
            <p:cNvSpPr/>
            <p:nvPr/>
          </p:nvSpPr>
          <p:spPr>
            <a:xfrm>
              <a:off x="2995" y="5069"/>
              <a:ext cx="7433" cy="645"/>
            </a:xfrm>
            <a:prstGeom prst="rect">
              <a:avLst/>
            </a:prstGeom>
            <a:solidFill>
              <a:srgbClr val="1A609F"/>
            </a:solidFill>
            <a:ln w="25400" cap="flat">
              <a:solidFill>
                <a:srgbClr val="000000">
                  <a:alpha val="0"/>
                </a:srgbClr>
              </a:solidFill>
              <a:prstDash val="solid"/>
              <a:miter lim="400000"/>
            </a:ln>
            <a:effectLst/>
          </p:spPr>
          <p:txBody>
            <a:bodyPr wrap="square" lIns="0" tIns="0" rIns="0" bIns="0" numCol="1" anchor="ctr">
              <a:noAutofit/>
            </a:bodyPr>
            <a:lstStyle/>
            <a:p>
              <a:pPr algn="ct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自动驾驶</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圓角矩形 68"/>
            <p:cNvSpPr>
              <a:spLocks noChangeArrowheads="1"/>
            </p:cNvSpPr>
            <p:nvPr/>
          </p:nvSpPr>
          <p:spPr bwMode="auto">
            <a:xfrm>
              <a:off x="2995" y="5846"/>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7" name="圓角矩形 172"/>
            <p:cNvSpPr>
              <a:spLocks noChangeArrowheads="1"/>
            </p:cNvSpPr>
            <p:nvPr/>
          </p:nvSpPr>
          <p:spPr bwMode="auto">
            <a:xfrm>
              <a:off x="5622" y="5846"/>
              <a:ext cx="2122"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8" name="圓角矩形 173"/>
            <p:cNvSpPr>
              <a:spLocks noChangeArrowheads="1"/>
            </p:cNvSpPr>
            <p:nvPr/>
          </p:nvSpPr>
          <p:spPr bwMode="auto">
            <a:xfrm>
              <a:off x="8233" y="5867"/>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49" name="圓角矩形 68"/>
            <p:cNvSpPr>
              <a:spLocks noChangeArrowheads="1"/>
            </p:cNvSpPr>
            <p:nvPr/>
          </p:nvSpPr>
          <p:spPr bwMode="auto">
            <a:xfrm>
              <a:off x="13672" y="3821"/>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50" name="圓角矩形 172"/>
            <p:cNvSpPr>
              <a:spLocks noChangeArrowheads="1"/>
            </p:cNvSpPr>
            <p:nvPr/>
          </p:nvSpPr>
          <p:spPr bwMode="auto">
            <a:xfrm>
              <a:off x="16227" y="3821"/>
              <a:ext cx="2116"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60" name="圓角矩形 68"/>
            <p:cNvSpPr>
              <a:spLocks noChangeArrowheads="1"/>
            </p:cNvSpPr>
            <p:nvPr/>
          </p:nvSpPr>
          <p:spPr bwMode="auto">
            <a:xfrm>
              <a:off x="2996" y="7130"/>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61" name="圓角矩形 172"/>
            <p:cNvSpPr>
              <a:spLocks noChangeArrowheads="1"/>
            </p:cNvSpPr>
            <p:nvPr/>
          </p:nvSpPr>
          <p:spPr bwMode="auto">
            <a:xfrm>
              <a:off x="5584" y="7150"/>
              <a:ext cx="2182"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62" name="圓角矩形 176"/>
            <p:cNvSpPr>
              <a:spLocks noChangeArrowheads="1"/>
            </p:cNvSpPr>
            <p:nvPr/>
          </p:nvSpPr>
          <p:spPr bwMode="auto">
            <a:xfrm>
              <a:off x="8233" y="7129"/>
              <a:ext cx="2117" cy="1134"/>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grpSp>
      <p:pic>
        <p:nvPicPr>
          <p:cNvPr id="75" name="图片 74"/>
          <p:cNvPicPr>
            <a:picLocks noChangeAspect="1"/>
          </p:cNvPicPr>
          <p:nvPr/>
        </p:nvPicPr>
        <p:blipFill>
          <a:blip r:embed="rId2" cstate="print"/>
          <a:stretch>
            <a:fillRect/>
          </a:stretch>
        </p:blipFill>
        <p:spPr>
          <a:xfrm>
            <a:off x="7817422" y="1835236"/>
            <a:ext cx="1228405" cy="394385"/>
          </a:xfrm>
          <a:prstGeom prst="rect">
            <a:avLst/>
          </a:prstGeom>
          <a:ln>
            <a:noFill/>
          </a:ln>
          <a:effectLst/>
        </p:spPr>
        <p:style>
          <a:lnRef idx="1">
            <a:schemeClr val="dk1"/>
          </a:lnRef>
          <a:fillRef idx="2">
            <a:schemeClr val="dk1"/>
          </a:fillRef>
          <a:effectRef idx="1">
            <a:schemeClr val="dk1"/>
          </a:effectRef>
          <a:fontRef idx="minor">
            <a:schemeClr val="dk1"/>
          </a:fontRef>
        </p:style>
      </p:pic>
      <p:pic>
        <p:nvPicPr>
          <p:cNvPr id="77" name="图片 76"/>
          <p:cNvPicPr>
            <a:picLocks noChangeAspect="1"/>
          </p:cNvPicPr>
          <p:nvPr/>
        </p:nvPicPr>
        <p:blipFill>
          <a:blip r:embed="rId3" cstate="print"/>
          <a:stretch>
            <a:fillRect/>
          </a:stretch>
        </p:blipFill>
        <p:spPr>
          <a:xfrm>
            <a:off x="2656619" y="1713884"/>
            <a:ext cx="1198076" cy="611747"/>
          </a:xfrm>
          <a:prstGeom prst="rect">
            <a:avLst/>
          </a:prstGeom>
        </p:spPr>
      </p:pic>
      <p:pic>
        <p:nvPicPr>
          <p:cNvPr id="78" name="图片 77"/>
          <p:cNvPicPr>
            <a:picLocks noChangeAspect="1"/>
          </p:cNvPicPr>
          <p:nvPr/>
        </p:nvPicPr>
        <p:blipFill>
          <a:blip r:embed="rId4" cstate="print"/>
          <a:stretch>
            <a:fillRect/>
          </a:stretch>
        </p:blipFill>
        <p:spPr>
          <a:xfrm>
            <a:off x="9443289" y="2477674"/>
            <a:ext cx="1222483" cy="547621"/>
          </a:xfrm>
          <a:prstGeom prst="rect">
            <a:avLst/>
          </a:prstGeom>
        </p:spPr>
      </p:pic>
      <p:pic>
        <p:nvPicPr>
          <p:cNvPr id="79" name="图片 78"/>
          <p:cNvPicPr>
            <a:picLocks noChangeAspect="1"/>
          </p:cNvPicPr>
          <p:nvPr/>
        </p:nvPicPr>
        <p:blipFill>
          <a:blip r:embed="rId5" cstate="print"/>
          <a:stretch>
            <a:fillRect/>
          </a:stretch>
        </p:blipFill>
        <p:spPr>
          <a:xfrm>
            <a:off x="6486243" y="2473582"/>
            <a:ext cx="624325" cy="620135"/>
          </a:xfrm>
          <a:prstGeom prst="rect">
            <a:avLst/>
          </a:prstGeom>
        </p:spPr>
      </p:pic>
      <p:pic>
        <p:nvPicPr>
          <p:cNvPr id="80" name="图片 79"/>
          <p:cNvPicPr>
            <a:picLocks noChangeAspect="1"/>
          </p:cNvPicPr>
          <p:nvPr/>
        </p:nvPicPr>
        <p:blipFill>
          <a:blip r:embed="rId6" cstate="print"/>
          <a:stretch>
            <a:fillRect/>
          </a:stretch>
        </p:blipFill>
        <p:spPr>
          <a:xfrm>
            <a:off x="2656619" y="2495777"/>
            <a:ext cx="1260252" cy="597939"/>
          </a:xfrm>
          <a:prstGeom prst="rect">
            <a:avLst/>
          </a:prstGeom>
        </p:spPr>
      </p:pic>
      <p:sp>
        <p:nvSpPr>
          <p:cNvPr id="81" name="Shape 323"/>
          <p:cNvSpPr/>
          <p:nvPr/>
        </p:nvSpPr>
        <p:spPr>
          <a:xfrm>
            <a:off x="966939" y="5415029"/>
            <a:ext cx="4711789" cy="409521"/>
          </a:xfrm>
          <a:prstGeom prst="rect">
            <a:avLst/>
          </a:prstGeom>
          <a:solidFill>
            <a:srgbClr val="1A609F"/>
          </a:solidFill>
          <a:ln w="25400" cap="flat">
            <a:solidFill>
              <a:srgbClr val="000000">
                <a:alpha val="0"/>
              </a:srgbClr>
            </a:solidFill>
            <a:prstDash val="solid"/>
            <a:miter lim="400000"/>
          </a:ln>
          <a:effectLst/>
        </p:spPr>
        <p:txBody>
          <a:bodyPr wrap="square" lIns="0" tIns="0" rIns="0" bIns="0" numCol="1" anchor="ctr">
            <a:noAutofit/>
          </a:bodyPr>
          <a:lstStyle/>
          <a:p>
            <a:pPr algn="ct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智能家居</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 name="Shape 323"/>
          <p:cNvSpPr/>
          <p:nvPr/>
        </p:nvSpPr>
        <p:spPr>
          <a:xfrm>
            <a:off x="6016005" y="3211501"/>
            <a:ext cx="4833305" cy="409521"/>
          </a:xfrm>
          <a:prstGeom prst="rect">
            <a:avLst/>
          </a:prstGeom>
          <a:solidFill>
            <a:srgbClr val="1A609F"/>
          </a:solidFill>
          <a:ln w="25400" cap="flat">
            <a:solidFill>
              <a:srgbClr val="000000">
                <a:alpha val="0"/>
              </a:srgbClr>
            </a:solidFill>
            <a:prstDash val="solid"/>
            <a:miter lim="400000"/>
          </a:ln>
          <a:effectLst/>
        </p:spPr>
        <p:txBody>
          <a:bodyPr wrap="square" lIns="0" tIns="0" rIns="0" bIns="0" numCol="1" anchor="ctr">
            <a:noAutofit/>
          </a:bodyPr>
          <a:lstStyle/>
          <a:p>
            <a:pPr algn="ct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电商、新零售</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Shape 323"/>
          <p:cNvSpPr/>
          <p:nvPr/>
        </p:nvSpPr>
        <p:spPr>
          <a:xfrm>
            <a:off x="6016005" y="5406197"/>
            <a:ext cx="4833305" cy="409521"/>
          </a:xfrm>
          <a:prstGeom prst="rect">
            <a:avLst/>
          </a:prstGeom>
          <a:solidFill>
            <a:srgbClr val="1A609F"/>
          </a:solidFill>
          <a:ln w="25400" cap="flat">
            <a:solidFill>
              <a:srgbClr val="000000">
                <a:alpha val="0"/>
              </a:srgbClr>
            </a:solidFill>
            <a:prstDash val="solid"/>
            <a:miter lim="400000"/>
          </a:ln>
          <a:effectLst/>
        </p:spPr>
        <p:txBody>
          <a:bodyPr wrap="square" lIns="0" tIns="0" rIns="0" bIns="0" numCol="1" anchor="ctr">
            <a:noAutofit/>
          </a:bodyPr>
          <a:lstStyle/>
          <a:p>
            <a:pPr algn="ct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其他领域</a:t>
            </a:r>
            <a:r>
              <a:rPr lang="zh-CN" altLang="en-US" sz="133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（搜索、保险、医疗、教育等）</a:t>
            </a:r>
            <a:endParaRPr lang="zh-CN" altLang="en-US" sz="133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4" name="圓角矩形 68"/>
          <p:cNvSpPr>
            <a:spLocks noChangeArrowheads="1"/>
          </p:cNvSpPr>
          <p:nvPr/>
        </p:nvSpPr>
        <p:spPr bwMode="auto">
          <a:xfrm>
            <a:off x="6069012" y="3753348"/>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85" name="圓角矩形 172"/>
          <p:cNvSpPr>
            <a:spLocks noChangeArrowheads="1"/>
          </p:cNvSpPr>
          <p:nvPr/>
        </p:nvSpPr>
        <p:spPr bwMode="auto">
          <a:xfrm>
            <a:off x="7740116" y="3753348"/>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86" name="圓角矩形 173"/>
          <p:cNvSpPr>
            <a:spLocks noChangeArrowheads="1"/>
          </p:cNvSpPr>
          <p:nvPr/>
        </p:nvSpPr>
        <p:spPr bwMode="auto">
          <a:xfrm>
            <a:off x="9360363" y="3766681"/>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87" name="圓角矩形 68"/>
          <p:cNvSpPr>
            <a:spLocks noChangeArrowheads="1"/>
          </p:cNvSpPr>
          <p:nvPr/>
        </p:nvSpPr>
        <p:spPr bwMode="auto">
          <a:xfrm>
            <a:off x="6069647" y="4568581"/>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88" name="圓角矩形 172"/>
          <p:cNvSpPr>
            <a:spLocks noChangeArrowheads="1"/>
          </p:cNvSpPr>
          <p:nvPr/>
        </p:nvSpPr>
        <p:spPr bwMode="auto">
          <a:xfrm>
            <a:off x="7754084" y="4581280"/>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89" name="圓角矩形 176"/>
          <p:cNvSpPr>
            <a:spLocks noChangeArrowheads="1"/>
          </p:cNvSpPr>
          <p:nvPr/>
        </p:nvSpPr>
        <p:spPr bwMode="auto">
          <a:xfrm>
            <a:off x="9360363" y="4567947"/>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90" name="圓角矩形 68"/>
          <p:cNvSpPr>
            <a:spLocks noChangeArrowheads="1"/>
          </p:cNvSpPr>
          <p:nvPr/>
        </p:nvSpPr>
        <p:spPr bwMode="auto">
          <a:xfrm>
            <a:off x="966937" y="5908357"/>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91" name="圓角矩形 172"/>
          <p:cNvSpPr>
            <a:spLocks noChangeArrowheads="1"/>
          </p:cNvSpPr>
          <p:nvPr/>
        </p:nvSpPr>
        <p:spPr bwMode="auto">
          <a:xfrm>
            <a:off x="2638041" y="5908357"/>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92" name="圓角矩形 173"/>
          <p:cNvSpPr>
            <a:spLocks noChangeArrowheads="1"/>
          </p:cNvSpPr>
          <p:nvPr/>
        </p:nvSpPr>
        <p:spPr bwMode="auto">
          <a:xfrm>
            <a:off x="4284940" y="5921691"/>
            <a:ext cx="1336995"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93" name="圓角矩形 68"/>
          <p:cNvSpPr>
            <a:spLocks noChangeArrowheads="1"/>
          </p:cNvSpPr>
          <p:nvPr/>
        </p:nvSpPr>
        <p:spPr bwMode="auto">
          <a:xfrm>
            <a:off x="6055431" y="5912777"/>
            <a:ext cx="135758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94" name="圓角矩形 172"/>
          <p:cNvSpPr>
            <a:spLocks noChangeArrowheads="1"/>
          </p:cNvSpPr>
          <p:nvPr/>
        </p:nvSpPr>
        <p:spPr bwMode="auto">
          <a:xfrm>
            <a:off x="7754083" y="5912777"/>
            <a:ext cx="134400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sp>
        <p:nvSpPr>
          <p:cNvPr id="95" name="圓角矩形 173"/>
          <p:cNvSpPr>
            <a:spLocks noChangeArrowheads="1"/>
          </p:cNvSpPr>
          <p:nvPr/>
        </p:nvSpPr>
        <p:spPr bwMode="auto">
          <a:xfrm>
            <a:off x="9360363" y="5926111"/>
            <a:ext cx="1357580" cy="720000"/>
          </a:xfrm>
          <a:prstGeom prst="roundRect">
            <a:avLst>
              <a:gd name="adj" fmla="val 11255"/>
            </a:avLst>
          </a:prstGeom>
          <a:solidFill>
            <a:srgbClr val="FFFFFF"/>
          </a:solidFill>
          <a:ln w="9525">
            <a:solidFill>
              <a:srgbClr val="7F7F7F"/>
            </a:solidFill>
            <a:prstDash val="dash"/>
            <a:miter lim="800000"/>
          </a:ln>
        </p:spPr>
        <p:txBody>
          <a:bodyPr lIns="98468" tIns="49235" rIns="98468" bIns="4923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TW" altLang="en-US" sz="2400">
              <a:solidFill>
                <a:srgbClr val="FFFFFF"/>
              </a:solidFill>
            </a:endParaRPr>
          </a:p>
        </p:txBody>
      </p:sp>
      <p:pic>
        <p:nvPicPr>
          <p:cNvPr id="96" name="图片 95"/>
          <p:cNvPicPr>
            <a:picLocks noChangeAspect="1"/>
          </p:cNvPicPr>
          <p:nvPr/>
        </p:nvPicPr>
        <p:blipFill>
          <a:blip r:embed="rId7" cstate="print"/>
          <a:stretch>
            <a:fillRect/>
          </a:stretch>
        </p:blipFill>
        <p:spPr>
          <a:xfrm>
            <a:off x="2683559" y="3767935"/>
            <a:ext cx="1233312" cy="621172"/>
          </a:xfrm>
          <a:prstGeom prst="rect">
            <a:avLst/>
          </a:prstGeom>
        </p:spPr>
      </p:pic>
      <p:pic>
        <p:nvPicPr>
          <p:cNvPr id="97" name="图片 96"/>
          <p:cNvPicPr>
            <a:picLocks noChangeAspect="1"/>
          </p:cNvPicPr>
          <p:nvPr/>
        </p:nvPicPr>
        <p:blipFill>
          <a:blip r:embed="rId8" cstate="print"/>
          <a:stretch>
            <a:fillRect/>
          </a:stretch>
        </p:blipFill>
        <p:spPr>
          <a:xfrm>
            <a:off x="4559830" y="3753347"/>
            <a:ext cx="737077" cy="617943"/>
          </a:xfrm>
          <a:prstGeom prst="rect">
            <a:avLst/>
          </a:prstGeom>
        </p:spPr>
      </p:pic>
      <p:pic>
        <p:nvPicPr>
          <p:cNvPr id="98" name="图片 97"/>
          <p:cNvPicPr>
            <a:picLocks noChangeAspect="1"/>
          </p:cNvPicPr>
          <p:nvPr/>
        </p:nvPicPr>
        <p:blipFill>
          <a:blip r:embed="rId9" cstate="print"/>
          <a:stretch>
            <a:fillRect/>
          </a:stretch>
        </p:blipFill>
        <p:spPr>
          <a:xfrm>
            <a:off x="994923" y="3859953"/>
            <a:ext cx="1305447" cy="429999"/>
          </a:xfrm>
          <a:prstGeom prst="rect">
            <a:avLst/>
          </a:prstGeom>
          <a:ln>
            <a:noFill/>
          </a:ln>
          <a:effectLst/>
        </p:spPr>
        <p:style>
          <a:lnRef idx="1">
            <a:schemeClr val="dk1"/>
          </a:lnRef>
          <a:fillRef idx="2">
            <a:schemeClr val="dk1"/>
          </a:fillRef>
          <a:effectRef idx="1">
            <a:schemeClr val="dk1"/>
          </a:effectRef>
          <a:fontRef idx="minor">
            <a:schemeClr val="dk1"/>
          </a:fontRef>
        </p:style>
      </p:pic>
      <p:pic>
        <p:nvPicPr>
          <p:cNvPr id="99" name="图片 98"/>
          <p:cNvPicPr>
            <a:picLocks noChangeAspect="1"/>
          </p:cNvPicPr>
          <p:nvPr/>
        </p:nvPicPr>
        <p:blipFill>
          <a:blip r:embed="rId10" cstate="print"/>
          <a:stretch>
            <a:fillRect/>
          </a:stretch>
        </p:blipFill>
        <p:spPr>
          <a:xfrm>
            <a:off x="1028788" y="6033805"/>
            <a:ext cx="1192056" cy="447516"/>
          </a:xfrm>
          <a:prstGeom prst="rect">
            <a:avLst/>
          </a:prstGeom>
          <a:noFill/>
          <a:ln>
            <a:noFill/>
          </a:ln>
          <a:effectLst/>
        </p:spPr>
        <p:style>
          <a:lnRef idx="1">
            <a:schemeClr val="dk1"/>
          </a:lnRef>
          <a:fillRef idx="2">
            <a:schemeClr val="dk1"/>
          </a:fillRef>
          <a:effectRef idx="1">
            <a:schemeClr val="dk1"/>
          </a:effectRef>
          <a:fontRef idx="minor">
            <a:schemeClr val="dk1"/>
          </a:fontRef>
        </p:style>
      </p:pic>
      <p:pic>
        <p:nvPicPr>
          <p:cNvPr id="100" name="图片 99"/>
          <p:cNvPicPr>
            <a:picLocks noChangeAspect="1"/>
          </p:cNvPicPr>
          <p:nvPr/>
        </p:nvPicPr>
        <p:blipFill>
          <a:blip r:embed="rId11" cstate="print"/>
          <a:stretch>
            <a:fillRect/>
          </a:stretch>
        </p:blipFill>
        <p:spPr>
          <a:xfrm>
            <a:off x="2645841" y="5977960"/>
            <a:ext cx="1336993" cy="585873"/>
          </a:xfrm>
          <a:prstGeom prst="rect">
            <a:avLst/>
          </a:prstGeom>
        </p:spPr>
      </p:pic>
      <p:pic>
        <p:nvPicPr>
          <p:cNvPr id="102" name="图片 101"/>
          <p:cNvPicPr>
            <a:picLocks noChangeAspect="1"/>
          </p:cNvPicPr>
          <p:nvPr/>
        </p:nvPicPr>
        <p:blipFill>
          <a:blip r:embed="rId12" cstate="print"/>
          <a:stretch>
            <a:fillRect/>
          </a:stretch>
        </p:blipFill>
        <p:spPr>
          <a:xfrm>
            <a:off x="9456374" y="4623149"/>
            <a:ext cx="1196181" cy="611563"/>
          </a:xfrm>
          <a:prstGeom prst="rect">
            <a:avLst/>
          </a:prstGeom>
        </p:spPr>
      </p:pic>
      <p:pic>
        <p:nvPicPr>
          <p:cNvPr id="103" name="图片 102"/>
          <p:cNvPicPr>
            <a:picLocks noChangeAspect="1"/>
          </p:cNvPicPr>
          <p:nvPr/>
        </p:nvPicPr>
        <p:blipFill>
          <a:blip r:embed="rId13" cstate="print"/>
          <a:stretch>
            <a:fillRect/>
          </a:stretch>
        </p:blipFill>
        <p:spPr>
          <a:xfrm>
            <a:off x="990030" y="4581129"/>
            <a:ext cx="1272412" cy="579631"/>
          </a:xfrm>
          <a:prstGeom prst="rect">
            <a:avLst/>
          </a:prstGeom>
        </p:spPr>
      </p:pic>
      <p:pic>
        <p:nvPicPr>
          <p:cNvPr id="104" name="图片 103"/>
          <p:cNvPicPr>
            <a:picLocks noChangeAspect="1"/>
          </p:cNvPicPr>
          <p:nvPr/>
        </p:nvPicPr>
        <p:blipFill>
          <a:blip r:embed="rId14" cstate="print"/>
          <a:stretch>
            <a:fillRect/>
          </a:stretch>
        </p:blipFill>
        <p:spPr>
          <a:xfrm>
            <a:off x="7829941" y="3855197"/>
            <a:ext cx="1198755" cy="489355"/>
          </a:xfrm>
          <a:prstGeom prst="rect">
            <a:avLst/>
          </a:prstGeom>
        </p:spPr>
      </p:pic>
      <p:pic>
        <p:nvPicPr>
          <p:cNvPr id="105" name="图片 104"/>
          <p:cNvPicPr>
            <a:picLocks noChangeAspect="1"/>
          </p:cNvPicPr>
          <p:nvPr/>
        </p:nvPicPr>
        <p:blipFill>
          <a:blip r:embed="rId15" cstate="print"/>
          <a:stretch>
            <a:fillRect/>
          </a:stretch>
        </p:blipFill>
        <p:spPr>
          <a:xfrm>
            <a:off x="2735627" y="4726465"/>
            <a:ext cx="1162135" cy="479487"/>
          </a:xfrm>
          <a:prstGeom prst="rect">
            <a:avLst/>
          </a:prstGeom>
        </p:spPr>
      </p:pic>
      <p:pic>
        <p:nvPicPr>
          <p:cNvPr id="106" name="图片 105"/>
          <p:cNvPicPr>
            <a:picLocks noChangeAspect="1"/>
          </p:cNvPicPr>
          <p:nvPr/>
        </p:nvPicPr>
        <p:blipFill>
          <a:blip r:embed="rId16" cstate="print"/>
          <a:stretch>
            <a:fillRect/>
          </a:stretch>
        </p:blipFill>
        <p:spPr>
          <a:xfrm>
            <a:off x="9552384" y="3837051"/>
            <a:ext cx="981525" cy="587856"/>
          </a:xfrm>
          <a:prstGeom prst="rect">
            <a:avLst/>
          </a:prstGeom>
        </p:spPr>
      </p:pic>
      <p:pic>
        <p:nvPicPr>
          <p:cNvPr id="107" name="图片 106"/>
          <p:cNvPicPr>
            <a:picLocks noChangeAspect="1"/>
          </p:cNvPicPr>
          <p:nvPr/>
        </p:nvPicPr>
        <p:blipFill>
          <a:blip r:embed="rId17" cstate="print"/>
          <a:stretch>
            <a:fillRect/>
          </a:stretch>
        </p:blipFill>
        <p:spPr>
          <a:xfrm>
            <a:off x="7816042" y="4656059"/>
            <a:ext cx="1192004" cy="542964"/>
          </a:xfrm>
          <a:prstGeom prst="rect">
            <a:avLst/>
          </a:prstGeom>
        </p:spPr>
      </p:pic>
      <p:pic>
        <p:nvPicPr>
          <p:cNvPr id="108" name="图片 107"/>
          <p:cNvPicPr>
            <a:picLocks noChangeAspect="1"/>
          </p:cNvPicPr>
          <p:nvPr/>
        </p:nvPicPr>
        <p:blipFill>
          <a:blip r:embed="rId18" cstate="print"/>
          <a:stretch>
            <a:fillRect/>
          </a:stretch>
        </p:blipFill>
        <p:spPr>
          <a:xfrm>
            <a:off x="4367809" y="6030738"/>
            <a:ext cx="1212772" cy="477087"/>
          </a:xfrm>
          <a:prstGeom prst="rect">
            <a:avLst/>
          </a:prstGeom>
        </p:spPr>
      </p:pic>
      <p:pic>
        <p:nvPicPr>
          <p:cNvPr id="109" name="图片 108"/>
          <p:cNvPicPr>
            <a:picLocks noChangeAspect="1"/>
          </p:cNvPicPr>
          <p:nvPr/>
        </p:nvPicPr>
        <p:blipFill>
          <a:blip r:embed="rId19" cstate="print"/>
          <a:stretch>
            <a:fillRect/>
          </a:stretch>
        </p:blipFill>
        <p:spPr>
          <a:xfrm>
            <a:off x="4338206" y="4581129"/>
            <a:ext cx="1217693" cy="595335"/>
          </a:xfrm>
          <a:prstGeom prst="rect">
            <a:avLst/>
          </a:prstGeom>
        </p:spPr>
      </p:pic>
      <p:pic>
        <p:nvPicPr>
          <p:cNvPr id="112" name="图片 111"/>
          <p:cNvPicPr>
            <a:picLocks noChangeAspect="1"/>
          </p:cNvPicPr>
          <p:nvPr/>
        </p:nvPicPr>
        <p:blipFill>
          <a:blip r:embed="rId20" cstate="print"/>
          <a:stretch>
            <a:fillRect/>
          </a:stretch>
        </p:blipFill>
        <p:spPr>
          <a:xfrm>
            <a:off x="6412697" y="3807440"/>
            <a:ext cx="663735" cy="579717"/>
          </a:xfrm>
          <a:prstGeom prst="rect">
            <a:avLst/>
          </a:prstGeom>
        </p:spPr>
      </p:pic>
      <p:pic>
        <p:nvPicPr>
          <p:cNvPr id="113" name="图片 112"/>
          <p:cNvPicPr>
            <a:picLocks noChangeAspect="1"/>
          </p:cNvPicPr>
          <p:nvPr/>
        </p:nvPicPr>
        <p:blipFill>
          <a:blip r:embed="rId21" cstate="print"/>
          <a:stretch>
            <a:fillRect/>
          </a:stretch>
        </p:blipFill>
        <p:spPr>
          <a:xfrm>
            <a:off x="9694599" y="5970111"/>
            <a:ext cx="904375" cy="623487"/>
          </a:xfrm>
          <a:prstGeom prst="rect">
            <a:avLst/>
          </a:prstGeom>
        </p:spPr>
      </p:pic>
      <p:pic>
        <p:nvPicPr>
          <p:cNvPr id="114" name="图片 113"/>
          <p:cNvPicPr>
            <a:picLocks noChangeAspect="1"/>
          </p:cNvPicPr>
          <p:nvPr/>
        </p:nvPicPr>
        <p:blipFill>
          <a:blip r:embed="rId22" cstate="print"/>
          <a:stretch>
            <a:fillRect/>
          </a:stretch>
        </p:blipFill>
        <p:spPr>
          <a:xfrm>
            <a:off x="9443289" y="1760278"/>
            <a:ext cx="1222483" cy="565353"/>
          </a:xfrm>
          <a:prstGeom prst="rect">
            <a:avLst/>
          </a:prstGeom>
        </p:spPr>
      </p:pic>
      <p:pic>
        <p:nvPicPr>
          <p:cNvPr id="115" name="图片 114"/>
          <p:cNvPicPr>
            <a:picLocks noChangeAspect="1"/>
          </p:cNvPicPr>
          <p:nvPr/>
        </p:nvPicPr>
        <p:blipFill>
          <a:blip r:embed="rId23" cstate="print"/>
          <a:stretch>
            <a:fillRect/>
          </a:stretch>
        </p:blipFill>
        <p:spPr>
          <a:xfrm>
            <a:off x="1015859" y="2530153"/>
            <a:ext cx="1239715" cy="563563"/>
          </a:xfrm>
          <a:prstGeom prst="rect">
            <a:avLst/>
          </a:prstGeom>
        </p:spPr>
      </p:pic>
      <p:pic>
        <p:nvPicPr>
          <p:cNvPr id="116" name="图片 115"/>
          <p:cNvPicPr>
            <a:picLocks noChangeAspect="1"/>
          </p:cNvPicPr>
          <p:nvPr/>
        </p:nvPicPr>
        <p:blipFill>
          <a:blip r:embed="rId24" cstate="print"/>
          <a:stretch>
            <a:fillRect/>
          </a:stretch>
        </p:blipFill>
        <p:spPr>
          <a:xfrm>
            <a:off x="4459317" y="2526441"/>
            <a:ext cx="1060619" cy="567275"/>
          </a:xfrm>
          <a:prstGeom prst="rect">
            <a:avLst/>
          </a:prstGeom>
        </p:spPr>
      </p:pic>
      <p:pic>
        <p:nvPicPr>
          <p:cNvPr id="4" name="图片 3"/>
          <p:cNvPicPr>
            <a:picLocks noChangeAspect="1"/>
          </p:cNvPicPr>
          <p:nvPr/>
        </p:nvPicPr>
        <p:blipFill>
          <a:blip r:embed="rId25" cstate="print"/>
          <a:stretch>
            <a:fillRect/>
          </a:stretch>
        </p:blipFill>
        <p:spPr>
          <a:xfrm>
            <a:off x="7900540" y="2571446"/>
            <a:ext cx="1041861" cy="427345"/>
          </a:xfrm>
          <a:prstGeom prst="rect">
            <a:avLst/>
          </a:prstGeom>
        </p:spPr>
      </p:pic>
      <p:pic>
        <p:nvPicPr>
          <p:cNvPr id="5" name="图片 4"/>
          <p:cNvPicPr>
            <a:picLocks noChangeAspect="1"/>
          </p:cNvPicPr>
          <p:nvPr/>
        </p:nvPicPr>
        <p:blipFill>
          <a:blip r:embed="rId26" cstate="print"/>
          <a:stretch>
            <a:fillRect/>
          </a:stretch>
        </p:blipFill>
        <p:spPr>
          <a:xfrm>
            <a:off x="6141911" y="5974003"/>
            <a:ext cx="1202547" cy="589829"/>
          </a:xfrm>
          <a:prstGeom prst="rect">
            <a:avLst/>
          </a:prstGeom>
        </p:spPr>
      </p:pic>
      <p:pic>
        <p:nvPicPr>
          <p:cNvPr id="6" name="图片 5"/>
          <p:cNvPicPr>
            <a:picLocks noChangeAspect="1"/>
          </p:cNvPicPr>
          <p:nvPr/>
        </p:nvPicPr>
        <p:blipFill>
          <a:blip r:embed="rId27" cstate="print"/>
          <a:stretch>
            <a:fillRect/>
          </a:stretch>
        </p:blipFill>
        <p:spPr>
          <a:xfrm>
            <a:off x="6430723" y="4627819"/>
            <a:ext cx="625384" cy="625384"/>
          </a:xfrm>
          <a:prstGeom prst="rect">
            <a:avLst/>
          </a:prstGeom>
        </p:spPr>
      </p:pic>
      <p:pic>
        <p:nvPicPr>
          <p:cNvPr id="7" name="图片 6"/>
          <p:cNvPicPr>
            <a:picLocks noChangeAspect="1"/>
          </p:cNvPicPr>
          <p:nvPr/>
        </p:nvPicPr>
        <p:blipFill>
          <a:blip r:embed="rId28" cstate="print"/>
          <a:stretch>
            <a:fillRect/>
          </a:stretch>
        </p:blipFill>
        <p:spPr>
          <a:xfrm>
            <a:off x="4586848" y="1663210"/>
            <a:ext cx="723311" cy="683569"/>
          </a:xfrm>
          <a:prstGeom prst="rect">
            <a:avLst/>
          </a:prstGeom>
        </p:spPr>
      </p:pic>
      <p:pic>
        <p:nvPicPr>
          <p:cNvPr id="8" name="图片 7"/>
          <p:cNvPicPr>
            <a:picLocks noChangeAspect="1"/>
          </p:cNvPicPr>
          <p:nvPr/>
        </p:nvPicPr>
        <p:blipFill>
          <a:blip r:embed="rId29" cstate="print"/>
          <a:stretch>
            <a:fillRect/>
          </a:stretch>
        </p:blipFill>
        <p:spPr>
          <a:xfrm>
            <a:off x="992991" y="1718146"/>
            <a:ext cx="1263650" cy="628650"/>
          </a:xfrm>
          <a:prstGeom prst="rect">
            <a:avLst/>
          </a:prstGeom>
        </p:spPr>
      </p:pic>
      <p:pic>
        <p:nvPicPr>
          <p:cNvPr id="9" name="图片 8"/>
          <p:cNvPicPr>
            <a:picLocks noChangeAspect="1"/>
          </p:cNvPicPr>
          <p:nvPr/>
        </p:nvPicPr>
        <p:blipFill>
          <a:blip r:embed="rId30" cstate="print"/>
          <a:stretch>
            <a:fillRect/>
          </a:stretch>
        </p:blipFill>
        <p:spPr>
          <a:xfrm>
            <a:off x="6459801" y="1688863"/>
            <a:ext cx="636062" cy="640219"/>
          </a:xfrm>
          <a:prstGeom prst="rect">
            <a:avLst/>
          </a:prstGeom>
        </p:spPr>
      </p:pic>
      <p:pic>
        <p:nvPicPr>
          <p:cNvPr id="10" name="图片 9"/>
          <p:cNvPicPr>
            <a:picLocks noChangeAspect="1"/>
          </p:cNvPicPr>
          <p:nvPr/>
        </p:nvPicPr>
        <p:blipFill>
          <a:blip r:embed="rId31" cstate="print"/>
          <a:stretch>
            <a:fillRect/>
          </a:stretch>
        </p:blipFill>
        <p:spPr>
          <a:xfrm>
            <a:off x="8189843" y="5970110"/>
            <a:ext cx="513716" cy="6382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 y="2202440"/>
            <a:ext cx="12192000" cy="2419703"/>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p:cNvSpPr/>
            <p:nvPr/>
          </p:nvSpPr>
          <p:spPr>
            <a:xfrm>
              <a:off x="170694" y="261768"/>
              <a:ext cx="3936003" cy="6119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7" name="平行四边形 46"/>
            <p:cNvSpPr/>
            <p:nvPr/>
          </p:nvSpPr>
          <p:spPr>
            <a:xfrm>
              <a:off x="376965" y="178257"/>
              <a:ext cx="1036076" cy="779005"/>
            </a:xfrm>
            <a:prstGeom prst="parallelogram">
              <a:avLst>
                <a:gd name="adj" fmla="val 48207"/>
              </a:avLst>
            </a:prstGeom>
            <a:solidFill>
              <a:srgbClr val="1A60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02</a:t>
              </a:r>
              <a:endParaRPr lang="zh-CN" altLang="en-US" sz="10665" dirty="0">
                <a:solidFill>
                  <a:schemeClr val="bg1">
                    <a:lumMod val="95000"/>
                  </a:schemeClr>
                </a:solidFill>
                <a:latin typeface="Impact" panose="020B0806030902050204" pitchFamily="34" charset="0"/>
              </a:endParaRPr>
            </a:p>
          </p:txBody>
        </p:sp>
      </p:grpSp>
      <p:sp>
        <p:nvSpPr>
          <p:cNvPr id="49" name="TextBox 48"/>
          <p:cNvSpPr txBox="1"/>
          <p:nvPr/>
        </p:nvSpPr>
        <p:spPr>
          <a:xfrm>
            <a:off x="3970635" y="2886033"/>
            <a:ext cx="6733877" cy="830999"/>
          </a:xfrm>
          <a:prstGeom prst="rect">
            <a:avLst/>
          </a:prstGeom>
          <a:noFill/>
        </p:spPr>
        <p:txBody>
          <a:bodyPr wrap="square" lIns="91445" tIns="45721" rIns="91445" bIns="45721"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交付中心介绍</a:t>
            </a:r>
            <a:endParaRPr lang="en-GB" altLang="zh-CN"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UNIT_PLACING_PICTURE_USER_VIEWPORT" val="{&quot;height&quot;:8090,&quot;width&quot;:5470}"/>
</p:tagLst>
</file>

<file path=ppt/tags/tag2.xml><?xml version="1.0" encoding="utf-8"?>
<p:tagLst xmlns:p="http://schemas.openxmlformats.org/presentationml/2006/main">
  <p:tag name="KSO_WM_UNIT_PLACING_PICTURE_USER_VIEWPORT" val="{&quot;height&quot;:10800,&quot;width&quot;:14400}"/>
</p:tagLst>
</file>

<file path=ppt/tags/tag3.xml><?xml version="1.0" encoding="utf-8"?>
<p:tagLst xmlns:p="http://schemas.openxmlformats.org/presentationml/2006/main">
  <p:tag name="KSO_WM_UNIT_PLACING_PICTURE_USER_VIEWPORT" val="{&quot;height&quot;:2607.6346456692913,&quot;width&quot;:1883.371653543307}"/>
</p:tagLst>
</file>

<file path=ppt/tags/tag4.xml><?xml version="1.0" encoding="utf-8"?>
<p:tagLst xmlns:p="http://schemas.openxmlformats.org/presentationml/2006/main">
  <p:tag name="ISPRING_PRESENTATION_TITLE" val="大气商务蓝色员工入职培训PPT背景"/>
  <p:tag name="COMMONDATA" val="eyJoZGlkIjoiYTgxNzFhODhiZTRkYmVmYjYyNWZiYjk5MzdlN2Y1OTkifQ=="/>
  <p:tag name="KSO_WPP_MARK_KEY" val="5174a8fe-2140-4413-b6bb-62f716bd5b32"/>
</p:tagLst>
</file>

<file path=ppt/theme/theme1.xml><?xml version="1.0" encoding="utf-8"?>
<a:theme xmlns:a="http://schemas.openxmlformats.org/drawingml/2006/main" name="Office Theme">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210rpjs">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2807</Words>
  <Application>WPS 演示</Application>
  <PresentationFormat>自定义</PresentationFormat>
  <Paragraphs>323</Paragraphs>
  <Slides>36</Slides>
  <Notes>34</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36</vt:i4>
      </vt:variant>
    </vt:vector>
  </HeadingPairs>
  <TitlesOfParts>
    <vt:vector size="59" baseType="lpstr">
      <vt:lpstr>Arial</vt:lpstr>
      <vt:lpstr>宋体</vt:lpstr>
      <vt:lpstr>Wingdings</vt:lpstr>
      <vt:lpstr>微软雅黑</vt:lpstr>
      <vt:lpstr>Impact</vt:lpstr>
      <vt:lpstr>U.S. 101</vt:lpstr>
      <vt:lpstr>Segoe Print</vt:lpstr>
      <vt:lpstr>Roboto</vt:lpstr>
      <vt:lpstr>Wide Latin</vt:lpstr>
      <vt:lpstr>Open Sans Light</vt:lpstr>
      <vt:lpstr>Yu Gothic UI Light</vt:lpstr>
      <vt:lpstr>思源黑体 CN Normal</vt:lpstr>
      <vt:lpstr>字魂5号-无外润黑体</vt:lpstr>
      <vt:lpstr>黑体</vt:lpstr>
      <vt:lpstr>微软雅黑 Light</vt:lpstr>
      <vt:lpstr>字魂105号-简雅黑</vt:lpstr>
      <vt:lpstr>Calibri</vt:lpstr>
      <vt:lpstr>楷体</vt:lpstr>
      <vt:lpstr>字魂59号-创粗黑</vt:lpstr>
      <vt:lpstr>Arial Unicode MS</vt:lpstr>
      <vt:lpstr>Arial Unicode MS</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大气商务蓝色员工入职培训PPT背景</dc:title>
  <dc:creator>Administrator</dc:creator>
  <cp:lastModifiedBy>flora</cp:lastModifiedBy>
  <cp:revision>523</cp:revision>
  <dcterms:created xsi:type="dcterms:W3CDTF">2017-10-06T10:47:00Z</dcterms:created>
  <dcterms:modified xsi:type="dcterms:W3CDTF">2022-10-14T09:16:42Z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4D30ECECD7AC42C098A8EF1871ED69F2</vt:lpwstr>
  </property>
</Properties>
</file>