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3" r:id="rId3"/>
    <p:sldId id="312" r:id="rId4"/>
    <p:sldId id="261" r:id="rId5"/>
    <p:sldId id="313" r:id="rId6"/>
    <p:sldId id="289" r:id="rId8"/>
    <p:sldId id="311" r:id="rId9"/>
    <p:sldId id="260" r:id="rId10"/>
    <p:sldId id="265" r:id="rId11"/>
    <p:sldId id="28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B"/>
    <a:srgbClr val="A71A24"/>
    <a:srgbClr val="CE1817"/>
    <a:srgbClr val="8D3C34"/>
    <a:srgbClr val="634D3B"/>
    <a:srgbClr val="BB4F2D"/>
    <a:srgbClr val="664E5A"/>
    <a:srgbClr val="5F758A"/>
    <a:srgbClr val="597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9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8" y="162"/>
      </p:cViewPr>
      <p:guideLst>
        <p:guide/>
        <p:guide pos="7680"/>
        <p:guide orient="horz" pos="720"/>
        <p:guide orient="horz" pos="3990"/>
        <p:guide orient="horz" pos="3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9707-7EA8-42BA-8CFD-76664E9BD3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0AE44-DE4F-49EE-875C-04542BCF5C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95B7-8347-4889-A767-4DF443C94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7647-D989-4605-B79D-F0ABAEC3F1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12192000" cy="6925403"/>
          </a:xfrm>
          <a:prstGeom prst="rect">
            <a:avLst/>
          </a:prstGeom>
        </p:spPr>
      </p:pic>
      <p:sp>
        <p:nvSpPr>
          <p:cNvPr id="18" name="等腰三角形 5"/>
          <p:cNvSpPr/>
          <p:nvPr/>
        </p:nvSpPr>
        <p:spPr>
          <a:xfrm rot="16200000" flipH="1">
            <a:off x="10237751" y="2846441"/>
            <a:ext cx="2786583" cy="1125092"/>
          </a:xfrm>
          <a:prstGeom prst="triangle">
            <a:avLst/>
          </a:prstGeom>
          <a:solidFill>
            <a:srgbClr val="00346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五边形 18"/>
          <p:cNvSpPr/>
          <p:nvPr/>
        </p:nvSpPr>
        <p:spPr>
          <a:xfrm>
            <a:off x="0" y="0"/>
            <a:ext cx="8835656" cy="6925403"/>
          </a:xfrm>
          <a:prstGeom prst="homePlate">
            <a:avLst>
              <a:gd name="adj" fmla="val 21552"/>
            </a:avLst>
          </a:prstGeom>
          <a:solidFill>
            <a:srgbClr val="003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0" name="直接连接符 12"/>
          <p:cNvCxnSpPr/>
          <p:nvPr/>
        </p:nvCxnSpPr>
        <p:spPr>
          <a:xfrm>
            <a:off x="653202" y="2262652"/>
            <a:ext cx="45713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4"/>
          <p:cNvSpPr txBox="1"/>
          <p:nvPr/>
        </p:nvSpPr>
        <p:spPr>
          <a:xfrm>
            <a:off x="618142" y="1519947"/>
            <a:ext cx="5256584" cy="535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许继</a:t>
            </a:r>
            <a:r>
              <a:rPr lang="en-US" altLang="zh-CN" sz="360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XX</a:t>
            </a:r>
            <a:r>
              <a:rPr lang="zh-CN" altLang="en-US" sz="360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有限公司</a:t>
            </a:r>
            <a:endParaRPr lang="en-US" altLang="zh-CN" sz="36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3" name="TextBox 28"/>
          <p:cNvSpPr txBox="1"/>
          <p:nvPr/>
        </p:nvSpPr>
        <p:spPr>
          <a:xfrm>
            <a:off x="509270" y="2469515"/>
            <a:ext cx="74580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7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年校园招聘</a:t>
            </a:r>
            <a:endParaRPr lang="zh-CN" altLang="en-US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4"/>
          <p:cNvSpPr txBox="1"/>
          <p:nvPr/>
        </p:nvSpPr>
        <p:spPr>
          <a:xfrm>
            <a:off x="1428039" y="3984417"/>
            <a:ext cx="3858064" cy="2853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地址：中原电气谷产业园内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99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4114" y="347099"/>
            <a:ext cx="3963670" cy="796292"/>
            <a:chOff x="224114" y="347099"/>
            <a:chExt cx="3963670" cy="796292"/>
          </a:xfrm>
        </p:grpSpPr>
        <p:sp>
          <p:nvSpPr>
            <p:cNvPr id="5" name="文本框 4"/>
            <p:cNvSpPr txBox="1"/>
            <p:nvPr/>
          </p:nvSpPr>
          <p:spPr>
            <a:xfrm>
              <a:off x="1113114" y="453144"/>
              <a:ext cx="307467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spc="1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公司简介</a:t>
              </a:r>
              <a:endParaRPr lang="zh-CN" altLang="en-US" sz="2800" b="1" spc="13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24114" y="347099"/>
              <a:ext cx="796292" cy="796292"/>
              <a:chOff x="507363" y="502283"/>
              <a:chExt cx="796292" cy="79629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07363" y="502283"/>
                <a:ext cx="796292" cy="796292"/>
                <a:chOff x="5456553" y="2662553"/>
                <a:chExt cx="796292" cy="796292"/>
              </a:xfrm>
            </p:grpSpPr>
            <p:sp>
              <p:nvSpPr>
                <p:cNvPr id="10" name="流程图: 接点 9"/>
                <p:cNvSpPr/>
                <p:nvPr/>
              </p:nvSpPr>
              <p:spPr>
                <a:xfrm>
                  <a:off x="5456553" y="2662553"/>
                  <a:ext cx="796292" cy="796292"/>
                </a:xfrm>
                <a:prstGeom prst="flowChartConnector">
                  <a:avLst/>
                </a:prstGeom>
                <a:solidFill>
                  <a:srgbClr val="00346B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" name="流程图: 接点 10"/>
                <p:cNvSpPr/>
                <p:nvPr/>
              </p:nvSpPr>
              <p:spPr>
                <a:xfrm>
                  <a:off x="5549021" y="2755021"/>
                  <a:ext cx="611358" cy="611358"/>
                </a:xfrm>
                <a:prstGeom prst="flowChartConnector">
                  <a:avLst/>
                </a:prstGeom>
                <a:solidFill>
                  <a:srgbClr val="0034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609845" y="669597"/>
                <a:ext cx="601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130" dirty="0">
                    <a:solidFill>
                      <a:schemeClr val="bg1"/>
                    </a:solidFill>
                    <a:latin typeface="+mj-ea"/>
                    <a:ea typeface="+mj-ea"/>
                  </a:rPr>
                  <a:t>01</a:t>
                </a:r>
                <a:endParaRPr lang="zh-CN" altLang="en-US" sz="2400" spc="13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2" name="矩形 41"/>
          <p:cNvSpPr/>
          <p:nvPr/>
        </p:nvSpPr>
        <p:spPr>
          <a:xfrm>
            <a:off x="0" y="4000500"/>
            <a:ext cx="12192000" cy="2857500"/>
          </a:xfrm>
          <a:prstGeom prst="rect">
            <a:avLst/>
          </a:prstGeom>
          <a:solidFill>
            <a:srgbClr val="00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1405255"/>
            <a:ext cx="3639820" cy="2207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460" y="1405890"/>
            <a:ext cx="3874770" cy="2206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830" y="1405255"/>
            <a:ext cx="3705225" cy="219456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60730" y="4275455"/>
            <a:ext cx="107302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许继</a:t>
            </a: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XX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有限公司是许继集团有限公司核心子公司，专业从事研发、制造和销售各类计量信息化系统、智能用电管理终端、用电管理系统等产品的高科技企业，致力于为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智能化用电系统提供全面可靠的整体解决方案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。2020年实现营业收入超过12亿元，利润超过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1亿元。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4114" y="347099"/>
            <a:ext cx="3624580" cy="796292"/>
            <a:chOff x="224114" y="347099"/>
            <a:chExt cx="3624580" cy="796292"/>
          </a:xfrm>
        </p:grpSpPr>
        <p:sp>
          <p:nvSpPr>
            <p:cNvPr id="5" name="文本框 4"/>
            <p:cNvSpPr txBox="1"/>
            <p:nvPr/>
          </p:nvSpPr>
          <p:spPr>
            <a:xfrm>
              <a:off x="1113114" y="453144"/>
              <a:ext cx="2735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spc="1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公司生产力</a:t>
              </a:r>
              <a:endParaRPr lang="zh-CN" altLang="en-US" sz="2800" b="1" spc="13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24114" y="347099"/>
              <a:ext cx="796292" cy="796292"/>
              <a:chOff x="507363" y="502283"/>
              <a:chExt cx="796292" cy="79629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07363" y="502283"/>
                <a:ext cx="796292" cy="796292"/>
                <a:chOff x="5456553" y="2662553"/>
                <a:chExt cx="796292" cy="796292"/>
              </a:xfrm>
            </p:grpSpPr>
            <p:sp>
              <p:nvSpPr>
                <p:cNvPr id="10" name="流程图: 接点 9"/>
                <p:cNvSpPr/>
                <p:nvPr/>
              </p:nvSpPr>
              <p:spPr>
                <a:xfrm>
                  <a:off x="5456553" y="2662553"/>
                  <a:ext cx="796292" cy="796292"/>
                </a:xfrm>
                <a:prstGeom prst="flowChartConnector">
                  <a:avLst/>
                </a:prstGeom>
                <a:solidFill>
                  <a:srgbClr val="00346B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" name="流程图: 接点 10"/>
                <p:cNvSpPr/>
                <p:nvPr/>
              </p:nvSpPr>
              <p:spPr>
                <a:xfrm>
                  <a:off x="5549021" y="2755021"/>
                  <a:ext cx="611358" cy="611358"/>
                </a:xfrm>
                <a:prstGeom prst="flowChartConnector">
                  <a:avLst/>
                </a:prstGeom>
                <a:solidFill>
                  <a:srgbClr val="0034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609845" y="669597"/>
                <a:ext cx="6013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130" dirty="0">
                    <a:solidFill>
                      <a:schemeClr val="bg1"/>
                    </a:solidFill>
                    <a:latin typeface="+mj-ea"/>
                    <a:ea typeface="+mj-ea"/>
                  </a:rPr>
                  <a:t>02</a:t>
                </a:r>
                <a:endParaRPr lang="zh-CN" altLang="en-US" sz="2400" spc="13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329690"/>
            <a:ext cx="3962400" cy="2657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240" y="1419860"/>
            <a:ext cx="3628390" cy="2477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25" y="1231265"/>
            <a:ext cx="3933825" cy="2962275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0" y="4309745"/>
            <a:ext cx="12192000" cy="2548255"/>
          </a:xfrm>
          <a:prstGeom prst="rect">
            <a:avLst/>
          </a:prstGeom>
          <a:solidFill>
            <a:srgbClr val="00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70560" y="4430395"/>
            <a:ext cx="109537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公司拥有先进的生产工艺、精良的设备、高素质的员工队伍、先进的管理模式、完善的质量保证体系，为公司的新产品研发及产品质量保证奠定了坚实的基础。公司在中原电气谷具有现代化标准厂房</a:t>
            </a: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万平方米，具备年产</a:t>
            </a: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1000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万只智能单相电能表、</a:t>
            </a: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500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万只智能三相电能表及</a:t>
            </a: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340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万只各类管理终端的生产能力。</a:t>
            </a:r>
            <a:endParaRPr lang="zh-CN" altLang="en-US" sz="2400" b="1" spc="13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4180330"/>
            <a:ext cx="12192000" cy="2677669"/>
          </a:xfrm>
          <a:prstGeom prst="rect">
            <a:avLst/>
          </a:prstGeom>
          <a:solidFill>
            <a:srgbClr val="00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24114" y="347099"/>
            <a:ext cx="2799604" cy="796292"/>
            <a:chOff x="224114" y="347099"/>
            <a:chExt cx="2799604" cy="796292"/>
          </a:xfrm>
        </p:grpSpPr>
        <p:sp>
          <p:nvSpPr>
            <p:cNvPr id="35" name="文本框 34"/>
            <p:cNvSpPr txBox="1"/>
            <p:nvPr/>
          </p:nvSpPr>
          <p:spPr>
            <a:xfrm>
              <a:off x="1112874" y="452858"/>
              <a:ext cx="191084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1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现招岗位</a:t>
              </a:r>
              <a:endParaRPr lang="zh-CN" altLang="en-US" sz="2800" spc="13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4114" y="347099"/>
              <a:ext cx="796292" cy="796292"/>
              <a:chOff x="507363" y="502283"/>
              <a:chExt cx="796292" cy="796292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07363" y="502283"/>
                <a:ext cx="796292" cy="796292"/>
                <a:chOff x="5456553" y="2662553"/>
                <a:chExt cx="796292" cy="796292"/>
              </a:xfrm>
            </p:grpSpPr>
            <p:sp>
              <p:nvSpPr>
                <p:cNvPr id="40" name="流程图: 接点 39"/>
                <p:cNvSpPr/>
                <p:nvPr/>
              </p:nvSpPr>
              <p:spPr>
                <a:xfrm>
                  <a:off x="5456553" y="2662553"/>
                  <a:ext cx="796292" cy="796292"/>
                </a:xfrm>
                <a:prstGeom prst="flowChartConnector">
                  <a:avLst/>
                </a:prstGeom>
                <a:solidFill>
                  <a:srgbClr val="00346B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1" name="流程图: 接点 40"/>
                <p:cNvSpPr/>
                <p:nvPr/>
              </p:nvSpPr>
              <p:spPr>
                <a:xfrm>
                  <a:off x="5549021" y="2755021"/>
                  <a:ext cx="611358" cy="611358"/>
                </a:xfrm>
                <a:prstGeom prst="flowChartConnector">
                  <a:avLst/>
                </a:prstGeom>
                <a:solidFill>
                  <a:srgbClr val="0034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9" name="文本框 38"/>
              <p:cNvSpPr txBox="1"/>
              <p:nvPr/>
            </p:nvSpPr>
            <p:spPr>
              <a:xfrm>
                <a:off x="609845" y="669597"/>
                <a:ext cx="6013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130" dirty="0">
                    <a:solidFill>
                      <a:schemeClr val="bg1"/>
                    </a:solidFill>
                    <a:latin typeface="+mj-ea"/>
                    <a:ea typeface="+mj-ea"/>
                  </a:rPr>
                  <a:t>03</a:t>
                </a:r>
                <a:endParaRPr lang="zh-CN" altLang="en-US" sz="2400" spc="13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6" name="剪去单角的矩形 45"/>
          <p:cNvSpPr/>
          <p:nvPr/>
        </p:nvSpPr>
        <p:spPr>
          <a:xfrm flipH="1">
            <a:off x="8825108" y="1170985"/>
            <a:ext cx="2681211" cy="4128459"/>
          </a:xfrm>
          <a:prstGeom prst="snip1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思源黑体 CN Normal" panose="020B04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47" name="剪去单角的矩形 46"/>
          <p:cNvSpPr/>
          <p:nvPr/>
        </p:nvSpPr>
        <p:spPr>
          <a:xfrm flipH="1">
            <a:off x="708025" y="1239520"/>
            <a:ext cx="2676525" cy="4128770"/>
          </a:xfrm>
          <a:prstGeom prst="snip1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思源黑体 CN Normal" panose="020B04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03215" y="4683444"/>
            <a:ext cx="2681211" cy="694214"/>
          </a:xfrm>
          <a:prstGeom prst="rect">
            <a:avLst/>
          </a:prstGeom>
          <a:solidFill>
            <a:srgbClr val="00346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思源黑体 CN Normal" panose="020B04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1170940" y="4857750"/>
            <a:ext cx="1852930" cy="327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zh-CN" sz="2200" b="1" cap="all" dirty="0">
                <a:solidFill>
                  <a:schemeClr val="bg1"/>
                </a:solidFill>
                <a:latin typeface="Century Gothic" panose="020B0502020202020204" pitchFamily="34" charset="0"/>
                <a:ea typeface="思源黑体 CN Normal" panose="020B0400000000000000" pitchFamily="34" charset="-122"/>
                <a:cs typeface="+mj-cs"/>
                <a:sym typeface="Century Gothic" panose="020B0502020202020204" pitchFamily="34" charset="0"/>
              </a:rPr>
              <a:t>合同管理专员</a:t>
            </a:r>
            <a:endParaRPr lang="zh-CN" sz="2200" b="1" cap="all" dirty="0">
              <a:solidFill>
                <a:schemeClr val="bg1"/>
              </a:solidFill>
              <a:latin typeface="Century Gothic" panose="020B0502020202020204" pitchFamily="34" charset="0"/>
              <a:ea typeface="思源黑体 CN Normal" panose="020B0400000000000000" pitchFamily="34" charset="-122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4875530" y="1172210"/>
            <a:ext cx="2662555" cy="4127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思源黑体 CN Normal" panose="020B04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875408" y="4673919"/>
            <a:ext cx="2681211" cy="694214"/>
          </a:xfrm>
          <a:prstGeom prst="rect">
            <a:avLst/>
          </a:prstGeom>
          <a:solidFill>
            <a:srgbClr val="00346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思源黑体 CN Normal" panose="020B04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5420995" y="4867275"/>
            <a:ext cx="2022475" cy="327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sz="2200" b="1" cap="all" dirty="0">
                <a:solidFill>
                  <a:schemeClr val="bg1"/>
                </a:solidFill>
                <a:latin typeface="Century Gothic" panose="020B0502020202020204" pitchFamily="34" charset="0"/>
                <a:ea typeface="思源黑体 CN Normal" panose="020B0400000000000000" pitchFamily="34" charset="-122"/>
                <a:sym typeface="Century Gothic" panose="020B0502020202020204" pitchFamily="34" charset="0"/>
              </a:rPr>
              <a:t>标书制作专员</a:t>
            </a:r>
            <a:endParaRPr lang="zh-CN" sz="2200" b="1" cap="all" dirty="0">
              <a:solidFill>
                <a:schemeClr val="bg1"/>
              </a:solidFill>
              <a:latin typeface="Century Gothic" panose="020B0502020202020204" pitchFamily="34" charset="0"/>
              <a:ea typeface="思源黑体 CN Normal" panose="020B0400000000000000" pitchFamily="34" charset="-122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25108" y="4729799"/>
            <a:ext cx="2681211" cy="694214"/>
          </a:xfrm>
          <a:prstGeom prst="rect">
            <a:avLst/>
          </a:prstGeom>
          <a:solidFill>
            <a:srgbClr val="00346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思源黑体 CN Normal" panose="020B04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611360" y="4867275"/>
            <a:ext cx="1567815" cy="327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sz="2200" b="1" cap="all" dirty="0">
                <a:solidFill>
                  <a:schemeClr val="bg1"/>
                </a:solidFill>
                <a:latin typeface="Century Gothic" panose="020B0502020202020204" pitchFamily="34" charset="0"/>
                <a:ea typeface="思源黑体 CN Normal" panose="020B0400000000000000" pitchFamily="34" charset="-122"/>
                <a:sym typeface="Century Gothic" panose="020B0502020202020204" pitchFamily="34" charset="0"/>
              </a:rPr>
              <a:t>设备维护</a:t>
            </a:r>
            <a:endParaRPr lang="zh-CN" sz="2200" b="1" cap="all" dirty="0">
              <a:solidFill>
                <a:schemeClr val="bg1"/>
              </a:solidFill>
              <a:latin typeface="Century Gothic" panose="020B0502020202020204" pitchFamily="34" charset="0"/>
              <a:ea typeface="思源黑体 CN Normal" panose="020B0400000000000000" pitchFamily="34" charset="-122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2945" y="5575935"/>
            <a:ext cx="10988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为支撑公司经营快速发展，公司计划面向贵校招收应用型技术人才。现拟通过业务外部企业招聘以上岗位，工作常驻地许昌中原电气谷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。</a:t>
            </a:r>
            <a:endParaRPr lang="zh-CN" altLang="en-US" sz="2400" b="1" spc="130" dirty="0" smtClean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148868" y="367833"/>
            <a:ext cx="225702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4400" dirty="0" smtClean="0">
                <a:solidFill>
                  <a:srgbClr val="00346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招聘岗位</a:t>
            </a:r>
            <a:endParaRPr lang="zh-CN" altLang="en-US" sz="4400" dirty="0">
              <a:solidFill>
                <a:srgbClr val="00346B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0" y="0"/>
            <a:ext cx="3935760" cy="14127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7680176" y="6165304"/>
            <a:ext cx="4511824" cy="692696"/>
          </a:xfrm>
          <a:prstGeom prst="rect">
            <a:avLst/>
          </a:prstGeom>
        </p:spPr>
      </p:pic>
      <p:cxnSp>
        <p:nvCxnSpPr>
          <p:cNvPr id="18" name="直接连接符 57"/>
          <p:cNvCxnSpPr/>
          <p:nvPr/>
        </p:nvCxnSpPr>
        <p:spPr>
          <a:xfrm>
            <a:off x="5636354" y="1202202"/>
            <a:ext cx="8788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4"/>
          <p:cNvSpPr txBox="1"/>
          <p:nvPr/>
        </p:nvSpPr>
        <p:spPr>
          <a:xfrm>
            <a:off x="5742305" y="106680"/>
            <a:ext cx="5911215" cy="872490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合同管理专员</a:t>
            </a:r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 3</a:t>
            </a:r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名</a:t>
            </a:r>
            <a:endParaRPr lang="zh-CN" alt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36354" y="1054070"/>
            <a:ext cx="6755944" cy="45719"/>
          </a:xfrm>
          <a:prstGeom prst="rect">
            <a:avLst/>
          </a:prstGeom>
          <a:solidFill>
            <a:srgbClr val="0034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8011" y="2032056"/>
            <a:ext cx="1020545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1.</a:t>
            </a:r>
            <a:r>
              <a:rPr altLang="zh-CN" sz="2000" dirty="0"/>
              <a:t>负责依照国家和集团公司合同管理相关规定，对合同的合法合规性进行审查与控制；</a:t>
            </a:r>
            <a:endParaRPr altLang="zh-CN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2.</a:t>
            </a:r>
            <a:r>
              <a:rPr altLang="zh-CN" sz="2000" dirty="0"/>
              <a:t>负责合同需求确认、转化及传递，主持合同技术评审和可制造性评审工作，组织、协调、督促各部门进行按照合同履约交付要求进行产品配套；</a:t>
            </a:r>
            <a:endParaRPr altLang="zh-CN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3.</a:t>
            </a:r>
            <a:r>
              <a:rPr altLang="zh-CN" sz="2000" dirty="0"/>
              <a:t>负责跟踪合同生产过程，协调各类问题，推进订单执行。</a:t>
            </a:r>
            <a:endParaRPr altLang="zh-CN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558216" y="1413070"/>
            <a:ext cx="238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C333B"/>
              </a:buClr>
            </a:pPr>
            <a:r>
              <a:rPr lang="zh-CN" altLang="zh-CN" sz="4000" b="1" dirty="0"/>
              <a:t>岗位职责</a:t>
            </a:r>
            <a:endParaRPr lang="zh-CN" altLang="en-US" sz="4000" spc="13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336" y="4538803"/>
            <a:ext cx="1020545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000" dirty="0"/>
              <a:t>1</a:t>
            </a:r>
            <a:r>
              <a:rPr lang="en-US" sz="2000" dirty="0"/>
              <a:t>.</a:t>
            </a:r>
            <a:r>
              <a:rPr altLang="zh-CN" sz="2000" dirty="0"/>
              <a:t>全日制专科及以上学历</a:t>
            </a:r>
            <a:r>
              <a:rPr lang="zh-CN" sz="2000" dirty="0"/>
              <a:t>，</a:t>
            </a:r>
            <a:r>
              <a:rPr lang="zh-CN" sz="2000" dirty="0">
                <a:sym typeface="+mn-ea"/>
              </a:rPr>
              <a:t>会计、工程造价等管理类专业。</a:t>
            </a:r>
            <a:endParaRPr altLang="zh-CN" sz="2000" dirty="0"/>
          </a:p>
          <a:p>
            <a:pPr>
              <a:lnSpc>
                <a:spcPct val="150000"/>
              </a:lnSpc>
            </a:pPr>
            <a:r>
              <a:rPr altLang="zh-CN" sz="2000" dirty="0"/>
              <a:t>2</a:t>
            </a:r>
            <a:r>
              <a:rPr lang="en-US" sz="2000" dirty="0"/>
              <a:t>.</a:t>
            </a:r>
            <a:r>
              <a:rPr altLang="zh-CN" sz="2000" dirty="0"/>
              <a:t>熟悉合同相关法律知识、熟悉智能电表和终端技术标准及产品功能、熟练使用办公软件、具备一定的管理技能。</a:t>
            </a:r>
            <a:endParaRPr altLang="zh-CN" sz="2000" dirty="0"/>
          </a:p>
          <a:p>
            <a:pPr>
              <a:lnSpc>
                <a:spcPct val="150000"/>
              </a:lnSpc>
            </a:pPr>
            <a:r>
              <a:rPr altLang="zh-CN" sz="2000" dirty="0"/>
              <a:t>3</a:t>
            </a:r>
            <a:r>
              <a:rPr lang="en-US" sz="2000" dirty="0"/>
              <a:t>.</a:t>
            </a:r>
            <a:r>
              <a:rPr altLang="zh-CN" sz="2000" dirty="0"/>
              <a:t>吃苦耐劳，具备较强的责任心和抗压能力，具备良好的社会道德和职业道德。</a:t>
            </a:r>
            <a:endParaRPr altLang="zh-CN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58216" y="3970212"/>
            <a:ext cx="334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C333B"/>
              </a:buClr>
            </a:pPr>
            <a:r>
              <a:rPr lang="zh-CN" altLang="zh-CN" sz="4000" b="1" dirty="0"/>
              <a:t>任职资格条件</a:t>
            </a:r>
            <a:endParaRPr lang="zh-CN" altLang="en-US" sz="4000" spc="13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0" y="3386455"/>
            <a:ext cx="2540000" cy="1291590"/>
          </a:xfrm>
          <a:prstGeom prst="rect">
            <a:avLst/>
          </a:prstGeom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公司将提供针对性培训和具有竞争力的薪酬待遇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148868" y="367833"/>
            <a:ext cx="225702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4400" dirty="0" smtClean="0">
                <a:solidFill>
                  <a:srgbClr val="00346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招聘岗位</a:t>
            </a:r>
            <a:endParaRPr lang="zh-CN" altLang="en-US" sz="4400" dirty="0">
              <a:solidFill>
                <a:srgbClr val="00346B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0" y="0"/>
            <a:ext cx="3935760" cy="14127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7680176" y="6165304"/>
            <a:ext cx="4511824" cy="692696"/>
          </a:xfrm>
          <a:prstGeom prst="rect">
            <a:avLst/>
          </a:prstGeom>
        </p:spPr>
      </p:pic>
      <p:cxnSp>
        <p:nvCxnSpPr>
          <p:cNvPr id="18" name="直接连接符 57"/>
          <p:cNvCxnSpPr/>
          <p:nvPr/>
        </p:nvCxnSpPr>
        <p:spPr>
          <a:xfrm>
            <a:off x="5636354" y="1202202"/>
            <a:ext cx="8788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4"/>
          <p:cNvSpPr txBox="1"/>
          <p:nvPr/>
        </p:nvSpPr>
        <p:spPr>
          <a:xfrm>
            <a:off x="5742305" y="106680"/>
            <a:ext cx="6292215" cy="872490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标书制作专员</a:t>
            </a:r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 1-2</a:t>
            </a:r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名</a:t>
            </a:r>
            <a:endParaRPr lang="zh-CN" alt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36354" y="1054070"/>
            <a:ext cx="6755944" cy="45719"/>
          </a:xfrm>
          <a:prstGeom prst="rect">
            <a:avLst/>
          </a:prstGeom>
          <a:solidFill>
            <a:srgbClr val="0034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8011" y="2032056"/>
            <a:ext cx="1020545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1.</a:t>
            </a:r>
            <a:r>
              <a:rPr sz="2000" dirty="0"/>
              <a:t>负责市场投标项目信息搜集、信息台账登记、执行标书购买、投标费用办理、标书下载工作；</a:t>
            </a:r>
            <a:endParaRPr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2.</a:t>
            </a:r>
            <a:r>
              <a:rPr sz="2000" dirty="0"/>
              <a:t>负责依据招标要求完成投标项目标书制作、发送、开标价格下载工作；负责按项目档案、资质业绩管理要求，规整项目档案、更新整理资质业绩。</a:t>
            </a:r>
            <a:endParaRPr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558216" y="1413070"/>
            <a:ext cx="238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C333B"/>
              </a:buClr>
            </a:pPr>
            <a:r>
              <a:rPr lang="zh-CN" altLang="zh-CN" sz="4000" b="1" dirty="0"/>
              <a:t>岗位职责</a:t>
            </a:r>
            <a:endParaRPr lang="zh-CN" altLang="en-US" sz="4000" spc="13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336" y="4538803"/>
            <a:ext cx="1020545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000" dirty="0"/>
              <a:t>1</a:t>
            </a:r>
            <a:r>
              <a:rPr lang="en-US" sz="2000" dirty="0"/>
              <a:t>.</a:t>
            </a:r>
            <a:r>
              <a:rPr altLang="zh-CN" sz="2000" dirty="0"/>
              <a:t>全日制专科及以上学历</a:t>
            </a:r>
            <a:r>
              <a:rPr lang="zh-CN" sz="2000" dirty="0"/>
              <a:t>，</a:t>
            </a:r>
            <a:r>
              <a:rPr lang="zh-CN" sz="2000" dirty="0">
                <a:sym typeface="+mn-ea"/>
              </a:rPr>
              <a:t>会计、工程造价等管理类专业。</a:t>
            </a:r>
            <a:endParaRPr altLang="zh-CN" sz="2000" dirty="0"/>
          </a:p>
          <a:p>
            <a:pPr>
              <a:lnSpc>
                <a:spcPct val="150000"/>
              </a:lnSpc>
            </a:pPr>
            <a:r>
              <a:rPr altLang="zh-CN" sz="2000" dirty="0"/>
              <a:t>2</a:t>
            </a:r>
            <a:r>
              <a:rPr lang="en-US" sz="2000" dirty="0"/>
              <a:t>.</a:t>
            </a:r>
            <a:r>
              <a:rPr altLang="zh-CN" sz="2000" dirty="0"/>
              <a:t>熟悉合同相关法律知识、熟悉智能电表和终端技术标准及产品功能、熟练使用办公软件、具备一定的管理技能。</a:t>
            </a:r>
            <a:endParaRPr altLang="zh-CN" sz="2000" dirty="0"/>
          </a:p>
          <a:p>
            <a:pPr>
              <a:lnSpc>
                <a:spcPct val="150000"/>
              </a:lnSpc>
            </a:pPr>
            <a:r>
              <a:rPr altLang="zh-CN" sz="2000" dirty="0"/>
              <a:t>3</a:t>
            </a:r>
            <a:r>
              <a:rPr lang="en-US" sz="2000" dirty="0"/>
              <a:t>.</a:t>
            </a:r>
            <a:r>
              <a:rPr altLang="zh-CN" sz="2000" dirty="0"/>
              <a:t>吃苦耐劳，具备较强的责任心和抗压能力，具备良好的社会道德和职业道德。</a:t>
            </a:r>
            <a:endParaRPr altLang="zh-CN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58216" y="3970212"/>
            <a:ext cx="334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C333B"/>
              </a:buClr>
            </a:pPr>
            <a:r>
              <a:rPr lang="zh-CN" altLang="zh-CN" sz="4000" b="1" dirty="0"/>
              <a:t>任职资格条件</a:t>
            </a:r>
            <a:endParaRPr lang="zh-CN" altLang="en-US" sz="4000" spc="13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0" y="3630295"/>
            <a:ext cx="2540000" cy="1291590"/>
          </a:xfrm>
          <a:prstGeom prst="rect">
            <a:avLst/>
          </a:prstGeom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公司将提供针对性培训和具有竞争力的薪酬待遇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148868" y="367833"/>
            <a:ext cx="225702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4400" dirty="0" smtClean="0">
                <a:solidFill>
                  <a:srgbClr val="00346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招聘岗位</a:t>
            </a:r>
            <a:endParaRPr lang="zh-CN" altLang="en-US" sz="4400" dirty="0">
              <a:solidFill>
                <a:srgbClr val="00346B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0" y="0"/>
            <a:ext cx="3935760" cy="14127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7680176" y="6165304"/>
            <a:ext cx="4511824" cy="692696"/>
          </a:xfrm>
          <a:prstGeom prst="rect">
            <a:avLst/>
          </a:prstGeom>
        </p:spPr>
      </p:pic>
      <p:cxnSp>
        <p:nvCxnSpPr>
          <p:cNvPr id="18" name="直接连接符 57"/>
          <p:cNvCxnSpPr/>
          <p:nvPr/>
        </p:nvCxnSpPr>
        <p:spPr>
          <a:xfrm>
            <a:off x="5636354" y="1202202"/>
            <a:ext cx="8788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4"/>
          <p:cNvSpPr txBox="1"/>
          <p:nvPr/>
        </p:nvSpPr>
        <p:spPr>
          <a:xfrm>
            <a:off x="5742305" y="106680"/>
            <a:ext cx="5398770" cy="872490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设备维护</a:t>
            </a:r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 </a:t>
            </a:r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Century Gothic" panose="020B0502020202020204" pitchFamily="34" charset="0"/>
              </a:rPr>
              <a:t>若干名</a:t>
            </a:r>
            <a:endParaRPr lang="zh-CN" alt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36354" y="1054070"/>
            <a:ext cx="6755944" cy="45719"/>
          </a:xfrm>
          <a:prstGeom prst="rect">
            <a:avLst/>
          </a:prstGeom>
          <a:solidFill>
            <a:srgbClr val="0034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8336" y="2224461"/>
            <a:ext cx="1020545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1.</a:t>
            </a:r>
            <a:r>
              <a:rPr lang="zh-CN" altLang="zh-CN" sz="2000" dirty="0"/>
              <a:t>负责处理设备运行和维护修理中的机械、电气、动力等技术问题；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2.</a:t>
            </a:r>
            <a:r>
              <a:rPr lang="zh-CN" altLang="zh-CN" sz="2000" dirty="0"/>
              <a:t>监控设备运行，编制设备预防性维修机会和修理计划；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3.</a:t>
            </a:r>
            <a:r>
              <a:rPr lang="zh-CN" altLang="zh-CN" sz="2000" dirty="0"/>
              <a:t>对设备故障的原因进行统计、分析，提出纠正措施，降低设备的故障率。</a:t>
            </a:r>
            <a:endParaRPr lang="zh-CN" altLang="zh-CN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497891" y="1516575"/>
            <a:ext cx="238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C333B"/>
              </a:buClr>
            </a:pPr>
            <a:r>
              <a:rPr lang="zh-CN" altLang="zh-CN" sz="4000" b="1" dirty="0"/>
              <a:t>岗位职责</a:t>
            </a:r>
            <a:endParaRPr lang="zh-CN" altLang="en-US" sz="4000" spc="13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336" y="4447363"/>
            <a:ext cx="1020545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1.</a:t>
            </a:r>
            <a:r>
              <a:rPr lang="zh-CN" altLang="zh-CN" sz="2000" dirty="0"/>
              <a:t>学历大专及以上；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2.</a:t>
            </a:r>
            <a:r>
              <a:rPr lang="zh-CN" altLang="zh-CN" sz="2000" dirty="0">
                <a:sym typeface="+mn-ea"/>
              </a:rPr>
              <a:t>机电一体化、机电设备维修与管理或电气自动化专业优先。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3.</a:t>
            </a:r>
            <a:r>
              <a:rPr lang="zh-CN" altLang="zh-CN" sz="2000" dirty="0"/>
              <a:t>学习能力强，擅于沟通交流和分析总结，具有较强的团队合作能力。</a:t>
            </a:r>
            <a:endParaRPr lang="zh-CN" altLang="zh-CN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97891" y="3684462"/>
            <a:ext cx="334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C333B"/>
              </a:buClr>
            </a:pPr>
            <a:r>
              <a:rPr lang="zh-CN" altLang="zh-CN" sz="4000" b="1" dirty="0"/>
              <a:t>任职资格条件</a:t>
            </a:r>
            <a:endParaRPr lang="zh-CN" altLang="en-US" sz="4000" spc="13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0" y="3874135"/>
            <a:ext cx="2540000" cy="1291590"/>
          </a:xfrm>
          <a:prstGeom prst="rect">
            <a:avLst/>
          </a:prstGeom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公司将提供针对性培训和具有竞争力的薪酬待遇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114" y="347099"/>
            <a:ext cx="2799604" cy="796292"/>
            <a:chOff x="224114" y="347099"/>
            <a:chExt cx="2799604" cy="796292"/>
          </a:xfrm>
        </p:grpSpPr>
        <p:sp>
          <p:nvSpPr>
            <p:cNvPr id="3" name="文本框 2"/>
            <p:cNvSpPr txBox="1"/>
            <p:nvPr/>
          </p:nvSpPr>
          <p:spPr>
            <a:xfrm>
              <a:off x="1112874" y="452858"/>
              <a:ext cx="191084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1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简历投递</a:t>
              </a:r>
              <a:endParaRPr lang="zh-CN" altLang="en-US" sz="2800" spc="13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24114" y="347099"/>
              <a:ext cx="796292" cy="796292"/>
              <a:chOff x="507363" y="502283"/>
              <a:chExt cx="796292" cy="7962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507363" y="502283"/>
                <a:ext cx="796292" cy="796292"/>
                <a:chOff x="5456553" y="2662553"/>
                <a:chExt cx="796292" cy="796292"/>
              </a:xfrm>
            </p:grpSpPr>
            <p:sp>
              <p:nvSpPr>
                <p:cNvPr id="8" name="流程图: 接点 7"/>
                <p:cNvSpPr/>
                <p:nvPr/>
              </p:nvSpPr>
              <p:spPr>
                <a:xfrm>
                  <a:off x="5456553" y="2662553"/>
                  <a:ext cx="796292" cy="796292"/>
                </a:xfrm>
                <a:prstGeom prst="flowChartConnector">
                  <a:avLst/>
                </a:prstGeom>
                <a:solidFill>
                  <a:srgbClr val="00346B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9" name="流程图: 接点 8"/>
                <p:cNvSpPr/>
                <p:nvPr/>
              </p:nvSpPr>
              <p:spPr>
                <a:xfrm>
                  <a:off x="5549021" y="2755021"/>
                  <a:ext cx="611358" cy="611358"/>
                </a:xfrm>
                <a:prstGeom prst="flowChartConnector">
                  <a:avLst/>
                </a:prstGeom>
                <a:solidFill>
                  <a:srgbClr val="0034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09845" y="669597"/>
                <a:ext cx="6013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130" dirty="0">
                    <a:solidFill>
                      <a:schemeClr val="bg1"/>
                    </a:solidFill>
                    <a:latin typeface="+mj-ea"/>
                    <a:ea typeface="+mj-ea"/>
                  </a:rPr>
                  <a:t>04</a:t>
                </a:r>
                <a:endParaRPr lang="zh-CN" altLang="en-US" sz="2400" spc="13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-2846848" y="1440753"/>
            <a:ext cx="8635312" cy="5070148"/>
            <a:chOff x="-2058921" y="1679214"/>
            <a:chExt cx="7319084" cy="429733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2058921" y="1679214"/>
              <a:ext cx="7319084" cy="4297336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-1143000" y="1972476"/>
              <a:ext cx="5511800" cy="345042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任意多边形: 形状 42"/>
          <p:cNvSpPr/>
          <p:nvPr/>
        </p:nvSpPr>
        <p:spPr>
          <a:xfrm>
            <a:off x="5029384" y="1542453"/>
            <a:ext cx="7162616" cy="700873"/>
          </a:xfrm>
          <a:custGeom>
            <a:avLst/>
            <a:gdLst>
              <a:gd name="connsiteX0" fmla="*/ 0 w 3511550"/>
              <a:gd name="connsiteY0" fmla="*/ 0 h 2364105"/>
              <a:gd name="connsiteX1" fmla="*/ 3511550 w 3511550"/>
              <a:gd name="connsiteY1" fmla="*/ 0 h 2364105"/>
              <a:gd name="connsiteX2" fmla="*/ 3511550 w 3511550"/>
              <a:gd name="connsiteY2" fmla="*/ 2364105 h 2364105"/>
              <a:gd name="connsiteX3" fmla="*/ 0 w 3511550"/>
              <a:gd name="connsiteY3" fmla="*/ 2364105 h 23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550" h="2364105">
                <a:moveTo>
                  <a:pt x="0" y="0"/>
                </a:moveTo>
                <a:lnTo>
                  <a:pt x="3511550" y="0"/>
                </a:lnTo>
                <a:lnTo>
                  <a:pt x="3511550" y="2364105"/>
                </a:lnTo>
                <a:lnTo>
                  <a:pt x="0" y="2364105"/>
                </a:lnTo>
                <a:close/>
              </a:path>
            </a:pathLst>
          </a:custGeom>
          <a:solidFill>
            <a:srgbClr val="0034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5846445" y="1642110"/>
            <a:ext cx="2466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13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简历投递地址：</a:t>
            </a:r>
            <a:endParaRPr lang="zh-CN" altLang="en-US" sz="2800" spc="13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5949950" y="2952115"/>
            <a:ext cx="728980" cy="728980"/>
            <a:chOff x="6965121" y="2942874"/>
            <a:chExt cx="540000" cy="540000"/>
          </a:xfrm>
        </p:grpSpPr>
        <p:sp>
          <p:nvSpPr>
            <p:cNvPr id="47" name="流程图: 接点 46"/>
            <p:cNvSpPr/>
            <p:nvPr/>
          </p:nvSpPr>
          <p:spPr>
            <a:xfrm>
              <a:off x="6965121" y="2942874"/>
              <a:ext cx="540000" cy="540000"/>
            </a:xfrm>
            <a:prstGeom prst="flowChartConnector">
              <a:avLst/>
            </a:prstGeom>
            <a:solidFill>
              <a:srgbClr val="00346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Freeform 141"/>
            <p:cNvSpPr>
              <a:spLocks noEditPoints="1"/>
            </p:cNvSpPr>
            <p:nvPr/>
          </p:nvSpPr>
          <p:spPr bwMode="auto">
            <a:xfrm>
              <a:off x="7055585" y="3031772"/>
              <a:ext cx="359072" cy="362204"/>
            </a:xfrm>
            <a:custGeom>
              <a:avLst/>
              <a:gdLst>
                <a:gd name="T0" fmla="*/ 143 w 160"/>
                <a:gd name="T1" fmla="*/ 63 h 160"/>
                <a:gd name="T2" fmla="*/ 142 w 160"/>
                <a:gd name="T3" fmla="*/ 39 h 160"/>
                <a:gd name="T4" fmla="*/ 121 w 160"/>
                <a:gd name="T5" fmla="*/ 18 h 160"/>
                <a:gd name="T6" fmla="*/ 97 w 160"/>
                <a:gd name="T7" fmla="*/ 17 h 160"/>
                <a:gd name="T8" fmla="*/ 87 w 160"/>
                <a:gd name="T9" fmla="*/ 0 h 160"/>
                <a:gd name="T10" fmla="*/ 63 w 160"/>
                <a:gd name="T11" fmla="*/ 16 h 160"/>
                <a:gd name="T12" fmla="*/ 47 w 160"/>
                <a:gd name="T13" fmla="*/ 23 h 160"/>
                <a:gd name="T14" fmla="*/ 18 w 160"/>
                <a:gd name="T15" fmla="*/ 28 h 160"/>
                <a:gd name="T16" fmla="*/ 23 w 160"/>
                <a:gd name="T17" fmla="*/ 48 h 160"/>
                <a:gd name="T18" fmla="*/ 7 w 160"/>
                <a:gd name="T19" fmla="*/ 65 h 160"/>
                <a:gd name="T20" fmla="*/ 7 w 160"/>
                <a:gd name="T21" fmla="*/ 95 h 160"/>
                <a:gd name="T22" fmla="*/ 23 w 160"/>
                <a:gd name="T23" fmla="*/ 112 h 160"/>
                <a:gd name="T24" fmla="*/ 18 w 160"/>
                <a:gd name="T25" fmla="*/ 132 h 160"/>
                <a:gd name="T26" fmla="*/ 47 w 160"/>
                <a:gd name="T27" fmla="*/ 137 h 160"/>
                <a:gd name="T28" fmla="*/ 63 w 160"/>
                <a:gd name="T29" fmla="*/ 144 h 160"/>
                <a:gd name="T30" fmla="*/ 87 w 160"/>
                <a:gd name="T31" fmla="*/ 160 h 160"/>
                <a:gd name="T32" fmla="*/ 97 w 160"/>
                <a:gd name="T33" fmla="*/ 143 h 160"/>
                <a:gd name="T34" fmla="*/ 121 w 160"/>
                <a:gd name="T35" fmla="*/ 142 h 160"/>
                <a:gd name="T36" fmla="*/ 142 w 160"/>
                <a:gd name="T37" fmla="*/ 121 h 160"/>
                <a:gd name="T38" fmla="*/ 143 w 160"/>
                <a:gd name="T39" fmla="*/ 97 h 160"/>
                <a:gd name="T40" fmla="*/ 160 w 160"/>
                <a:gd name="T41" fmla="*/ 87 h 160"/>
                <a:gd name="T42" fmla="*/ 153 w 160"/>
                <a:gd name="T43" fmla="*/ 87 h 160"/>
                <a:gd name="T44" fmla="*/ 136 w 160"/>
                <a:gd name="T45" fmla="*/ 95 h 160"/>
                <a:gd name="T46" fmla="*/ 136 w 160"/>
                <a:gd name="T47" fmla="*/ 125 h 160"/>
                <a:gd name="T48" fmla="*/ 125 w 160"/>
                <a:gd name="T49" fmla="*/ 136 h 160"/>
                <a:gd name="T50" fmla="*/ 95 w 160"/>
                <a:gd name="T51" fmla="*/ 136 h 160"/>
                <a:gd name="T52" fmla="*/ 87 w 160"/>
                <a:gd name="T53" fmla="*/ 153 h 160"/>
                <a:gd name="T54" fmla="*/ 71 w 160"/>
                <a:gd name="T55" fmla="*/ 143 h 160"/>
                <a:gd name="T56" fmla="*/ 47 w 160"/>
                <a:gd name="T57" fmla="*/ 129 h 160"/>
                <a:gd name="T58" fmla="*/ 34 w 160"/>
                <a:gd name="T59" fmla="*/ 136 h 160"/>
                <a:gd name="T60" fmla="*/ 29 w 160"/>
                <a:gd name="T61" fmla="*/ 118 h 160"/>
                <a:gd name="T62" fmla="*/ 17 w 160"/>
                <a:gd name="T63" fmla="*/ 89 h 160"/>
                <a:gd name="T64" fmla="*/ 7 w 160"/>
                <a:gd name="T65" fmla="*/ 73 h 160"/>
                <a:gd name="T66" fmla="*/ 24 w 160"/>
                <a:gd name="T67" fmla="*/ 65 h 160"/>
                <a:gd name="T68" fmla="*/ 24 w 160"/>
                <a:gd name="T69" fmla="*/ 35 h 160"/>
                <a:gd name="T70" fmla="*/ 35 w 160"/>
                <a:gd name="T71" fmla="*/ 24 h 160"/>
                <a:gd name="T72" fmla="*/ 65 w 160"/>
                <a:gd name="T73" fmla="*/ 24 h 160"/>
                <a:gd name="T74" fmla="*/ 73 w 160"/>
                <a:gd name="T75" fmla="*/ 7 h 160"/>
                <a:gd name="T76" fmla="*/ 89 w 160"/>
                <a:gd name="T77" fmla="*/ 17 h 160"/>
                <a:gd name="T78" fmla="*/ 118 w 160"/>
                <a:gd name="T79" fmla="*/ 29 h 160"/>
                <a:gd name="T80" fmla="*/ 136 w 160"/>
                <a:gd name="T81" fmla="*/ 34 h 160"/>
                <a:gd name="T82" fmla="*/ 130 w 160"/>
                <a:gd name="T83" fmla="*/ 52 h 160"/>
                <a:gd name="T84" fmla="*/ 152 w 160"/>
                <a:gd name="T85" fmla="*/ 72 h 160"/>
                <a:gd name="T86" fmla="*/ 80 w 160"/>
                <a:gd name="T87" fmla="*/ 45 h 160"/>
                <a:gd name="T88" fmla="*/ 115 w 160"/>
                <a:gd name="T89" fmla="*/ 80 h 160"/>
                <a:gd name="T90" fmla="*/ 53 w 160"/>
                <a:gd name="T91" fmla="*/ 80 h 160"/>
                <a:gd name="T92" fmla="*/ 80 w 160"/>
                <a:gd name="T93" fmla="*/ 10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60">
                  <a:moveTo>
                    <a:pt x="153" y="65"/>
                  </a:moveTo>
                  <a:cubicBezTo>
                    <a:pt x="150" y="64"/>
                    <a:pt x="147" y="64"/>
                    <a:pt x="144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1" y="57"/>
                    <a:pt x="139" y="52"/>
                    <a:pt x="137" y="48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9" y="44"/>
                    <a:pt x="141" y="42"/>
                    <a:pt x="142" y="39"/>
                  </a:cubicBezTo>
                  <a:cubicBezTo>
                    <a:pt x="145" y="36"/>
                    <a:pt x="145" y="31"/>
                    <a:pt x="142" y="2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29" y="15"/>
                    <a:pt x="124" y="15"/>
                    <a:pt x="121" y="18"/>
                  </a:cubicBezTo>
                  <a:cubicBezTo>
                    <a:pt x="118" y="19"/>
                    <a:pt x="116" y="21"/>
                    <a:pt x="113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08" y="21"/>
                    <a:pt x="103" y="19"/>
                    <a:pt x="97" y="17"/>
                  </a:cubicBezTo>
                  <a:cubicBezTo>
                    <a:pt x="97" y="17"/>
                    <a:pt x="97" y="17"/>
                    <a:pt x="97" y="16"/>
                  </a:cubicBezTo>
                  <a:cubicBezTo>
                    <a:pt x="96" y="13"/>
                    <a:pt x="96" y="10"/>
                    <a:pt x="95" y="7"/>
                  </a:cubicBezTo>
                  <a:cubicBezTo>
                    <a:pt x="95" y="3"/>
                    <a:pt x="91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9" y="0"/>
                    <a:pt x="65" y="3"/>
                    <a:pt x="65" y="7"/>
                  </a:cubicBezTo>
                  <a:cubicBezTo>
                    <a:pt x="64" y="10"/>
                    <a:pt x="64" y="13"/>
                    <a:pt x="63" y="16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7" y="19"/>
                    <a:pt x="52" y="21"/>
                    <a:pt x="48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4" y="21"/>
                    <a:pt x="42" y="19"/>
                    <a:pt x="39" y="18"/>
                  </a:cubicBezTo>
                  <a:cubicBezTo>
                    <a:pt x="36" y="15"/>
                    <a:pt x="31" y="15"/>
                    <a:pt x="28" y="1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5" y="31"/>
                    <a:pt x="15" y="36"/>
                    <a:pt x="18" y="39"/>
                  </a:cubicBezTo>
                  <a:cubicBezTo>
                    <a:pt x="19" y="42"/>
                    <a:pt x="21" y="44"/>
                    <a:pt x="23" y="47"/>
                  </a:cubicBezTo>
                  <a:cubicBezTo>
                    <a:pt x="23" y="47"/>
                    <a:pt x="23" y="47"/>
                    <a:pt x="23" y="48"/>
                  </a:cubicBezTo>
                  <a:cubicBezTo>
                    <a:pt x="21" y="52"/>
                    <a:pt x="19" y="57"/>
                    <a:pt x="17" y="63"/>
                  </a:cubicBezTo>
                  <a:cubicBezTo>
                    <a:pt x="17" y="63"/>
                    <a:pt x="17" y="63"/>
                    <a:pt x="16" y="63"/>
                  </a:cubicBezTo>
                  <a:cubicBezTo>
                    <a:pt x="13" y="64"/>
                    <a:pt x="10" y="64"/>
                    <a:pt x="7" y="65"/>
                  </a:cubicBezTo>
                  <a:cubicBezTo>
                    <a:pt x="3" y="65"/>
                    <a:pt x="0" y="69"/>
                    <a:pt x="0" y="7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1"/>
                    <a:pt x="3" y="95"/>
                    <a:pt x="7" y="95"/>
                  </a:cubicBezTo>
                  <a:cubicBezTo>
                    <a:pt x="10" y="96"/>
                    <a:pt x="13" y="96"/>
                    <a:pt x="16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9" y="103"/>
                    <a:pt x="21" y="108"/>
                    <a:pt x="23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1" y="116"/>
                    <a:pt x="19" y="118"/>
                    <a:pt x="18" y="121"/>
                  </a:cubicBezTo>
                  <a:cubicBezTo>
                    <a:pt x="15" y="124"/>
                    <a:pt x="15" y="129"/>
                    <a:pt x="18" y="13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31" y="145"/>
                    <a:pt x="36" y="145"/>
                    <a:pt x="39" y="142"/>
                  </a:cubicBezTo>
                  <a:cubicBezTo>
                    <a:pt x="42" y="141"/>
                    <a:pt x="44" y="139"/>
                    <a:pt x="47" y="137"/>
                  </a:cubicBezTo>
                  <a:cubicBezTo>
                    <a:pt x="47" y="137"/>
                    <a:pt x="47" y="137"/>
                    <a:pt x="48" y="137"/>
                  </a:cubicBezTo>
                  <a:cubicBezTo>
                    <a:pt x="52" y="139"/>
                    <a:pt x="57" y="141"/>
                    <a:pt x="63" y="143"/>
                  </a:cubicBezTo>
                  <a:cubicBezTo>
                    <a:pt x="63" y="143"/>
                    <a:pt x="63" y="143"/>
                    <a:pt x="63" y="144"/>
                  </a:cubicBezTo>
                  <a:cubicBezTo>
                    <a:pt x="64" y="147"/>
                    <a:pt x="64" y="150"/>
                    <a:pt x="65" y="153"/>
                  </a:cubicBezTo>
                  <a:cubicBezTo>
                    <a:pt x="65" y="157"/>
                    <a:pt x="69" y="160"/>
                    <a:pt x="73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1" y="160"/>
                    <a:pt x="95" y="157"/>
                    <a:pt x="95" y="153"/>
                  </a:cubicBezTo>
                  <a:cubicBezTo>
                    <a:pt x="96" y="150"/>
                    <a:pt x="96" y="147"/>
                    <a:pt x="97" y="144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103" y="141"/>
                    <a:pt x="108" y="139"/>
                    <a:pt x="112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6" y="139"/>
                    <a:pt x="118" y="141"/>
                    <a:pt x="121" y="142"/>
                  </a:cubicBezTo>
                  <a:cubicBezTo>
                    <a:pt x="124" y="145"/>
                    <a:pt x="129" y="145"/>
                    <a:pt x="132" y="14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5" y="129"/>
                    <a:pt x="145" y="124"/>
                    <a:pt x="142" y="121"/>
                  </a:cubicBezTo>
                  <a:cubicBezTo>
                    <a:pt x="141" y="118"/>
                    <a:pt x="139" y="116"/>
                    <a:pt x="137" y="113"/>
                  </a:cubicBezTo>
                  <a:cubicBezTo>
                    <a:pt x="137" y="113"/>
                    <a:pt x="137" y="113"/>
                    <a:pt x="137" y="112"/>
                  </a:cubicBezTo>
                  <a:cubicBezTo>
                    <a:pt x="139" y="108"/>
                    <a:pt x="141" y="103"/>
                    <a:pt x="143" y="97"/>
                  </a:cubicBezTo>
                  <a:cubicBezTo>
                    <a:pt x="143" y="97"/>
                    <a:pt x="143" y="97"/>
                    <a:pt x="144" y="97"/>
                  </a:cubicBezTo>
                  <a:cubicBezTo>
                    <a:pt x="147" y="96"/>
                    <a:pt x="150" y="96"/>
                    <a:pt x="153" y="95"/>
                  </a:cubicBezTo>
                  <a:cubicBezTo>
                    <a:pt x="157" y="95"/>
                    <a:pt x="160" y="91"/>
                    <a:pt x="160" y="87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0" y="69"/>
                    <a:pt x="157" y="65"/>
                    <a:pt x="153" y="65"/>
                  </a:cubicBezTo>
                  <a:close/>
                  <a:moveTo>
                    <a:pt x="153" y="87"/>
                  </a:moveTo>
                  <a:cubicBezTo>
                    <a:pt x="153" y="88"/>
                    <a:pt x="152" y="88"/>
                    <a:pt x="152" y="88"/>
                  </a:cubicBezTo>
                  <a:cubicBezTo>
                    <a:pt x="149" y="89"/>
                    <a:pt x="146" y="89"/>
                    <a:pt x="143" y="89"/>
                  </a:cubicBezTo>
                  <a:cubicBezTo>
                    <a:pt x="139" y="90"/>
                    <a:pt x="137" y="92"/>
                    <a:pt x="136" y="95"/>
                  </a:cubicBezTo>
                  <a:cubicBezTo>
                    <a:pt x="134" y="100"/>
                    <a:pt x="133" y="104"/>
                    <a:pt x="130" y="109"/>
                  </a:cubicBezTo>
                  <a:cubicBezTo>
                    <a:pt x="129" y="111"/>
                    <a:pt x="129" y="115"/>
                    <a:pt x="131" y="118"/>
                  </a:cubicBezTo>
                  <a:cubicBezTo>
                    <a:pt x="133" y="120"/>
                    <a:pt x="135" y="123"/>
                    <a:pt x="136" y="125"/>
                  </a:cubicBezTo>
                  <a:cubicBezTo>
                    <a:pt x="137" y="125"/>
                    <a:pt x="137" y="126"/>
                    <a:pt x="13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5" y="137"/>
                    <a:pt x="125" y="136"/>
                  </a:cubicBezTo>
                  <a:cubicBezTo>
                    <a:pt x="123" y="135"/>
                    <a:pt x="120" y="133"/>
                    <a:pt x="118" y="131"/>
                  </a:cubicBezTo>
                  <a:cubicBezTo>
                    <a:pt x="115" y="129"/>
                    <a:pt x="111" y="129"/>
                    <a:pt x="109" y="130"/>
                  </a:cubicBezTo>
                  <a:cubicBezTo>
                    <a:pt x="104" y="133"/>
                    <a:pt x="100" y="134"/>
                    <a:pt x="95" y="136"/>
                  </a:cubicBezTo>
                  <a:cubicBezTo>
                    <a:pt x="92" y="137"/>
                    <a:pt x="90" y="139"/>
                    <a:pt x="89" y="143"/>
                  </a:cubicBezTo>
                  <a:cubicBezTo>
                    <a:pt x="89" y="146"/>
                    <a:pt x="89" y="149"/>
                    <a:pt x="88" y="152"/>
                  </a:cubicBezTo>
                  <a:cubicBezTo>
                    <a:pt x="88" y="152"/>
                    <a:pt x="88" y="153"/>
                    <a:pt x="87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2" y="153"/>
                    <a:pt x="72" y="152"/>
                    <a:pt x="72" y="152"/>
                  </a:cubicBezTo>
                  <a:cubicBezTo>
                    <a:pt x="71" y="149"/>
                    <a:pt x="71" y="146"/>
                    <a:pt x="71" y="143"/>
                  </a:cubicBezTo>
                  <a:cubicBezTo>
                    <a:pt x="70" y="139"/>
                    <a:pt x="68" y="137"/>
                    <a:pt x="65" y="136"/>
                  </a:cubicBezTo>
                  <a:cubicBezTo>
                    <a:pt x="60" y="134"/>
                    <a:pt x="56" y="133"/>
                    <a:pt x="52" y="130"/>
                  </a:cubicBezTo>
                  <a:cubicBezTo>
                    <a:pt x="50" y="130"/>
                    <a:pt x="49" y="129"/>
                    <a:pt x="47" y="129"/>
                  </a:cubicBezTo>
                  <a:cubicBezTo>
                    <a:pt x="46" y="129"/>
                    <a:pt x="44" y="130"/>
                    <a:pt x="42" y="131"/>
                  </a:cubicBezTo>
                  <a:cubicBezTo>
                    <a:pt x="40" y="133"/>
                    <a:pt x="37" y="135"/>
                    <a:pt x="35" y="136"/>
                  </a:cubicBezTo>
                  <a:cubicBezTo>
                    <a:pt x="35" y="137"/>
                    <a:pt x="34" y="137"/>
                    <a:pt x="34" y="13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3" y="126"/>
                    <a:pt x="23" y="125"/>
                    <a:pt x="24" y="125"/>
                  </a:cubicBezTo>
                  <a:cubicBezTo>
                    <a:pt x="25" y="123"/>
                    <a:pt x="27" y="120"/>
                    <a:pt x="29" y="118"/>
                  </a:cubicBezTo>
                  <a:cubicBezTo>
                    <a:pt x="31" y="115"/>
                    <a:pt x="31" y="111"/>
                    <a:pt x="30" y="109"/>
                  </a:cubicBezTo>
                  <a:cubicBezTo>
                    <a:pt x="27" y="104"/>
                    <a:pt x="26" y="100"/>
                    <a:pt x="24" y="95"/>
                  </a:cubicBezTo>
                  <a:cubicBezTo>
                    <a:pt x="23" y="92"/>
                    <a:pt x="21" y="90"/>
                    <a:pt x="17" y="89"/>
                  </a:cubicBezTo>
                  <a:cubicBezTo>
                    <a:pt x="14" y="89"/>
                    <a:pt x="11" y="89"/>
                    <a:pt x="8" y="88"/>
                  </a:cubicBezTo>
                  <a:cubicBezTo>
                    <a:pt x="8" y="88"/>
                    <a:pt x="7" y="88"/>
                    <a:pt x="7" y="87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2"/>
                    <a:pt x="8" y="72"/>
                    <a:pt x="8" y="72"/>
                  </a:cubicBezTo>
                  <a:cubicBezTo>
                    <a:pt x="11" y="71"/>
                    <a:pt x="14" y="71"/>
                    <a:pt x="17" y="71"/>
                  </a:cubicBezTo>
                  <a:cubicBezTo>
                    <a:pt x="21" y="70"/>
                    <a:pt x="23" y="68"/>
                    <a:pt x="24" y="65"/>
                  </a:cubicBezTo>
                  <a:cubicBezTo>
                    <a:pt x="26" y="60"/>
                    <a:pt x="27" y="56"/>
                    <a:pt x="30" y="52"/>
                  </a:cubicBezTo>
                  <a:cubicBezTo>
                    <a:pt x="31" y="49"/>
                    <a:pt x="31" y="45"/>
                    <a:pt x="29" y="42"/>
                  </a:cubicBezTo>
                  <a:cubicBezTo>
                    <a:pt x="27" y="40"/>
                    <a:pt x="25" y="37"/>
                    <a:pt x="24" y="35"/>
                  </a:cubicBezTo>
                  <a:cubicBezTo>
                    <a:pt x="23" y="35"/>
                    <a:pt x="23" y="34"/>
                    <a:pt x="24" y="3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7" y="25"/>
                    <a:pt x="40" y="27"/>
                    <a:pt x="42" y="29"/>
                  </a:cubicBezTo>
                  <a:cubicBezTo>
                    <a:pt x="45" y="31"/>
                    <a:pt x="49" y="31"/>
                    <a:pt x="52" y="30"/>
                  </a:cubicBezTo>
                  <a:cubicBezTo>
                    <a:pt x="56" y="27"/>
                    <a:pt x="60" y="26"/>
                    <a:pt x="65" y="24"/>
                  </a:cubicBezTo>
                  <a:cubicBezTo>
                    <a:pt x="68" y="23"/>
                    <a:pt x="70" y="21"/>
                    <a:pt x="71" y="17"/>
                  </a:cubicBezTo>
                  <a:cubicBezTo>
                    <a:pt x="71" y="14"/>
                    <a:pt x="71" y="11"/>
                    <a:pt x="72" y="8"/>
                  </a:cubicBezTo>
                  <a:cubicBezTo>
                    <a:pt x="72" y="8"/>
                    <a:pt x="72" y="7"/>
                    <a:pt x="73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7"/>
                    <a:pt x="88" y="8"/>
                    <a:pt x="88" y="8"/>
                  </a:cubicBezTo>
                  <a:cubicBezTo>
                    <a:pt x="89" y="11"/>
                    <a:pt x="89" y="14"/>
                    <a:pt x="89" y="17"/>
                  </a:cubicBezTo>
                  <a:cubicBezTo>
                    <a:pt x="90" y="21"/>
                    <a:pt x="92" y="23"/>
                    <a:pt x="95" y="24"/>
                  </a:cubicBezTo>
                  <a:cubicBezTo>
                    <a:pt x="100" y="26"/>
                    <a:pt x="104" y="27"/>
                    <a:pt x="109" y="30"/>
                  </a:cubicBezTo>
                  <a:cubicBezTo>
                    <a:pt x="111" y="31"/>
                    <a:pt x="115" y="31"/>
                    <a:pt x="118" y="29"/>
                  </a:cubicBezTo>
                  <a:cubicBezTo>
                    <a:pt x="120" y="27"/>
                    <a:pt x="123" y="25"/>
                    <a:pt x="125" y="24"/>
                  </a:cubicBezTo>
                  <a:cubicBezTo>
                    <a:pt x="125" y="23"/>
                    <a:pt x="126" y="23"/>
                    <a:pt x="126" y="24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7" y="34"/>
                    <a:pt x="137" y="35"/>
                    <a:pt x="136" y="35"/>
                  </a:cubicBezTo>
                  <a:cubicBezTo>
                    <a:pt x="135" y="37"/>
                    <a:pt x="133" y="40"/>
                    <a:pt x="131" y="42"/>
                  </a:cubicBezTo>
                  <a:cubicBezTo>
                    <a:pt x="129" y="45"/>
                    <a:pt x="129" y="49"/>
                    <a:pt x="130" y="52"/>
                  </a:cubicBezTo>
                  <a:cubicBezTo>
                    <a:pt x="133" y="56"/>
                    <a:pt x="134" y="60"/>
                    <a:pt x="136" y="65"/>
                  </a:cubicBezTo>
                  <a:cubicBezTo>
                    <a:pt x="137" y="68"/>
                    <a:pt x="139" y="70"/>
                    <a:pt x="143" y="71"/>
                  </a:cubicBezTo>
                  <a:cubicBezTo>
                    <a:pt x="146" y="71"/>
                    <a:pt x="149" y="71"/>
                    <a:pt x="152" y="72"/>
                  </a:cubicBezTo>
                  <a:cubicBezTo>
                    <a:pt x="152" y="72"/>
                    <a:pt x="153" y="72"/>
                    <a:pt x="153" y="73"/>
                  </a:cubicBezTo>
                  <a:cubicBezTo>
                    <a:pt x="153" y="87"/>
                    <a:pt x="153" y="87"/>
                    <a:pt x="153" y="87"/>
                  </a:cubicBezTo>
                  <a:close/>
                  <a:moveTo>
                    <a:pt x="80" y="45"/>
                  </a:moveTo>
                  <a:cubicBezTo>
                    <a:pt x="61" y="45"/>
                    <a:pt x="45" y="61"/>
                    <a:pt x="45" y="80"/>
                  </a:cubicBezTo>
                  <a:cubicBezTo>
                    <a:pt x="45" y="99"/>
                    <a:pt x="61" y="115"/>
                    <a:pt x="80" y="115"/>
                  </a:cubicBezTo>
                  <a:cubicBezTo>
                    <a:pt x="99" y="115"/>
                    <a:pt x="115" y="99"/>
                    <a:pt x="115" y="80"/>
                  </a:cubicBezTo>
                  <a:cubicBezTo>
                    <a:pt x="115" y="61"/>
                    <a:pt x="99" y="45"/>
                    <a:pt x="80" y="45"/>
                  </a:cubicBezTo>
                  <a:close/>
                  <a:moveTo>
                    <a:pt x="80" y="107"/>
                  </a:moveTo>
                  <a:cubicBezTo>
                    <a:pt x="65" y="107"/>
                    <a:pt x="53" y="95"/>
                    <a:pt x="53" y="80"/>
                  </a:cubicBezTo>
                  <a:cubicBezTo>
                    <a:pt x="53" y="65"/>
                    <a:pt x="65" y="53"/>
                    <a:pt x="80" y="53"/>
                  </a:cubicBezTo>
                  <a:cubicBezTo>
                    <a:pt x="95" y="53"/>
                    <a:pt x="107" y="65"/>
                    <a:pt x="107" y="80"/>
                  </a:cubicBezTo>
                  <a:cubicBezTo>
                    <a:pt x="107" y="95"/>
                    <a:pt x="95" y="107"/>
                    <a:pt x="8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3" name="流程图: 接点 82"/>
          <p:cNvSpPr/>
          <p:nvPr/>
        </p:nvSpPr>
        <p:spPr>
          <a:xfrm>
            <a:off x="5949713" y="5260086"/>
            <a:ext cx="728842" cy="728842"/>
          </a:xfrm>
          <a:prstGeom prst="flowChartConnector">
            <a:avLst/>
          </a:prstGeom>
          <a:solidFill>
            <a:srgbClr val="0034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8" name="流程图: 接点 87"/>
          <p:cNvSpPr/>
          <p:nvPr/>
        </p:nvSpPr>
        <p:spPr>
          <a:xfrm>
            <a:off x="5949476" y="4115161"/>
            <a:ext cx="728842" cy="728842"/>
          </a:xfrm>
          <a:prstGeom prst="flowChartConnector">
            <a:avLst/>
          </a:prstGeom>
          <a:solidFill>
            <a:srgbClr val="0034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Freeform 132"/>
          <p:cNvSpPr>
            <a:spLocks noEditPoints="1"/>
          </p:cNvSpPr>
          <p:nvPr/>
        </p:nvSpPr>
        <p:spPr bwMode="auto">
          <a:xfrm>
            <a:off x="6092782" y="4277928"/>
            <a:ext cx="442230" cy="446088"/>
          </a:xfrm>
          <a:custGeom>
            <a:avLst/>
            <a:gdLst>
              <a:gd name="T0" fmla="*/ 0 w 160"/>
              <a:gd name="T1" fmla="*/ 80 h 160"/>
              <a:gd name="T2" fmla="*/ 160 w 160"/>
              <a:gd name="T3" fmla="*/ 80 h 160"/>
              <a:gd name="T4" fmla="*/ 150 w 160"/>
              <a:gd name="T5" fmla="*/ 60 h 160"/>
              <a:gd name="T6" fmla="*/ 142 w 160"/>
              <a:gd name="T7" fmla="*/ 69 h 160"/>
              <a:gd name="T8" fmla="*/ 125 w 160"/>
              <a:gd name="T9" fmla="*/ 68 h 160"/>
              <a:gd name="T10" fmla="*/ 126 w 160"/>
              <a:gd name="T11" fmla="*/ 81 h 160"/>
              <a:gd name="T12" fmla="*/ 113 w 160"/>
              <a:gd name="T13" fmla="*/ 79 h 160"/>
              <a:gd name="T14" fmla="*/ 104 w 160"/>
              <a:gd name="T15" fmla="*/ 95 h 160"/>
              <a:gd name="T16" fmla="*/ 100 w 160"/>
              <a:gd name="T17" fmla="*/ 115 h 160"/>
              <a:gd name="T18" fmla="*/ 89 w 160"/>
              <a:gd name="T19" fmla="*/ 141 h 160"/>
              <a:gd name="T20" fmla="*/ 76 w 160"/>
              <a:gd name="T21" fmla="*/ 115 h 160"/>
              <a:gd name="T22" fmla="*/ 49 w 160"/>
              <a:gd name="T23" fmla="*/ 96 h 160"/>
              <a:gd name="T24" fmla="*/ 62 w 160"/>
              <a:gd name="T25" fmla="*/ 74 h 160"/>
              <a:gd name="T26" fmla="*/ 91 w 160"/>
              <a:gd name="T27" fmla="*/ 81 h 160"/>
              <a:gd name="T28" fmla="*/ 108 w 160"/>
              <a:gd name="T29" fmla="*/ 62 h 160"/>
              <a:gd name="T30" fmla="*/ 73 w 160"/>
              <a:gd name="T31" fmla="*/ 56 h 160"/>
              <a:gd name="T32" fmla="*/ 82 w 160"/>
              <a:gd name="T33" fmla="*/ 53 h 160"/>
              <a:gd name="T34" fmla="*/ 111 w 160"/>
              <a:gd name="T35" fmla="*/ 40 h 160"/>
              <a:gd name="T36" fmla="*/ 70 w 160"/>
              <a:gd name="T37" fmla="*/ 12 h 160"/>
              <a:gd name="T38" fmla="*/ 90 w 160"/>
              <a:gd name="T39" fmla="*/ 9 h 160"/>
              <a:gd name="T40" fmla="*/ 64 w 160"/>
              <a:gd name="T41" fmla="*/ 30 h 160"/>
              <a:gd name="T42" fmla="*/ 32 w 160"/>
              <a:gd name="T43" fmla="*/ 36 h 160"/>
              <a:gd name="T44" fmla="*/ 9 w 160"/>
              <a:gd name="T45" fmla="*/ 62 h 160"/>
              <a:gd name="T46" fmla="*/ 11 w 160"/>
              <a:gd name="T47" fmla="*/ 104 h 160"/>
              <a:gd name="T48" fmla="*/ 28 w 160"/>
              <a:gd name="T49" fmla="*/ 120 h 160"/>
              <a:gd name="T50" fmla="*/ 43 w 160"/>
              <a:gd name="T51" fmla="*/ 143 h 160"/>
              <a:gd name="T52" fmla="*/ 23 w 160"/>
              <a:gd name="T53" fmla="*/ 101 h 160"/>
              <a:gd name="T54" fmla="*/ 7 w 160"/>
              <a:gd name="T55" fmla="*/ 78 h 160"/>
              <a:gd name="T56" fmla="*/ 39 w 160"/>
              <a:gd name="T57" fmla="*/ 36 h 160"/>
              <a:gd name="T58" fmla="*/ 63 w 160"/>
              <a:gd name="T59" fmla="*/ 14 h 160"/>
              <a:gd name="T60" fmla="*/ 64 w 160"/>
              <a:gd name="T61" fmla="*/ 37 h 160"/>
              <a:gd name="T62" fmla="*/ 92 w 160"/>
              <a:gd name="T63" fmla="*/ 15 h 160"/>
              <a:gd name="T64" fmla="*/ 111 w 160"/>
              <a:gd name="T65" fmla="*/ 33 h 160"/>
              <a:gd name="T66" fmla="*/ 80 w 160"/>
              <a:gd name="T67" fmla="*/ 46 h 160"/>
              <a:gd name="T68" fmla="*/ 69 w 160"/>
              <a:gd name="T69" fmla="*/ 62 h 160"/>
              <a:gd name="T70" fmla="*/ 102 w 160"/>
              <a:gd name="T71" fmla="*/ 67 h 160"/>
              <a:gd name="T72" fmla="*/ 76 w 160"/>
              <a:gd name="T73" fmla="*/ 73 h 160"/>
              <a:gd name="T74" fmla="*/ 44 w 160"/>
              <a:gd name="T75" fmla="*/ 82 h 160"/>
              <a:gd name="T76" fmla="*/ 56 w 160"/>
              <a:gd name="T77" fmla="*/ 116 h 160"/>
              <a:gd name="T78" fmla="*/ 75 w 160"/>
              <a:gd name="T79" fmla="*/ 139 h 160"/>
              <a:gd name="T80" fmla="*/ 94 w 160"/>
              <a:gd name="T81" fmla="*/ 146 h 160"/>
              <a:gd name="T82" fmla="*/ 107 w 160"/>
              <a:gd name="T83" fmla="*/ 115 h 160"/>
              <a:gd name="T84" fmla="*/ 109 w 160"/>
              <a:gd name="T85" fmla="*/ 90 h 160"/>
              <a:gd name="T86" fmla="*/ 118 w 160"/>
              <a:gd name="T87" fmla="*/ 91 h 160"/>
              <a:gd name="T88" fmla="*/ 128 w 160"/>
              <a:gd name="T89" fmla="*/ 75 h 160"/>
              <a:gd name="T90" fmla="*/ 128 w 160"/>
              <a:gd name="T91" fmla="*/ 74 h 160"/>
              <a:gd name="T92" fmla="*/ 144 w 160"/>
              <a:gd name="T93" fmla="*/ 76 h 160"/>
              <a:gd name="T94" fmla="*/ 152 w 160"/>
              <a:gd name="T95" fmla="*/ 6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101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17" y="34"/>
                </a:moveTo>
                <a:cubicBezTo>
                  <a:pt x="121" y="20"/>
                  <a:pt x="121" y="20"/>
                  <a:pt x="121" y="20"/>
                </a:cubicBezTo>
                <a:cubicBezTo>
                  <a:pt x="135" y="29"/>
                  <a:pt x="146" y="44"/>
                  <a:pt x="150" y="60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46" y="61"/>
                  <a:pt x="143" y="63"/>
                  <a:pt x="143" y="66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35" y="64"/>
                  <a:pt x="132" y="64"/>
                  <a:pt x="130" y="65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2" y="69"/>
                  <a:pt x="121" y="72"/>
                  <a:pt x="121" y="75"/>
                </a:cubicBezTo>
                <a:cubicBezTo>
                  <a:pt x="121" y="78"/>
                  <a:pt x="123" y="80"/>
                  <a:pt x="125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1" y="78"/>
                  <a:pt x="109" y="78"/>
                  <a:pt x="106" y="79"/>
                </a:cubicBezTo>
                <a:cubicBezTo>
                  <a:pt x="104" y="80"/>
                  <a:pt x="103" y="82"/>
                  <a:pt x="102" y="84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1" y="91"/>
                  <a:pt x="102" y="93"/>
                  <a:pt x="104" y="9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8" y="99"/>
                  <a:pt x="108" y="99"/>
                  <a:pt x="108" y="100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0" y="112"/>
                  <a:pt x="100" y="113"/>
                  <a:pt x="100" y="11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79" y="123"/>
                  <a:pt x="79" y="123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5" y="112"/>
                  <a:pt x="73" y="110"/>
                  <a:pt x="70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5" y="80"/>
                  <a:pt x="76" y="80"/>
                </a:cubicBezTo>
                <a:cubicBezTo>
                  <a:pt x="91" y="81"/>
                  <a:pt x="91" y="81"/>
                  <a:pt x="91" y="81"/>
                </a:cubicBezTo>
                <a:cubicBezTo>
                  <a:pt x="93" y="81"/>
                  <a:pt x="95" y="81"/>
                  <a:pt x="96" y="80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9" y="71"/>
                  <a:pt x="110" y="67"/>
                  <a:pt x="109" y="64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07" y="59"/>
                  <a:pt x="104" y="58"/>
                  <a:pt x="102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4" y="52"/>
                  <a:pt x="85" y="5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4" y="40"/>
                  <a:pt x="117" y="37"/>
                  <a:pt x="117" y="34"/>
                </a:cubicBezTo>
                <a:close/>
                <a:moveTo>
                  <a:pt x="63" y="29"/>
                </a:moveTo>
                <a:cubicBezTo>
                  <a:pt x="69" y="17"/>
                  <a:pt x="69" y="17"/>
                  <a:pt x="69" y="17"/>
                </a:cubicBezTo>
                <a:cubicBezTo>
                  <a:pt x="70" y="16"/>
                  <a:pt x="71" y="14"/>
                  <a:pt x="70" y="12"/>
                </a:cubicBezTo>
                <a:cubicBezTo>
                  <a:pt x="69" y="8"/>
                  <a:pt x="69" y="8"/>
                  <a:pt x="69" y="8"/>
                </a:cubicBezTo>
                <a:cubicBezTo>
                  <a:pt x="73" y="7"/>
                  <a:pt x="76" y="7"/>
                  <a:pt x="80" y="7"/>
                </a:cubicBezTo>
                <a:cubicBezTo>
                  <a:pt x="84" y="7"/>
                  <a:pt x="87" y="7"/>
                  <a:pt x="91" y="8"/>
                </a:cubicBezTo>
                <a:cubicBezTo>
                  <a:pt x="91" y="8"/>
                  <a:pt x="90" y="9"/>
                  <a:pt x="90" y="9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13"/>
                  <a:pt x="79" y="14"/>
                  <a:pt x="78" y="15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4" y="30"/>
                </a:cubicBezTo>
                <a:cubicBezTo>
                  <a:pt x="64" y="30"/>
                  <a:pt x="64" y="30"/>
                  <a:pt x="63" y="30"/>
                </a:cubicBezTo>
                <a:cubicBezTo>
                  <a:pt x="63" y="29"/>
                  <a:pt x="63" y="29"/>
                  <a:pt x="63" y="29"/>
                </a:cubicBezTo>
                <a:close/>
                <a:moveTo>
                  <a:pt x="32" y="25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9"/>
                  <a:pt x="31" y="41"/>
                  <a:pt x="28" y="43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9"/>
                  <a:pt x="17" y="51"/>
                  <a:pt x="16" y="52"/>
                </a:cubicBezTo>
                <a:cubicBezTo>
                  <a:pt x="9" y="62"/>
                  <a:pt x="9" y="62"/>
                  <a:pt x="9" y="62"/>
                </a:cubicBezTo>
                <a:cubicBezTo>
                  <a:pt x="13" y="48"/>
                  <a:pt x="21" y="35"/>
                  <a:pt x="32" y="25"/>
                </a:cubicBezTo>
                <a:close/>
                <a:moveTo>
                  <a:pt x="37" y="130"/>
                </a:moveTo>
                <a:cubicBezTo>
                  <a:pt x="36" y="138"/>
                  <a:pt x="36" y="138"/>
                  <a:pt x="36" y="138"/>
                </a:cubicBezTo>
                <a:cubicBezTo>
                  <a:pt x="25" y="129"/>
                  <a:pt x="16" y="117"/>
                  <a:pt x="1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7" y="104"/>
                  <a:pt x="17" y="10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6" y="119"/>
                  <a:pt x="27" y="120"/>
                  <a:pt x="28" y="120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7" y="129"/>
                  <a:pt x="37" y="129"/>
                  <a:pt x="37" y="130"/>
                </a:cubicBezTo>
                <a:close/>
                <a:moveTo>
                  <a:pt x="80" y="153"/>
                </a:moveTo>
                <a:cubicBezTo>
                  <a:pt x="66" y="153"/>
                  <a:pt x="54" y="149"/>
                  <a:pt x="43" y="143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4" y="128"/>
                  <a:pt x="43" y="125"/>
                  <a:pt x="41" y="123"/>
                </a:cubicBezTo>
                <a:cubicBezTo>
                  <a:pt x="41" y="123"/>
                  <a:pt x="32" y="115"/>
                  <a:pt x="32" y="115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1" y="98"/>
                  <a:pt x="19" y="97"/>
                  <a:pt x="16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8" y="91"/>
                  <a:pt x="7" y="86"/>
                  <a:pt x="7" y="80"/>
                </a:cubicBezTo>
                <a:cubicBezTo>
                  <a:pt x="7" y="79"/>
                  <a:pt x="7" y="79"/>
                  <a:pt x="7" y="78"/>
                </a:cubicBezTo>
                <a:cubicBezTo>
                  <a:pt x="22" y="56"/>
                  <a:pt x="22" y="56"/>
                  <a:pt x="22" y="56"/>
                </a:cubicBezTo>
                <a:cubicBezTo>
                  <a:pt x="23" y="55"/>
                  <a:pt x="24" y="54"/>
                  <a:pt x="25" y="54"/>
                </a:cubicBezTo>
                <a:cubicBezTo>
                  <a:pt x="32" y="49"/>
                  <a:pt x="32" y="49"/>
                  <a:pt x="32" y="49"/>
                </a:cubicBezTo>
                <a:cubicBezTo>
                  <a:pt x="37" y="46"/>
                  <a:pt x="39" y="41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46" y="15"/>
                  <a:pt x="54" y="11"/>
                  <a:pt x="62" y="9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4"/>
                  <a:pt x="63" y="14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6" y="28"/>
                  <a:pt x="56" y="28"/>
                </a:cubicBezTo>
                <a:cubicBezTo>
                  <a:pt x="56" y="30"/>
                  <a:pt x="56" y="33"/>
                  <a:pt x="58" y="35"/>
                </a:cubicBezTo>
                <a:cubicBezTo>
                  <a:pt x="60" y="36"/>
                  <a:pt x="62" y="37"/>
                  <a:pt x="64" y="37"/>
                </a:cubicBezTo>
                <a:cubicBezTo>
                  <a:pt x="64" y="37"/>
                  <a:pt x="68" y="38"/>
                  <a:pt x="70" y="35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92" y="15"/>
                  <a:pt x="92" y="15"/>
                  <a:pt x="92" y="15"/>
                </a:cubicBezTo>
                <a:cubicBezTo>
                  <a:pt x="94" y="15"/>
                  <a:pt x="95" y="14"/>
                  <a:pt x="96" y="13"/>
                </a:cubicBezTo>
                <a:cubicBezTo>
                  <a:pt x="99" y="10"/>
                  <a:pt x="99" y="10"/>
                  <a:pt x="99" y="10"/>
                </a:cubicBezTo>
                <a:cubicBezTo>
                  <a:pt x="104" y="11"/>
                  <a:pt x="110" y="13"/>
                  <a:pt x="115" y="16"/>
                </a:cubicBezTo>
                <a:cubicBezTo>
                  <a:pt x="115" y="16"/>
                  <a:pt x="111" y="33"/>
                  <a:pt x="111" y="33"/>
                </a:cubicBezTo>
                <a:cubicBezTo>
                  <a:pt x="111" y="33"/>
                  <a:pt x="111" y="33"/>
                  <a:pt x="110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93" y="35"/>
                  <a:pt x="91" y="35"/>
                  <a:pt x="90" y="36"/>
                </a:cubicBezTo>
                <a:cubicBezTo>
                  <a:pt x="80" y="46"/>
                  <a:pt x="80" y="46"/>
                  <a:pt x="80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8" y="50"/>
                  <a:pt x="66" y="52"/>
                  <a:pt x="66" y="55"/>
                </a:cubicBezTo>
                <a:cubicBezTo>
                  <a:pt x="65" y="58"/>
                  <a:pt x="67" y="61"/>
                  <a:pt x="69" y="62"/>
                </a:cubicBezTo>
                <a:cubicBezTo>
                  <a:pt x="70" y="63"/>
                  <a:pt x="71" y="63"/>
                  <a:pt x="72" y="63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76" y="73"/>
                  <a:pt x="76" y="73"/>
                  <a:pt x="76" y="73"/>
                </a:cubicBezTo>
                <a:cubicBezTo>
                  <a:pt x="65" y="68"/>
                  <a:pt x="65" y="68"/>
                  <a:pt x="65" y="68"/>
                </a:cubicBezTo>
                <a:cubicBezTo>
                  <a:pt x="63" y="67"/>
                  <a:pt x="60" y="67"/>
                  <a:pt x="58" y="69"/>
                </a:cubicBezTo>
                <a:cubicBezTo>
                  <a:pt x="47" y="77"/>
                  <a:pt x="47" y="77"/>
                  <a:pt x="47" y="77"/>
                </a:cubicBezTo>
                <a:cubicBezTo>
                  <a:pt x="45" y="79"/>
                  <a:pt x="44" y="80"/>
                  <a:pt x="44" y="82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96"/>
                  <a:pt x="42" y="98"/>
                  <a:pt x="43" y="99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4"/>
                  <a:pt x="54" y="116"/>
                  <a:pt x="56" y="116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6" y="141"/>
                  <a:pt x="77" y="142"/>
                  <a:pt x="79" y="144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6" y="148"/>
                  <a:pt x="88" y="148"/>
                  <a:pt x="89" y="148"/>
                </a:cubicBezTo>
                <a:cubicBezTo>
                  <a:pt x="91" y="148"/>
                  <a:pt x="92" y="148"/>
                  <a:pt x="94" y="14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5" y="135"/>
                  <a:pt x="106" y="133"/>
                  <a:pt x="106" y="131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6" y="100"/>
                  <a:pt x="116" y="97"/>
                  <a:pt x="113" y="94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93"/>
                  <a:pt x="125" y="93"/>
                  <a:pt x="128" y="90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3" y="84"/>
                  <a:pt x="133" y="82"/>
                  <a:pt x="133" y="80"/>
                </a:cubicBezTo>
                <a:cubicBezTo>
                  <a:pt x="132" y="77"/>
                  <a:pt x="130" y="75"/>
                  <a:pt x="128" y="75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1"/>
                  <a:pt x="133" y="71"/>
                  <a:pt x="133" y="72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40" y="76"/>
                  <a:pt x="142" y="77"/>
                  <a:pt x="144" y="76"/>
                </a:cubicBezTo>
                <a:cubicBezTo>
                  <a:pt x="147" y="75"/>
                  <a:pt x="148" y="73"/>
                  <a:pt x="149" y="71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53" y="71"/>
                  <a:pt x="153" y="76"/>
                  <a:pt x="153" y="80"/>
                </a:cubicBezTo>
                <a:cubicBezTo>
                  <a:pt x="153" y="120"/>
                  <a:pt x="120" y="153"/>
                  <a:pt x="80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42"/>
          <p:cNvSpPr>
            <a:spLocks noEditPoints="1"/>
          </p:cNvSpPr>
          <p:nvPr/>
        </p:nvSpPr>
        <p:spPr bwMode="auto">
          <a:xfrm>
            <a:off x="6093018" y="5458009"/>
            <a:ext cx="442232" cy="370240"/>
          </a:xfrm>
          <a:custGeom>
            <a:avLst/>
            <a:gdLst>
              <a:gd name="T0" fmla="*/ 57 w 160"/>
              <a:gd name="T1" fmla="*/ 14 h 133"/>
              <a:gd name="T2" fmla="*/ 47 w 160"/>
              <a:gd name="T3" fmla="*/ 0 h 133"/>
              <a:gd name="T4" fmla="*/ 20 w 160"/>
              <a:gd name="T5" fmla="*/ 10 h 133"/>
              <a:gd name="T6" fmla="*/ 4 w 160"/>
              <a:gd name="T7" fmla="*/ 14 h 133"/>
              <a:gd name="T8" fmla="*/ 4 w 160"/>
              <a:gd name="T9" fmla="*/ 23 h 133"/>
              <a:gd name="T10" fmla="*/ 20 w 160"/>
              <a:gd name="T11" fmla="*/ 26 h 133"/>
              <a:gd name="T12" fmla="*/ 47 w 160"/>
              <a:gd name="T13" fmla="*/ 37 h 133"/>
              <a:gd name="T14" fmla="*/ 57 w 160"/>
              <a:gd name="T15" fmla="*/ 23 h 133"/>
              <a:gd name="T16" fmla="*/ 160 w 160"/>
              <a:gd name="T17" fmla="*/ 18 h 133"/>
              <a:gd name="T18" fmla="*/ 49 w 160"/>
              <a:gd name="T19" fmla="*/ 26 h 133"/>
              <a:gd name="T20" fmla="*/ 31 w 160"/>
              <a:gd name="T21" fmla="*/ 29 h 133"/>
              <a:gd name="T22" fmla="*/ 29 w 160"/>
              <a:gd name="T23" fmla="*/ 10 h 133"/>
              <a:gd name="T24" fmla="*/ 47 w 160"/>
              <a:gd name="T25" fmla="*/ 8 h 133"/>
              <a:gd name="T26" fmla="*/ 49 w 160"/>
              <a:gd name="T27" fmla="*/ 26 h 133"/>
              <a:gd name="T28" fmla="*/ 140 w 160"/>
              <a:gd name="T29" fmla="*/ 60 h 133"/>
              <a:gd name="T30" fmla="*/ 129 w 160"/>
              <a:gd name="T31" fmla="*/ 46 h 133"/>
              <a:gd name="T32" fmla="*/ 103 w 160"/>
              <a:gd name="T33" fmla="*/ 57 h 133"/>
              <a:gd name="T34" fmla="*/ 4 w 160"/>
              <a:gd name="T35" fmla="*/ 60 h 133"/>
              <a:gd name="T36" fmla="*/ 4 w 160"/>
              <a:gd name="T37" fmla="*/ 69 h 133"/>
              <a:gd name="T38" fmla="*/ 103 w 160"/>
              <a:gd name="T39" fmla="*/ 73 h 133"/>
              <a:gd name="T40" fmla="*/ 129 w 160"/>
              <a:gd name="T41" fmla="*/ 83 h 133"/>
              <a:gd name="T42" fmla="*/ 140 w 160"/>
              <a:gd name="T43" fmla="*/ 69 h 133"/>
              <a:gd name="T44" fmla="*/ 160 w 160"/>
              <a:gd name="T45" fmla="*/ 65 h 133"/>
              <a:gd name="T46" fmla="*/ 131 w 160"/>
              <a:gd name="T47" fmla="*/ 73 h 133"/>
              <a:gd name="T48" fmla="*/ 113 w 160"/>
              <a:gd name="T49" fmla="*/ 75 h 133"/>
              <a:gd name="T50" fmla="*/ 111 w 160"/>
              <a:gd name="T51" fmla="*/ 57 h 133"/>
              <a:gd name="T52" fmla="*/ 129 w 160"/>
              <a:gd name="T53" fmla="*/ 55 h 133"/>
              <a:gd name="T54" fmla="*/ 131 w 160"/>
              <a:gd name="T55" fmla="*/ 73 h 133"/>
              <a:gd name="T56" fmla="*/ 86 w 160"/>
              <a:gd name="T57" fmla="*/ 110 h 133"/>
              <a:gd name="T58" fmla="*/ 76 w 160"/>
              <a:gd name="T59" fmla="*/ 96 h 133"/>
              <a:gd name="T60" fmla="*/ 50 w 160"/>
              <a:gd name="T61" fmla="*/ 106 h 133"/>
              <a:gd name="T62" fmla="*/ 4 w 160"/>
              <a:gd name="T63" fmla="*/ 110 h 133"/>
              <a:gd name="T64" fmla="*/ 4 w 160"/>
              <a:gd name="T65" fmla="*/ 118 h 133"/>
              <a:gd name="T66" fmla="*/ 50 w 160"/>
              <a:gd name="T67" fmla="*/ 122 h 133"/>
              <a:gd name="T68" fmla="*/ 76 w 160"/>
              <a:gd name="T69" fmla="*/ 133 h 133"/>
              <a:gd name="T70" fmla="*/ 86 w 160"/>
              <a:gd name="T71" fmla="*/ 118 h 133"/>
              <a:gd name="T72" fmla="*/ 160 w 160"/>
              <a:gd name="T73" fmla="*/ 114 h 133"/>
              <a:gd name="T74" fmla="*/ 78 w 160"/>
              <a:gd name="T75" fmla="*/ 122 h 133"/>
              <a:gd name="T76" fmla="*/ 60 w 160"/>
              <a:gd name="T77" fmla="*/ 124 h 133"/>
              <a:gd name="T78" fmla="*/ 58 w 160"/>
              <a:gd name="T79" fmla="*/ 106 h 133"/>
              <a:gd name="T80" fmla="*/ 76 w 160"/>
              <a:gd name="T81" fmla="*/ 104 h 133"/>
              <a:gd name="T82" fmla="*/ 78 w 160"/>
              <a:gd name="T83" fmla="*/ 12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33">
                <a:moveTo>
                  <a:pt x="156" y="14"/>
                </a:moveTo>
                <a:cubicBezTo>
                  <a:pt x="57" y="14"/>
                  <a:pt x="57" y="14"/>
                  <a:pt x="57" y="14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5"/>
                  <a:pt x="53" y="0"/>
                  <a:pt x="47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5" y="0"/>
                  <a:pt x="20" y="5"/>
                  <a:pt x="20" y="10"/>
                </a:cubicBezTo>
                <a:cubicBezTo>
                  <a:pt x="20" y="14"/>
                  <a:pt x="20" y="14"/>
                  <a:pt x="20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21"/>
                  <a:pt x="2" y="23"/>
                  <a:pt x="4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32"/>
                  <a:pt x="25" y="37"/>
                  <a:pt x="3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53" y="37"/>
                  <a:pt x="57" y="32"/>
                  <a:pt x="57" y="26"/>
                </a:cubicBezTo>
                <a:cubicBezTo>
                  <a:pt x="57" y="23"/>
                  <a:pt x="57" y="23"/>
                  <a:pt x="57" y="23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58" y="23"/>
                  <a:pt x="160" y="21"/>
                  <a:pt x="160" y="18"/>
                </a:cubicBezTo>
                <a:cubicBezTo>
                  <a:pt x="160" y="16"/>
                  <a:pt x="158" y="14"/>
                  <a:pt x="156" y="14"/>
                </a:cubicBezTo>
                <a:close/>
                <a:moveTo>
                  <a:pt x="49" y="26"/>
                </a:moveTo>
                <a:cubicBezTo>
                  <a:pt x="49" y="28"/>
                  <a:pt x="48" y="29"/>
                  <a:pt x="47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0" y="29"/>
                  <a:pt x="29" y="28"/>
                  <a:pt x="29" y="26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9"/>
                  <a:pt x="30" y="8"/>
                  <a:pt x="31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8"/>
                  <a:pt x="49" y="9"/>
                  <a:pt x="49" y="10"/>
                </a:cubicBezTo>
                <a:lnTo>
                  <a:pt x="49" y="26"/>
                </a:lnTo>
                <a:close/>
                <a:moveTo>
                  <a:pt x="156" y="60"/>
                </a:moveTo>
                <a:cubicBezTo>
                  <a:pt x="140" y="60"/>
                  <a:pt x="140" y="60"/>
                  <a:pt x="140" y="60"/>
                </a:cubicBezTo>
                <a:cubicBezTo>
                  <a:pt x="140" y="57"/>
                  <a:pt x="140" y="57"/>
                  <a:pt x="140" y="57"/>
                </a:cubicBezTo>
                <a:cubicBezTo>
                  <a:pt x="140" y="51"/>
                  <a:pt x="135" y="46"/>
                  <a:pt x="129" y="46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07" y="46"/>
                  <a:pt x="103" y="51"/>
                  <a:pt x="103" y="57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5"/>
                </a:cubicBezTo>
                <a:cubicBezTo>
                  <a:pt x="0" y="67"/>
                  <a:pt x="2" y="69"/>
                  <a:pt x="4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3" y="78"/>
                  <a:pt x="107" y="83"/>
                  <a:pt x="113" y="83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35" y="83"/>
                  <a:pt x="140" y="78"/>
                  <a:pt x="140" y="73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8" y="69"/>
                  <a:pt x="160" y="67"/>
                  <a:pt x="160" y="65"/>
                </a:cubicBezTo>
                <a:cubicBezTo>
                  <a:pt x="160" y="62"/>
                  <a:pt x="158" y="60"/>
                  <a:pt x="156" y="60"/>
                </a:cubicBezTo>
                <a:close/>
                <a:moveTo>
                  <a:pt x="131" y="73"/>
                </a:moveTo>
                <a:cubicBezTo>
                  <a:pt x="131" y="74"/>
                  <a:pt x="130" y="75"/>
                  <a:pt x="129" y="75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2" y="75"/>
                  <a:pt x="111" y="74"/>
                  <a:pt x="111" y="73"/>
                </a:cubicBezTo>
                <a:cubicBezTo>
                  <a:pt x="111" y="57"/>
                  <a:pt x="111" y="57"/>
                  <a:pt x="111" y="57"/>
                </a:cubicBezTo>
                <a:cubicBezTo>
                  <a:pt x="111" y="55"/>
                  <a:pt x="112" y="55"/>
                  <a:pt x="113" y="55"/>
                </a:cubicBezTo>
                <a:cubicBezTo>
                  <a:pt x="129" y="55"/>
                  <a:pt x="129" y="55"/>
                  <a:pt x="129" y="55"/>
                </a:cubicBezTo>
                <a:cubicBezTo>
                  <a:pt x="130" y="55"/>
                  <a:pt x="131" y="55"/>
                  <a:pt x="131" y="57"/>
                </a:cubicBezTo>
                <a:lnTo>
                  <a:pt x="131" y="73"/>
                </a:lnTo>
                <a:close/>
                <a:moveTo>
                  <a:pt x="156" y="110"/>
                </a:moveTo>
                <a:cubicBezTo>
                  <a:pt x="86" y="110"/>
                  <a:pt x="86" y="110"/>
                  <a:pt x="86" y="110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86" y="100"/>
                  <a:pt x="82" y="96"/>
                  <a:pt x="7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54" y="96"/>
                  <a:pt x="50" y="100"/>
                  <a:pt x="50" y="106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10"/>
                  <a:pt x="0" y="112"/>
                  <a:pt x="0" y="114"/>
                </a:cubicBezTo>
                <a:cubicBezTo>
                  <a:pt x="0" y="117"/>
                  <a:pt x="2" y="118"/>
                  <a:pt x="4" y="118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8"/>
                  <a:pt x="54" y="133"/>
                  <a:pt x="60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82" y="133"/>
                  <a:pt x="86" y="128"/>
                  <a:pt x="86" y="122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8" y="118"/>
                  <a:pt x="160" y="117"/>
                  <a:pt x="160" y="114"/>
                </a:cubicBezTo>
                <a:cubicBezTo>
                  <a:pt x="160" y="112"/>
                  <a:pt x="158" y="110"/>
                  <a:pt x="156" y="110"/>
                </a:cubicBezTo>
                <a:close/>
                <a:moveTo>
                  <a:pt x="78" y="122"/>
                </a:moveTo>
                <a:cubicBezTo>
                  <a:pt x="78" y="123"/>
                  <a:pt x="77" y="124"/>
                  <a:pt x="76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8" y="123"/>
                  <a:pt x="58" y="122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8" y="105"/>
                  <a:pt x="59" y="104"/>
                  <a:pt x="60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7" y="104"/>
                  <a:pt x="78" y="105"/>
                  <a:pt x="78" y="106"/>
                </a:cubicBezTo>
                <a:lnTo>
                  <a:pt x="78" y="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6953250" y="3039110"/>
            <a:ext cx="481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13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邮箱：</a:t>
            </a:r>
            <a:r>
              <a:rPr lang="en-US" altLang="zh-CN" sz="2400" b="1" spc="13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mars648536928@163.com</a:t>
            </a:r>
            <a:endParaRPr lang="en-US" altLang="zh-CN" sz="2400" b="1" spc="130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19290" y="4249420"/>
            <a:ext cx="481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13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电话：招聘专责</a:t>
            </a:r>
            <a:r>
              <a:rPr lang="en-US" altLang="zh-CN" sz="2400" b="1" spc="13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0374-3219103</a:t>
            </a:r>
            <a:endParaRPr lang="en-US" altLang="zh-CN" sz="2400" b="1" spc="130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19290" y="5367655"/>
            <a:ext cx="4812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13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地址：</a:t>
            </a:r>
            <a:r>
              <a:rPr lang="zh-CN" sz="2400" b="1" spc="13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中原电气谷许继智能电网产业园内</a:t>
            </a:r>
            <a:endParaRPr lang="zh-CN" sz="2400" b="1" spc="130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12192000" cy="6925403"/>
          </a:xfrm>
          <a:prstGeom prst="rect">
            <a:avLst/>
          </a:prstGeom>
        </p:spPr>
      </p:pic>
      <p:sp>
        <p:nvSpPr>
          <p:cNvPr id="18" name="等腰三角形 5"/>
          <p:cNvSpPr/>
          <p:nvPr/>
        </p:nvSpPr>
        <p:spPr>
          <a:xfrm rot="10800000" flipH="1">
            <a:off x="4085205" y="25102"/>
            <a:ext cx="4021585" cy="1623728"/>
          </a:xfrm>
          <a:prstGeom prst="triangle">
            <a:avLst>
              <a:gd name="adj" fmla="val 50722"/>
            </a:avLst>
          </a:prstGeom>
          <a:solidFill>
            <a:srgbClr val="00346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五边形 18"/>
          <p:cNvSpPr/>
          <p:nvPr/>
        </p:nvSpPr>
        <p:spPr>
          <a:xfrm rot="16200000">
            <a:off x="3535948" y="-1730650"/>
            <a:ext cx="5120106" cy="12192000"/>
          </a:xfrm>
          <a:prstGeom prst="homePlate">
            <a:avLst>
              <a:gd name="adj" fmla="val 42527"/>
            </a:avLst>
          </a:prstGeom>
          <a:solidFill>
            <a:srgbClr val="003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0" name="直接连接符 12"/>
          <p:cNvCxnSpPr/>
          <p:nvPr/>
        </p:nvCxnSpPr>
        <p:spPr>
          <a:xfrm>
            <a:off x="3810326" y="4365349"/>
            <a:ext cx="45713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4"/>
          <p:cNvSpPr txBox="1"/>
          <p:nvPr/>
        </p:nvSpPr>
        <p:spPr>
          <a:xfrm>
            <a:off x="3467706" y="2999713"/>
            <a:ext cx="5256584" cy="1038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THANK YOU </a:t>
            </a:r>
            <a:endParaRPr lang="en-US" altLang="zh-CN" sz="3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FOR LISTENING</a:t>
            </a:r>
            <a:endParaRPr lang="en-US" altLang="zh-CN" sz="36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3" name="TextBox 28"/>
          <p:cNvSpPr txBox="1"/>
          <p:nvPr/>
        </p:nvSpPr>
        <p:spPr>
          <a:xfrm>
            <a:off x="2274570" y="4566285"/>
            <a:ext cx="80606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诚挚欢迎您的加入</a:t>
            </a:r>
            <a:endParaRPr lang="zh-CN" altLang="en-US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1979375" y="5966470"/>
            <a:ext cx="8233244" cy="36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spc="600" dirty="0">
                <a:solidFill>
                  <a:schemeClr val="bg1">
                    <a:lumMod val="85000"/>
                    <a:alpha val="5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许继</a:t>
            </a:r>
            <a:r>
              <a:rPr lang="en-US" altLang="zh-CN" sz="1800" spc="600" dirty="0">
                <a:solidFill>
                  <a:schemeClr val="bg1">
                    <a:lumMod val="85000"/>
                    <a:alpha val="5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800" spc="600" dirty="0">
                <a:solidFill>
                  <a:schemeClr val="bg1">
                    <a:lumMod val="85000"/>
                    <a:alpha val="5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zh-CN" altLang="en-US" sz="1800" spc="600" dirty="0">
              <a:solidFill>
                <a:schemeClr val="bg1">
                  <a:lumMod val="85000"/>
                  <a:alpha val="52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49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99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7">
      <a:majorFont>
        <a:latin typeface="等线 Light"/>
        <a:ea typeface="思源宋体 CN Heavy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WPS 演示</Application>
  <PresentationFormat>宽屏</PresentationFormat>
  <Paragraphs>102</Paragraphs>
  <Slides>9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方正兰亭黑简体</vt:lpstr>
      <vt:lpstr>黑体</vt:lpstr>
      <vt:lpstr>微软雅黑</vt:lpstr>
      <vt:lpstr>Century Gothic</vt:lpstr>
      <vt:lpstr>思源黑体 CN Normal</vt:lpstr>
      <vt:lpstr>Impact</vt:lpstr>
      <vt:lpstr>思源黑体 CN Medium</vt:lpstr>
      <vt:lpstr>等线</vt:lpstr>
      <vt:lpstr>Arial Unicode MS</vt:lpstr>
      <vt:lpstr>思源宋体 CN Heavy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SHITONG LI</dc:creator>
  <cp:lastModifiedBy>鄢尚军</cp:lastModifiedBy>
  <cp:revision>110</cp:revision>
  <dcterms:created xsi:type="dcterms:W3CDTF">2019-04-16T08:06:00Z</dcterms:created>
  <dcterms:modified xsi:type="dcterms:W3CDTF">2021-03-18T00:25:20Z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TemplateUUID">
    <vt:lpwstr>v1.0_mb_2kzdxPt+yVViin5M3afvtg==</vt:lpwstr>
  </property>
  <property fmtid="{D5CDD505-2E9C-101B-9397-08002B2CF9AE}" pid="4" name="ICV">
    <vt:lpwstr>8068DB3811184BF8ACECA67B1EDC8A24</vt:lpwstr>
  </property>
</Properties>
</file>