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</p:sldMasterIdLst>
  <p:notesMasterIdLst>
    <p:notesMasterId r:id="rId8"/>
  </p:notesMasterIdLst>
  <p:sldIdLst>
    <p:sldId id="265" r:id="rId4"/>
    <p:sldId id="16672664" r:id="rId5"/>
    <p:sldId id="16672654" r:id="rId6"/>
    <p:sldId id="16672662" r:id="rId7"/>
    <p:sldId id="16672631" r:id="rId9"/>
    <p:sldId id="16672625" r:id="rId10"/>
    <p:sldId id="16672651" r:id="rId11"/>
    <p:sldId id="16672663" r:id="rId12"/>
    <p:sldId id="16672553" r:id="rId13"/>
    <p:sldId id="16672634" r:id="rId14"/>
    <p:sldId id="16672668" r:id="rId15"/>
    <p:sldId id="11827129" r:id="rId16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C30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howGuides="1">
      <p:cViewPr varScale="1">
        <p:scale>
          <a:sx n="92" d="100"/>
          <a:sy n="92" d="100"/>
        </p:scale>
        <p:origin x="53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6AD73-77FB-441A-8498-A47AF2E1C3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C721A-EBBF-47BE-866C-743A9ABB14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C721A-EBBF-47BE-866C-743A9ABB14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3C3D41-F4D7-4069-B6E9-54123ED2F99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3C3D41-F4D7-4069-B6E9-54123ED2F99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3C3D41-F4D7-4069-B6E9-54123ED2F99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3C3D41-F4D7-4069-B6E9-54123ED2F99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E1C7-51C2-4096-ACE1-71ED9B9BE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8A28-6ED3-4EF1-B70B-462C4C95C5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E1C7-51C2-4096-ACE1-71ED9B9BE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8A28-6ED3-4EF1-B70B-462C4C95C5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E1C7-51C2-4096-ACE1-71ED9B9BE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8A28-6ED3-4EF1-B70B-462C4C95C5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E1C7-51C2-4096-ACE1-71ED9B9BE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8A28-6ED3-4EF1-B70B-462C4C95C5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E1C7-51C2-4096-ACE1-71ED9B9BE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8A28-6ED3-4EF1-B70B-462C4C95C5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E1C7-51C2-4096-ACE1-71ED9B9BE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8A28-6ED3-4EF1-B70B-462C4C95C5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E1C7-51C2-4096-ACE1-71ED9B9BE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8A28-6ED3-4EF1-B70B-462C4C95C5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E1C7-51C2-4096-ACE1-71ED9B9BE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8A28-6ED3-4EF1-B70B-462C4C95C5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E1C7-51C2-4096-ACE1-71ED9B9BE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8A28-6ED3-4EF1-B70B-462C4C95C5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白色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924072" y="6331347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6649FBD-AA3B-4ABA-A69A-4F42B8F9DCDB}" type="slidenum">
              <a:rPr lang="sv-SE" smtClean="0"/>
            </a:fld>
            <a:endParaRPr lang="sv-SE" dirty="0"/>
          </a:p>
        </p:txBody>
      </p:sp>
      <p:sp>
        <p:nvSpPr>
          <p:cNvPr id="7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513348" y="1306286"/>
            <a:ext cx="11165305" cy="4818735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cap="none" baseline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endParaRPr lang="en-US" altLang="zh-CN" dirty="0"/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513349" y="487123"/>
            <a:ext cx="11165304" cy="652761"/>
          </a:xfrm>
          <a:prstGeom prst="rect">
            <a:avLst/>
          </a:prstGeom>
        </p:spPr>
        <p:txBody>
          <a:bodyPr/>
          <a:lstStyle>
            <a:lvl1pPr algn="l">
              <a:defRPr sz="2800" b="1" i="0" cap="none" spc="200" baseline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</a:lstStyle>
          <a:p>
            <a:pPr lvl="0"/>
            <a:r>
              <a:rPr lang="en-US" dirty="0"/>
              <a:t>HEADER</a:t>
            </a:r>
            <a:endParaRPr lang="en-US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991410" y="6647129"/>
            <a:ext cx="9720000" cy="29462"/>
          </a:xfrm>
          <a:prstGeom prst="line">
            <a:avLst/>
          </a:prstGeom>
          <a:ln>
            <a:solidFill>
              <a:srgbClr val="242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27740" t="26768" r="27260" b="26351"/>
          <a:stretch>
            <a:fillRect/>
          </a:stretch>
        </p:blipFill>
        <p:spPr>
          <a:xfrm>
            <a:off x="413359" y="6371350"/>
            <a:ext cx="1540701" cy="5768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512763" y="273515"/>
            <a:ext cx="4624707" cy="503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 cap="all" spc="3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</a:lstStyle>
          <a:p>
            <a:pPr lvl="0"/>
            <a:r>
              <a:rPr lang="zh-CN" altLang="en-US" dirty="0"/>
              <a:t>一、标题 </a:t>
            </a:r>
            <a:r>
              <a:rPr lang="en-US" dirty="0"/>
              <a:t>HEADER</a:t>
            </a:r>
            <a:endParaRPr 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12191999" y="170945"/>
            <a:ext cx="879631" cy="4625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2191999" y="606640"/>
            <a:ext cx="879631" cy="4625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2191999" y="1489098"/>
            <a:ext cx="879631" cy="462528"/>
          </a:xfrm>
          <a:prstGeom prst="rect">
            <a:avLst/>
          </a:prstGeom>
          <a:solidFill>
            <a:srgbClr val="F54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2191999" y="1956257"/>
            <a:ext cx="879631" cy="462528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2191999" y="2391952"/>
            <a:ext cx="879631" cy="462528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2444536" y="267494"/>
            <a:ext cx="594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#FFFFFF</a:t>
            </a:r>
            <a:endParaRPr kumimoji="1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2423270" y="699542"/>
            <a:ext cx="624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#000000</a:t>
            </a:r>
            <a:endParaRPr kumimoji="1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422847" y="1621321"/>
            <a:ext cx="6180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#F54359</a:t>
            </a:r>
            <a:endParaRPr kumimoji="1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2433903" y="2076194"/>
            <a:ext cx="6282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#00C7B2</a:t>
            </a:r>
            <a:endParaRPr kumimoji="1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12412637" y="2503010"/>
            <a:ext cx="6657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#EOE1DD</a:t>
            </a:r>
            <a:endParaRPr kumimoji="1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2202392" y="2811948"/>
            <a:ext cx="879631" cy="462528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12439613" y="2936744"/>
            <a:ext cx="6657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#565A5C</a:t>
            </a:r>
            <a:endParaRPr kumimoji="1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2192000" y="1056637"/>
            <a:ext cx="879631" cy="462528"/>
          </a:xfrm>
          <a:prstGeom prst="rect">
            <a:avLst/>
          </a:prstGeom>
          <a:solidFill>
            <a:srgbClr val="111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12408800" y="1181433"/>
            <a:ext cx="6657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#111C24</a:t>
            </a:r>
            <a:endParaRPr kumimoji="1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12186350" y="3274476"/>
            <a:ext cx="902937" cy="86438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0E1DD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3452"/>
            <a:ext cx="1344427" cy="3845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2（白，正文首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6"/>
          <p:cNvSpPr>
            <a:spLocks noGrp="1"/>
          </p:cNvSpPr>
          <p:nvPr>
            <p:ph type="body" sz="quarter" idx="11"/>
          </p:nvPr>
        </p:nvSpPr>
        <p:spPr>
          <a:xfrm>
            <a:off x="1679344" y="247649"/>
            <a:ext cx="8781505" cy="398155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1" i="0" cap="none" spc="200" baseline="0">
                <a:solidFill>
                  <a:srgbClr val="000000"/>
                </a:solidFill>
                <a:latin typeface="+mj-ea"/>
                <a:ea typeface="+mj-ea"/>
                <a:cs typeface="微软雅黑" panose="020B0503020204020204" charset="-122"/>
              </a:defRPr>
            </a:lvl1pPr>
            <a:lvl2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312189" y="247649"/>
            <a:ext cx="1367155" cy="398780"/>
          </a:xfrm>
          <a:prstGeom prst="rect">
            <a:avLst/>
          </a:prstGeom>
          <a:solidFill>
            <a:srgbClr val="24292B"/>
          </a:solidFill>
        </p:spPr>
        <p:txBody>
          <a:bodyPr anchor="ctr" anchorCtr="0"/>
          <a:lstStyle>
            <a:lvl1pPr algn="ctr">
              <a:defRPr sz="2000" b="1" i="0" cap="none" spc="200" baseline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defRPr>
            </a:lvl1pPr>
            <a:lvl2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896090" y="6552882"/>
            <a:ext cx="295910" cy="30511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6649FBD-AA3B-4ABA-A69A-4F42B8F9DCDB}" type="slidenum">
              <a:rPr lang="sv-SE" smtClean="0"/>
            </a:fld>
            <a:endParaRPr lang="sv-SE" dirty="0"/>
          </a:p>
        </p:txBody>
      </p:sp>
      <p:pic>
        <p:nvPicPr>
          <p:cNvPr id="14" name="图片 13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2"/>
          <a:srcRect l="27740" t="26768" r="27260" b="26351"/>
          <a:stretch>
            <a:fillRect/>
          </a:stretch>
        </p:blipFill>
        <p:spPr>
          <a:xfrm>
            <a:off x="10460849" y="161925"/>
            <a:ext cx="1540701" cy="5768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色正文版式1（首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6"/>
          <p:cNvSpPr>
            <a:spLocks noGrp="1"/>
          </p:cNvSpPr>
          <p:nvPr>
            <p:ph type="body" sz="quarter" idx="11"/>
          </p:nvPr>
        </p:nvSpPr>
        <p:spPr>
          <a:xfrm>
            <a:off x="1679344" y="247649"/>
            <a:ext cx="8781505" cy="398155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1" i="0" cap="none" spc="200" baseline="0">
                <a:solidFill>
                  <a:srgbClr val="000000"/>
                </a:solidFill>
                <a:latin typeface="+mj-ea"/>
                <a:ea typeface="+mj-ea"/>
                <a:cs typeface="微软雅黑" panose="020B0503020204020204" charset="-122"/>
              </a:defRPr>
            </a:lvl1pPr>
            <a:lvl2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312189" y="731528"/>
            <a:ext cx="11567621" cy="699424"/>
          </a:xfrm>
          <a:prstGeom prst="rect">
            <a:avLst/>
          </a:prstGeom>
        </p:spPr>
        <p:txBody>
          <a:bodyPr anchor="t" anchorCtr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 sz="1400" cap="none" baseline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关键信息与结论，</a:t>
            </a:r>
            <a:r>
              <a:rPr lang="en-US" altLang="zh-CN" dirty="0"/>
              <a:t>14</a:t>
            </a:r>
            <a:r>
              <a:rPr lang="zh-CN" altLang="en-US" dirty="0"/>
              <a:t>号字，微软雅黑，使用分号或无符号结束段落</a:t>
            </a:r>
            <a:endParaRPr lang="zh-CN" altLang="en-US" dirty="0"/>
          </a:p>
          <a:p>
            <a:pPr lvl="0"/>
            <a:r>
              <a:rPr lang="en-US" altLang="zh-CN" dirty="0"/>
              <a:t>Key Message and Conclusion;</a:t>
            </a:r>
            <a:endParaRPr lang="en-US" altLang="zh-CN" dirty="0"/>
          </a:p>
        </p:txBody>
      </p:sp>
      <p:sp>
        <p:nvSpPr>
          <p:cNvPr id="11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312189" y="247649"/>
            <a:ext cx="1367155" cy="398780"/>
          </a:xfrm>
          <a:prstGeom prst="rect">
            <a:avLst/>
          </a:prstGeom>
          <a:solidFill>
            <a:srgbClr val="24292B"/>
          </a:solidFill>
        </p:spPr>
        <p:txBody>
          <a:bodyPr anchor="ctr" anchorCtr="0"/>
          <a:lstStyle>
            <a:lvl1pPr algn="ctr">
              <a:defRPr sz="1800" b="1" i="0" cap="none" spc="200" baseline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defRPr>
            </a:lvl1pPr>
            <a:lvl2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896090" y="6552882"/>
            <a:ext cx="295910" cy="30511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6649FBD-AA3B-4ABA-A69A-4F42B8F9DCDB}" type="slidenum">
              <a:rPr lang="sv-SE" smtClean="0"/>
            </a:fld>
            <a:endParaRPr lang="sv-SE" dirty="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572294" y="6582886"/>
            <a:ext cx="13671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i="1" dirty="0">
                <a:solidFill>
                  <a:schemeClr val="bg2"/>
                </a:solidFill>
              </a:rPr>
              <a:t>机密文档，请勿外传</a:t>
            </a:r>
            <a:endParaRPr lang="zh-CN" altLang="en-US" sz="10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白色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924072" y="6331347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6649FBD-AA3B-4ABA-A69A-4F42B8F9DCDB}" type="slidenum">
              <a:rPr lang="sv-SE" smtClean="0"/>
            </a:fld>
            <a:endParaRPr lang="sv-SE" dirty="0"/>
          </a:p>
        </p:txBody>
      </p:sp>
      <p:sp>
        <p:nvSpPr>
          <p:cNvPr id="7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513348" y="1306286"/>
            <a:ext cx="11165305" cy="4818735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cap="none" baseline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endParaRPr lang="en-US" altLang="zh-CN" dirty="0"/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513349" y="732019"/>
            <a:ext cx="11165304" cy="442701"/>
          </a:xfrm>
          <a:prstGeom prst="rect">
            <a:avLst/>
          </a:prstGeom>
        </p:spPr>
        <p:txBody>
          <a:bodyPr anchor="ctr"/>
          <a:lstStyle>
            <a:lvl1pPr algn="l">
              <a:defRPr sz="2800" b="1" i="0" cap="none" spc="200" baseline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</a:lstStyle>
          <a:p>
            <a:pPr lvl="0"/>
            <a:r>
              <a:rPr lang="en-US" dirty="0"/>
              <a:t>HEADER</a:t>
            </a:r>
            <a:endParaRPr 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973992" y="6393783"/>
            <a:ext cx="9720000" cy="0"/>
          </a:xfrm>
          <a:prstGeom prst="line">
            <a:avLst/>
          </a:prstGeom>
          <a:ln>
            <a:solidFill>
              <a:srgbClr val="242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395941" y="6118004"/>
            <a:ext cx="1540701" cy="5768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E1C7-51C2-4096-ACE1-71ED9B9BE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8A28-6ED3-4EF1-B70B-462C4C95C5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E1C7-51C2-4096-ACE1-71ED9B9BE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8A28-6ED3-4EF1-B70B-462C4C95C5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973579" y="6393179"/>
            <a:ext cx="9719945" cy="0"/>
          </a:xfrm>
          <a:custGeom>
            <a:avLst/>
            <a:gdLst/>
            <a:ahLst/>
            <a:cxnLst/>
            <a:rect l="l" t="t" r="r" b="b"/>
            <a:pathLst>
              <a:path w="9719945">
                <a:moveTo>
                  <a:pt x="0" y="0"/>
                </a:moveTo>
                <a:lnTo>
                  <a:pt x="9719945" y="0"/>
                </a:lnTo>
              </a:path>
            </a:pathLst>
          </a:custGeom>
          <a:ln w="6096">
            <a:solidFill>
              <a:srgbClr val="23292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/>
          <a:stretch>
            <a:fillRect/>
          </a:stretch>
        </p:blipFill>
        <p:spPr>
          <a:xfrm>
            <a:off x="396240" y="6117335"/>
            <a:ext cx="1540763" cy="5775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1845" y="1588388"/>
            <a:ext cx="5528309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9655" y="1416837"/>
            <a:ext cx="11092688" cy="404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17756" y="6448369"/>
            <a:ext cx="18986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6E1C7-51C2-4096-ACE1-71ED9B9BE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08A28-6ED3-4EF1-B70B-462C4C95C5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4.jpeg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jpeg"/><Relationship Id="rId8" Type="http://schemas.openxmlformats.org/officeDocument/2006/relationships/image" Target="../media/image43.jpeg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49.jpeg"/><Relationship Id="rId13" Type="http://schemas.openxmlformats.org/officeDocument/2006/relationships/image" Target="../media/image48.jpeg"/><Relationship Id="rId12" Type="http://schemas.openxmlformats.org/officeDocument/2006/relationships/image" Target="../media/image47.jpeg"/><Relationship Id="rId11" Type="http://schemas.openxmlformats.org/officeDocument/2006/relationships/image" Target="../media/image46.jpeg"/><Relationship Id="rId10" Type="http://schemas.openxmlformats.org/officeDocument/2006/relationships/image" Target="../media/image45.jpeg"/><Relationship Id="rId1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7.jpeg"/><Relationship Id="rId7" Type="http://schemas.openxmlformats.org/officeDocument/2006/relationships/image" Target="../media/image56.jpeg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5610" y="431038"/>
            <a:ext cx="186618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公司简介</a:t>
            </a:r>
            <a:endParaRPr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0894" y="460248"/>
            <a:ext cx="64769" cy="337185"/>
          </a:xfrm>
          <a:custGeom>
            <a:avLst/>
            <a:gdLst/>
            <a:ahLst/>
            <a:cxnLst/>
            <a:rect l="l" t="t" r="r" b="b"/>
            <a:pathLst>
              <a:path w="64769" h="337184">
                <a:moveTo>
                  <a:pt x="64173" y="0"/>
                </a:moveTo>
                <a:lnTo>
                  <a:pt x="0" y="0"/>
                </a:lnTo>
                <a:lnTo>
                  <a:pt x="0" y="336803"/>
                </a:lnTo>
                <a:lnTo>
                  <a:pt x="64173" y="336803"/>
                </a:lnTo>
                <a:lnTo>
                  <a:pt x="6417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5468" y="460248"/>
            <a:ext cx="488315" cy="313547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571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45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9" name="object 2"/>
          <p:cNvSpPr txBox="1"/>
          <p:nvPr/>
        </p:nvSpPr>
        <p:spPr>
          <a:xfrm>
            <a:off x="6282309" y="1416837"/>
            <a:ext cx="5360035" cy="338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0">
              <a:lnSpc>
                <a:spcPct val="150000"/>
              </a:lnSpc>
              <a:spcBef>
                <a:spcPts val="100"/>
              </a:spcBef>
            </a:pP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5975640" y="1552482"/>
            <a:ext cx="5973372" cy="177523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98450" marR="508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400" b="1" spc="6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 b="1" spc="60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</a:rPr>
              <a:t>极氪梅山工厂</a:t>
            </a:r>
            <a:r>
              <a:rPr lang="zh-CN" altLang="en-US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位于中国</a:t>
            </a:r>
            <a:r>
              <a:rPr lang="en-US" altLang="zh-CN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·</a:t>
            </a:r>
            <a:r>
              <a:rPr lang="zh-CN" altLang="en-US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浙江宁波北仑，于</a:t>
            </a:r>
            <a:r>
              <a:rPr lang="en-US" altLang="zh-CN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CN" altLang="en-US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月底开工建设，</a:t>
            </a:r>
            <a:r>
              <a:rPr lang="en-US" altLang="zh-CN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2021</a:t>
            </a:r>
            <a:r>
              <a:rPr lang="zh-CN" altLang="en-US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月正式投产运营。</a:t>
            </a:r>
            <a:endParaRPr lang="en-US" altLang="zh-CN" sz="1400" spc="60" dirty="0">
              <a:solidFill>
                <a:srgbClr val="1D1C1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98450" marR="508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工厂占地面积</a:t>
            </a:r>
            <a:r>
              <a:rPr lang="en-US" altLang="zh-CN" sz="1400" b="1" spc="60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</a:rPr>
              <a:t>1800</a:t>
            </a:r>
            <a:r>
              <a:rPr lang="zh-CN" altLang="en-US" sz="1400" b="1" spc="60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</a:rPr>
              <a:t>亩</a:t>
            </a:r>
            <a:r>
              <a:rPr lang="zh-CN" altLang="en-US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，总规划年产</a:t>
            </a:r>
            <a:r>
              <a:rPr lang="en-US" altLang="zh-CN" sz="1400" b="1" spc="60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</a:rPr>
              <a:t>40</a:t>
            </a:r>
            <a:r>
              <a:rPr lang="zh-CN" altLang="en-US" sz="1400" b="1" spc="60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</a:rPr>
              <a:t>万辆</a:t>
            </a:r>
            <a:r>
              <a:rPr lang="zh-CN" altLang="en-US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400" spc="60" dirty="0">
              <a:solidFill>
                <a:srgbClr val="1D1C1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98450" marR="508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现已投产</a:t>
            </a:r>
            <a:r>
              <a:rPr lang="en-US" altLang="zh-CN" sz="1400" spc="60" dirty="0" err="1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Zeekr</a:t>
            </a:r>
            <a:r>
              <a:rPr lang="en-US" altLang="zh-CN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 007</a:t>
            </a:r>
            <a:r>
              <a:rPr lang="zh-CN" altLang="en-US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400" spc="60" dirty="0" err="1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Zeekr</a:t>
            </a:r>
            <a:r>
              <a:rPr lang="en-US" altLang="zh-CN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 7X</a:t>
            </a:r>
            <a:r>
              <a:rPr lang="zh-CN" altLang="en-US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400" spc="60" dirty="0" err="1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Zeekr</a:t>
            </a:r>
            <a:r>
              <a:rPr lang="en-US" altLang="zh-CN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 007 GT</a:t>
            </a:r>
            <a:r>
              <a:rPr lang="zh-CN" altLang="en-US" sz="1400" spc="60" dirty="0">
                <a:solidFill>
                  <a:srgbClr val="1D1C1C"/>
                </a:solidFill>
                <a:latin typeface="微软雅黑" panose="020B0503020204020204" charset="-122"/>
                <a:ea typeface="微软雅黑" panose="020B0503020204020204" charset="-122"/>
              </a:rPr>
              <a:t>等车型。</a:t>
            </a:r>
            <a:endParaRPr lang="en-US" altLang="zh-CN" sz="1400" spc="60" dirty="0">
              <a:solidFill>
                <a:srgbClr val="1D1C1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98450" marR="508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US" altLang="zh-CN" sz="1400" spc="60" dirty="0">
              <a:solidFill>
                <a:srgbClr val="1D1C1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33" y="947228"/>
            <a:ext cx="5171513" cy="2911604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3" name="图片 11" descr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31" y="4329351"/>
            <a:ext cx="3164127" cy="139599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" name="object 46"/>
          <p:cNvSpPr txBox="1"/>
          <p:nvPr/>
        </p:nvSpPr>
        <p:spPr>
          <a:xfrm>
            <a:off x="155994" y="4024754"/>
            <a:ext cx="2926507" cy="4964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 marL="227330" marR="6350" indent="-212725" algn="ctr" defTabSz="1108710">
              <a:lnSpc>
                <a:spcPts val="4400"/>
              </a:lnSpc>
              <a:spcBef>
                <a:spcPts val="400"/>
              </a:spcBef>
              <a:defRPr sz="3300">
                <a:latin typeface="Zeekr Text Regular"/>
                <a:ea typeface="Zeekr Text Regular"/>
                <a:cs typeface="Zeekr Text Regular"/>
                <a:sym typeface="Zeekr Text Regular"/>
              </a:defRPr>
            </a:lvl1pPr>
          </a:lstStyle>
          <a:p>
            <a:r>
              <a:rPr sz="1800" dirty="0" err="1">
                <a:latin typeface="Zeekr LanTingHeiS" panose="02000500000000000000" pitchFamily="2" charset="-122"/>
                <a:ea typeface="Zeekr LanTingHeiS" panose="02000500000000000000" pitchFamily="2" charset="-122"/>
              </a:rPr>
              <a:t>Z</a:t>
            </a:r>
            <a:r>
              <a:rPr lang="en-US" altLang="zh-CN" sz="1800" dirty="0" err="1">
                <a:latin typeface="Zeekr LanTingHeiS" panose="02000500000000000000" pitchFamily="2" charset="-122"/>
                <a:ea typeface="Zeekr LanTingHeiS" panose="02000500000000000000" pitchFamily="2" charset="-122"/>
              </a:rPr>
              <a:t>eekr</a:t>
            </a:r>
            <a:r>
              <a:rPr sz="1800" dirty="0">
                <a:latin typeface="Zeekr LanTingHeiS" panose="02000500000000000000" pitchFamily="2" charset="-122"/>
                <a:ea typeface="Zeekr LanTingHeiS" panose="02000500000000000000" pitchFamily="2" charset="-122"/>
              </a:rPr>
              <a:t> 007</a:t>
            </a:r>
            <a:endParaRPr sz="1800" dirty="0">
              <a:latin typeface="Zeekr LanTingHeiS" panose="02000500000000000000" pitchFamily="2" charset="-122"/>
              <a:ea typeface="Zeekr LanTingHeiS" panose="02000500000000000000" pitchFamily="2" charset="-122"/>
            </a:endParaRPr>
          </a:p>
        </p:txBody>
      </p:sp>
      <p:sp>
        <p:nvSpPr>
          <p:cNvPr id="16" name="椭圆 3"/>
          <p:cNvSpPr/>
          <p:nvPr/>
        </p:nvSpPr>
        <p:spPr>
          <a:xfrm>
            <a:off x="2839632" y="6006908"/>
            <a:ext cx="2926507" cy="134161"/>
          </a:xfrm>
          <a:prstGeom prst="ellipse">
            <a:avLst/>
          </a:prstGeom>
          <a:gradFill>
            <a:gsLst>
              <a:gs pos="0">
                <a:srgbClr val="000000"/>
              </a:gs>
              <a:gs pos="63000">
                <a:srgbClr val="000000"/>
              </a:gs>
              <a:gs pos="85000">
                <a:srgbClr val="000000">
                  <a:alpha val="41797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5451" tIns="55451" rIns="55451" bIns="55451" anchor="ctr"/>
          <a:lstStyle/>
          <a:p>
            <a:pPr algn="ctr">
              <a:defRPr sz="2400">
                <a:solidFill>
                  <a:srgbClr val="FFFFFF"/>
                </a:solidFill>
                <a:latin typeface="Zeekr Text Regular"/>
                <a:ea typeface="Zeekr Text Regular"/>
                <a:cs typeface="Zeekr Text Regular"/>
                <a:sym typeface="Zeekr Text Regular"/>
              </a:defRPr>
            </a:pPr>
            <a:endParaRPr>
              <a:latin typeface="Zeekr LanTingHeiS" panose="02000500000000000000" pitchFamily="2" charset="-122"/>
              <a:ea typeface="Zeekr LanTingHeiS" panose="02000500000000000000" pitchFamily="2" charset="-122"/>
            </a:endParaRPr>
          </a:p>
        </p:txBody>
      </p:sp>
      <p:pic>
        <p:nvPicPr>
          <p:cNvPr id="15" name="图片 11" descr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827" y="4687094"/>
            <a:ext cx="3380231" cy="17048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" name="object 46"/>
          <p:cNvSpPr txBox="1"/>
          <p:nvPr/>
        </p:nvSpPr>
        <p:spPr>
          <a:xfrm>
            <a:off x="3034094" y="4554523"/>
            <a:ext cx="2926507" cy="4964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 marL="227330" marR="6350" indent="-212725" algn="ctr" defTabSz="1108710">
              <a:lnSpc>
                <a:spcPts val="4400"/>
              </a:lnSpc>
              <a:spcBef>
                <a:spcPts val="400"/>
              </a:spcBef>
              <a:defRPr sz="3300">
                <a:latin typeface="Zeekr Text Regular"/>
                <a:ea typeface="Zeekr Text Regular"/>
                <a:cs typeface="Zeekr Text Regular"/>
                <a:sym typeface="Zeekr Text Regular"/>
              </a:defRPr>
            </a:lvl1pPr>
          </a:lstStyle>
          <a:p>
            <a:r>
              <a:rPr sz="1800" dirty="0" err="1">
                <a:latin typeface="Zeekr LanTingHeiS" panose="02000500000000000000" pitchFamily="2" charset="-122"/>
                <a:ea typeface="Zeekr LanTingHeiS" panose="02000500000000000000" pitchFamily="2" charset="-122"/>
              </a:rPr>
              <a:t>Z</a:t>
            </a:r>
            <a:r>
              <a:rPr lang="en-US" altLang="zh-CN" sz="1800" dirty="0" err="1">
                <a:latin typeface="Zeekr LanTingHeiS" panose="02000500000000000000" pitchFamily="2" charset="-122"/>
                <a:ea typeface="Zeekr LanTingHeiS" panose="02000500000000000000" pitchFamily="2" charset="-122"/>
              </a:rPr>
              <a:t>eekr</a:t>
            </a:r>
            <a:r>
              <a:rPr sz="1800" dirty="0">
                <a:latin typeface="Zeekr LanTingHeiS" panose="02000500000000000000" pitchFamily="2" charset="-122"/>
                <a:ea typeface="Zeekr LanTingHeiS" panose="02000500000000000000" pitchFamily="2" charset="-122"/>
              </a:rPr>
              <a:t> 7X</a:t>
            </a:r>
            <a:endParaRPr sz="1800" dirty="0">
              <a:latin typeface="Zeekr LanTingHeiS" panose="02000500000000000000" pitchFamily="2" charset="-122"/>
              <a:ea typeface="Zeekr LanTingHeiS" panose="02000500000000000000" pitchFamily="2" charset="-122"/>
            </a:endParaRPr>
          </a:p>
        </p:txBody>
      </p:sp>
      <p:sp>
        <p:nvSpPr>
          <p:cNvPr id="18" name="椭圆 3"/>
          <p:cNvSpPr/>
          <p:nvPr/>
        </p:nvSpPr>
        <p:spPr>
          <a:xfrm>
            <a:off x="6371781" y="5383392"/>
            <a:ext cx="2494026" cy="135645"/>
          </a:xfrm>
          <a:prstGeom prst="ellipse">
            <a:avLst/>
          </a:prstGeom>
          <a:gradFill>
            <a:gsLst>
              <a:gs pos="0">
                <a:srgbClr val="000000"/>
              </a:gs>
              <a:gs pos="63000">
                <a:srgbClr val="000000"/>
              </a:gs>
              <a:gs pos="85000">
                <a:srgbClr val="000000">
                  <a:alpha val="41797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5451" tIns="55451" rIns="55451" bIns="55451" anchor="ctr"/>
          <a:lstStyle/>
          <a:p>
            <a:pPr algn="ctr">
              <a:defRPr sz="2400">
                <a:solidFill>
                  <a:srgbClr val="FFFFFF"/>
                </a:solidFill>
                <a:latin typeface="Zeekr Text Regular"/>
                <a:ea typeface="Zeekr Text Regular"/>
                <a:cs typeface="Zeekr Text Regular"/>
                <a:sym typeface="Zeekr Text Regular"/>
              </a:defRPr>
            </a:pPr>
            <a:endParaRPr>
              <a:latin typeface="Zeekr LanTingHeiS" panose="02000500000000000000" pitchFamily="2" charset="-122"/>
              <a:ea typeface="Zeekr LanTingHeiS" panose="02000500000000000000" pitchFamily="2" charset="-122"/>
            </a:endParaRPr>
          </a:p>
        </p:txBody>
      </p:sp>
      <p:sp>
        <p:nvSpPr>
          <p:cNvPr id="19" name="object 46"/>
          <p:cNvSpPr txBox="1"/>
          <p:nvPr/>
        </p:nvSpPr>
        <p:spPr>
          <a:xfrm>
            <a:off x="6371781" y="4007239"/>
            <a:ext cx="2926507" cy="4964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 marL="227330" marR="6350" indent="-212725" algn="ctr" defTabSz="1108710">
              <a:lnSpc>
                <a:spcPts val="4400"/>
              </a:lnSpc>
              <a:spcBef>
                <a:spcPts val="400"/>
              </a:spcBef>
              <a:defRPr sz="3300">
                <a:latin typeface="Zeekr Text Regular"/>
                <a:ea typeface="Zeekr Text Regular"/>
                <a:cs typeface="Zeekr Text Regular"/>
                <a:sym typeface="Zeekr Text Regular"/>
              </a:defRPr>
            </a:lvl1pPr>
          </a:lstStyle>
          <a:p>
            <a:r>
              <a:rPr sz="1800" dirty="0" err="1">
                <a:latin typeface="Zeekr LanTingHeiS" panose="02000500000000000000" pitchFamily="2" charset="-122"/>
                <a:ea typeface="Zeekr LanTingHeiS" panose="02000500000000000000" pitchFamily="2" charset="-122"/>
              </a:rPr>
              <a:t>Z</a:t>
            </a:r>
            <a:r>
              <a:rPr lang="en-US" altLang="zh-CN" sz="1800" dirty="0" err="1">
                <a:latin typeface="Zeekr LanTingHeiS" panose="02000500000000000000" pitchFamily="2" charset="-122"/>
                <a:ea typeface="Zeekr LanTingHeiS" panose="02000500000000000000" pitchFamily="2" charset="-122"/>
              </a:rPr>
              <a:t>eekr</a:t>
            </a:r>
            <a:r>
              <a:rPr sz="1800" dirty="0">
                <a:latin typeface="Zeekr LanTingHeiS" panose="02000500000000000000" pitchFamily="2" charset="-122"/>
                <a:ea typeface="Zeekr LanTingHeiS" panose="02000500000000000000" pitchFamily="2" charset="-122"/>
              </a:rPr>
              <a:t> 007</a:t>
            </a:r>
            <a:r>
              <a:rPr lang="en-US" altLang="zh-CN" sz="1800" dirty="0">
                <a:latin typeface="Zeekr LanTingHeiS" panose="02000500000000000000" pitchFamily="2" charset="-122"/>
                <a:ea typeface="Zeekr LanTingHeiS" panose="02000500000000000000" pitchFamily="2" charset="-122"/>
              </a:rPr>
              <a:t> GT</a:t>
            </a:r>
            <a:endParaRPr sz="1800" dirty="0">
              <a:latin typeface="Zeekr LanTingHeiS" panose="02000500000000000000" pitchFamily="2" charset="-122"/>
              <a:ea typeface="Zeekr LanTingHeiS" panose="02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597" y="4631429"/>
            <a:ext cx="2786125" cy="899159"/>
          </a:xfrm>
          <a:prstGeom prst="rect">
            <a:avLst/>
          </a:prstGeom>
        </p:spPr>
      </p:pic>
      <p:sp>
        <p:nvSpPr>
          <p:cNvPr id="20" name="椭圆 3"/>
          <p:cNvSpPr/>
          <p:nvPr/>
        </p:nvSpPr>
        <p:spPr>
          <a:xfrm>
            <a:off x="9012822" y="6064122"/>
            <a:ext cx="3079655" cy="139700"/>
          </a:xfrm>
          <a:prstGeom prst="ellipse">
            <a:avLst/>
          </a:prstGeom>
          <a:gradFill>
            <a:gsLst>
              <a:gs pos="0">
                <a:srgbClr val="000000"/>
              </a:gs>
              <a:gs pos="63000">
                <a:srgbClr val="000000"/>
              </a:gs>
              <a:gs pos="85000">
                <a:srgbClr val="000000">
                  <a:alpha val="41797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5451" tIns="55451" rIns="55451" bIns="55451" anchor="ctr"/>
          <a:lstStyle/>
          <a:p>
            <a:pPr algn="ctr">
              <a:defRPr sz="2400">
                <a:solidFill>
                  <a:srgbClr val="FFFFFF"/>
                </a:solidFill>
                <a:latin typeface="Zeekr Text Regular"/>
                <a:ea typeface="Zeekr Text Regular"/>
                <a:cs typeface="Zeekr Text Regular"/>
                <a:sym typeface="Zeekr Text Regular"/>
              </a:defRPr>
            </a:pPr>
            <a:endParaRPr>
              <a:latin typeface="Zeekr LanTingHeiS" panose="02000500000000000000" pitchFamily="2" charset="-122"/>
              <a:ea typeface="Zeekr LanTingHeiS" panose="02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487" y="5137087"/>
            <a:ext cx="3002324" cy="1066735"/>
          </a:xfrm>
          <a:prstGeom prst="rect">
            <a:avLst/>
          </a:prstGeom>
        </p:spPr>
      </p:pic>
      <p:sp>
        <p:nvSpPr>
          <p:cNvPr id="21" name="object 46"/>
          <p:cNvSpPr txBox="1"/>
          <p:nvPr/>
        </p:nvSpPr>
        <p:spPr>
          <a:xfrm>
            <a:off x="9310809" y="4526402"/>
            <a:ext cx="2926507" cy="4964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 marL="227330" marR="6350" indent="-212725" algn="ctr" defTabSz="1108710">
              <a:lnSpc>
                <a:spcPts val="4400"/>
              </a:lnSpc>
              <a:spcBef>
                <a:spcPts val="400"/>
              </a:spcBef>
              <a:defRPr sz="3300">
                <a:latin typeface="Zeekr Text Regular"/>
                <a:ea typeface="Zeekr Text Regular"/>
                <a:cs typeface="Zeekr Text Regular"/>
                <a:sym typeface="Zeekr Text Regular"/>
              </a:defRPr>
            </a:lvl1pPr>
          </a:lstStyle>
          <a:p>
            <a:r>
              <a:rPr sz="1800" dirty="0" err="1">
                <a:latin typeface="Zeekr LanTingHeiS" panose="02000500000000000000" pitchFamily="2" charset="-122"/>
                <a:ea typeface="Zeekr LanTingHeiS" panose="02000500000000000000" pitchFamily="2" charset="-122"/>
              </a:rPr>
              <a:t>Z</a:t>
            </a:r>
            <a:r>
              <a:rPr lang="en-US" altLang="zh-CN" sz="1800" dirty="0" err="1">
                <a:latin typeface="Zeekr LanTingHeiS" panose="02000500000000000000" pitchFamily="2" charset="-122"/>
                <a:ea typeface="Zeekr LanTingHeiS" panose="02000500000000000000" pitchFamily="2" charset="-122"/>
              </a:rPr>
              <a:t>eekr</a:t>
            </a:r>
            <a:r>
              <a:rPr sz="1800" dirty="0">
                <a:latin typeface="Zeekr LanTingHeiS" panose="02000500000000000000" pitchFamily="2" charset="-122"/>
                <a:ea typeface="Zeekr LanTingHeiS" panose="02000500000000000000" pitchFamily="2" charset="-122"/>
              </a:rPr>
              <a:t> </a:t>
            </a:r>
            <a:r>
              <a:rPr lang="en-US" altLang="zh-CN" sz="1800" dirty="0">
                <a:latin typeface="Zeekr LanTingHeiS" panose="02000500000000000000" pitchFamily="2" charset="-122"/>
                <a:ea typeface="Zeekr LanTingHeiS" panose="02000500000000000000" pitchFamily="2" charset="-122"/>
              </a:rPr>
              <a:t>9</a:t>
            </a:r>
            <a:r>
              <a:rPr sz="1800" dirty="0">
                <a:latin typeface="Zeekr LanTingHeiS" panose="02000500000000000000" pitchFamily="2" charset="-122"/>
                <a:ea typeface="Zeekr LanTingHeiS" panose="02000500000000000000" pitchFamily="2" charset="-122"/>
              </a:rPr>
              <a:t>X</a:t>
            </a:r>
            <a:endParaRPr sz="1800" dirty="0">
              <a:latin typeface="Zeekr LanTingHeiS" panose="02000500000000000000" pitchFamily="2" charset="-122"/>
              <a:ea typeface="Zeekr LanTingHeiS" panose="02000500000000000000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3841" y="157904"/>
            <a:ext cx="11165304" cy="652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1.1 </a:t>
            </a: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作息时间</a:t>
            </a:r>
            <a:endParaRPr lang="zh-CN" altLang="en-US" sz="2400" dirty="0"/>
          </a:p>
        </p:txBody>
      </p:sp>
      <p:sp>
        <p:nvSpPr>
          <p:cNvPr id="5" name="Freeform"/>
          <p:cNvSpPr/>
          <p:nvPr/>
        </p:nvSpPr>
        <p:spPr>
          <a:xfrm>
            <a:off x="561472" y="3320405"/>
            <a:ext cx="608013" cy="60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Freeform"/>
          <p:cNvSpPr/>
          <p:nvPr/>
        </p:nvSpPr>
        <p:spPr>
          <a:xfrm>
            <a:off x="1194884" y="3333276"/>
            <a:ext cx="4092733" cy="60801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Freeform"/>
          <p:cNvSpPr>
            <a:spLocks noChangeArrowheads="1"/>
          </p:cNvSpPr>
          <p:nvPr/>
        </p:nvSpPr>
        <p:spPr bwMode="auto">
          <a:xfrm>
            <a:off x="990096" y="1784937"/>
            <a:ext cx="4675188" cy="161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07</a:t>
            </a: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：</a:t>
            </a: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30-16</a:t>
            </a: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：</a:t>
            </a: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30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个别车间存在差异，以完成产量为准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Freeform"/>
          <p:cNvSpPr>
            <a:spLocks noChangeArrowheads="1"/>
          </p:cNvSpPr>
          <p:nvPr/>
        </p:nvSpPr>
        <p:spPr bwMode="auto">
          <a:xfrm>
            <a:off x="1201233" y="4198038"/>
            <a:ext cx="4252913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11</a:t>
            </a: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：</a:t>
            </a: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30-12</a:t>
            </a: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：</a:t>
            </a: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30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个别车间存在差异，以实际为准</a:t>
            </a: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Freeform"/>
          <p:cNvSpPr>
            <a:spLocks noEditPoints="1" noChangeArrowheads="1"/>
          </p:cNvSpPr>
          <p:nvPr/>
        </p:nvSpPr>
        <p:spPr bwMode="auto">
          <a:xfrm>
            <a:off x="740859" y="3448109"/>
            <a:ext cx="249237" cy="334963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8588" tIns="64294" rIns="128588" bIns="642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Impact" panose="020B0806030902050204" pitchFamily="34" charset="0"/>
            </a:endParaRPr>
          </a:p>
        </p:txBody>
      </p:sp>
      <p:sp>
        <p:nvSpPr>
          <p:cNvPr id="10" name="Freeform"/>
          <p:cNvSpPr/>
          <p:nvPr/>
        </p:nvSpPr>
        <p:spPr>
          <a:xfrm>
            <a:off x="561472" y="1166013"/>
            <a:ext cx="608013" cy="60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Freeform"/>
          <p:cNvSpPr/>
          <p:nvPr/>
        </p:nvSpPr>
        <p:spPr>
          <a:xfrm>
            <a:off x="1194884" y="1166012"/>
            <a:ext cx="4092733" cy="60801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Freeform"/>
          <p:cNvSpPr>
            <a:spLocks noChangeArrowheads="1"/>
          </p:cNvSpPr>
          <p:nvPr/>
        </p:nvSpPr>
        <p:spPr bwMode="auto">
          <a:xfrm>
            <a:off x="1374272" y="3416017"/>
            <a:ext cx="1816868" cy="4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午休时间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Freeform"/>
          <p:cNvSpPr>
            <a:spLocks noEditPoints="1" noChangeArrowheads="1"/>
          </p:cNvSpPr>
          <p:nvPr/>
        </p:nvSpPr>
        <p:spPr bwMode="auto">
          <a:xfrm>
            <a:off x="734301" y="1329827"/>
            <a:ext cx="249237" cy="334963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8588" tIns="64294" rIns="128588" bIns="642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Impact" panose="020B0806030902050204" pitchFamily="34" charset="0"/>
            </a:endParaRPr>
          </a:p>
        </p:txBody>
      </p:sp>
      <p:sp>
        <p:nvSpPr>
          <p:cNvPr id="14" name="Freeform"/>
          <p:cNvSpPr>
            <a:spLocks noChangeArrowheads="1"/>
          </p:cNvSpPr>
          <p:nvPr/>
        </p:nvSpPr>
        <p:spPr bwMode="auto">
          <a:xfrm>
            <a:off x="1374272" y="1251609"/>
            <a:ext cx="1816868" cy="4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工作时间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627185" y="1106610"/>
          <a:ext cx="6028744" cy="457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719"/>
                <a:gridCol w="2142888"/>
                <a:gridCol w="1971137"/>
              </a:tblGrid>
              <a:tr h="442759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各部门现行作息时间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cPr anchor="ctr">
                    <a:solidFill>
                      <a:schemeClr val="accent2"/>
                    </a:solidFill>
                  </a:tcPr>
                </a:tc>
                <a:tc hMerge="1">
                  <a:tcPr anchor="ctr">
                    <a:solidFill>
                      <a:schemeClr val="accent2"/>
                    </a:solidFill>
                  </a:tcPr>
                </a:tc>
              </a:tr>
              <a:tr h="4427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部门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工作时间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午休时间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4427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冲压车间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8:00 — 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生产结束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11:00 — 12:00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27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焊装车间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8:00 —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生产结束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12:00 — 13:00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27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涂装车间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7:30 —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生产结束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11:40 — 12:30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27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总装车间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7:30 —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生产结束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11:30 — 12:30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27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压铸车间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8:00 —20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：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00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（双班）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11:20 — 12:20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27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生管物流部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7:30 —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生产结束（与总装保持同步）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11:30 — 12:30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27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质量部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7:30 —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生产结束（与总装保持同步）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11:30 — 12:30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27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技术部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8:30 — 17:30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12:00 — 13:00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61472" y="5691987"/>
            <a:ext cx="602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7D0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因生产原因会有所调整，具体以实际业务部门通知为准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67D0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Freeform"/>
          <p:cNvSpPr/>
          <p:nvPr/>
        </p:nvSpPr>
        <p:spPr>
          <a:xfrm>
            <a:off x="8495216" y="157904"/>
            <a:ext cx="3696784" cy="57674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考勤管理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5610" y="431038"/>
            <a:ext cx="24070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我们的福利政策</a:t>
            </a:r>
            <a:endParaRPr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0894" y="460248"/>
            <a:ext cx="64769" cy="337185"/>
          </a:xfrm>
          <a:custGeom>
            <a:avLst/>
            <a:gdLst/>
            <a:ahLst/>
            <a:cxnLst/>
            <a:rect l="l" t="t" r="r" b="b"/>
            <a:pathLst>
              <a:path w="64769" h="337184">
                <a:moveTo>
                  <a:pt x="64173" y="0"/>
                </a:moveTo>
                <a:lnTo>
                  <a:pt x="0" y="0"/>
                </a:lnTo>
                <a:lnTo>
                  <a:pt x="0" y="336803"/>
                </a:lnTo>
                <a:lnTo>
                  <a:pt x="64173" y="336803"/>
                </a:lnTo>
                <a:lnTo>
                  <a:pt x="6417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5468" y="460248"/>
            <a:ext cx="488315" cy="313547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571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45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11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9" name="object 2"/>
          <p:cNvSpPr txBox="1"/>
          <p:nvPr/>
        </p:nvSpPr>
        <p:spPr>
          <a:xfrm>
            <a:off x="6282309" y="1416837"/>
            <a:ext cx="5360035" cy="338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0">
              <a:lnSpc>
                <a:spcPct val="150000"/>
              </a:lnSpc>
              <a:spcBef>
                <a:spcPts val="100"/>
              </a:spcBef>
            </a:pP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Group 1"/>
          <p:cNvGrpSpPr/>
          <p:nvPr/>
        </p:nvGrpSpPr>
        <p:grpSpPr>
          <a:xfrm>
            <a:off x="313247" y="4144764"/>
            <a:ext cx="1932438" cy="1839590"/>
            <a:chOff x="-1" y="1798192"/>
            <a:chExt cx="1829063" cy="1798192"/>
          </a:xfrm>
        </p:grpSpPr>
        <p:sp>
          <p:nvSpPr>
            <p:cNvPr id="10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67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101787" y="2222987"/>
              <a:ext cx="1699392" cy="1303078"/>
            </a:xfrm>
            <a:custGeom>
              <a:avLst/>
              <a:gdLst>
                <a:gd name="T0" fmla="*/ 718446 w 21600"/>
                <a:gd name="T1" fmla="*/ 324563 h 21600"/>
                <a:gd name="T2" fmla="*/ 718446 w 21600"/>
                <a:gd name="T3" fmla="*/ 324563 h 21600"/>
                <a:gd name="T4" fmla="*/ 718446 w 21600"/>
                <a:gd name="T5" fmla="*/ 324563 h 21600"/>
                <a:gd name="T6" fmla="*/ 718446 w 21600"/>
                <a:gd name="T7" fmla="*/ 32456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89" tIns="64289" rIns="64289" bIns="64289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选择日用品</a:t>
              </a: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次季度第</a:t>
              </a:r>
              <a:r>
                <a:rPr kumimoji="0" lang="en-US" altLang="zh-CN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1</a:t>
              </a: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个月</a:t>
              </a:r>
              <a:r>
                <a:rPr kumimoji="0" lang="en-US" altLang="zh-CN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10</a:t>
              </a: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日前发放</a:t>
              </a: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形式：实物</a:t>
              </a:r>
              <a:r>
                <a:rPr kumimoji="0" lang="en-US" altLang="zh-CN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/</a:t>
              </a: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吉点点</a:t>
              </a: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。</a:t>
              </a: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187351" y="1952746"/>
              <a:ext cx="1260656" cy="306312"/>
            </a:xfrm>
            <a:custGeom>
              <a:avLst/>
              <a:gdLst>
                <a:gd name="T0" fmla="*/ 630328 w 21600"/>
                <a:gd name="T1" fmla="*/ 153156 h 21600"/>
                <a:gd name="T2" fmla="*/ 630328 w 21600"/>
                <a:gd name="T3" fmla="*/ 153156 h 21600"/>
                <a:gd name="T4" fmla="*/ 630328 w 21600"/>
                <a:gd name="T5" fmla="*/ 153156 h 21600"/>
                <a:gd name="T6" fmla="*/ 630328 w 21600"/>
                <a:gd name="T7" fmla="*/ 15315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9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季度劳保用品</a:t>
              </a:r>
              <a:endParaRPr kumimoji="0" lang="zh-CN" altLang="en-US" sz="169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13" name="AutoShape 8"/>
          <p:cNvSpPr/>
          <p:nvPr/>
        </p:nvSpPr>
        <p:spPr bwMode="auto">
          <a:xfrm>
            <a:off x="4228631" y="4144764"/>
            <a:ext cx="1932437" cy="18395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267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7551885" y="1045215"/>
            <a:ext cx="2079251" cy="1410845"/>
            <a:chOff x="-1568510" y="0"/>
            <a:chExt cx="1710421" cy="1325947"/>
          </a:xfrm>
        </p:grpSpPr>
        <p:sp>
          <p:nvSpPr>
            <p:cNvPr id="15" name="AutoShape 12"/>
            <p:cNvSpPr/>
            <p:nvPr/>
          </p:nvSpPr>
          <p:spPr bwMode="auto">
            <a:xfrm>
              <a:off x="-1568510" y="0"/>
              <a:ext cx="1498950" cy="13259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67D04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-1509390" y="290594"/>
              <a:ext cx="1301776" cy="912448"/>
            </a:xfrm>
            <a:custGeom>
              <a:avLst/>
              <a:gdLst>
                <a:gd name="T0" fmla="*/ 721516 w 21600"/>
                <a:gd name="T1" fmla="*/ 325357 h 21600"/>
                <a:gd name="T2" fmla="*/ 721516 w 21600"/>
                <a:gd name="T3" fmla="*/ 325357 h 21600"/>
                <a:gd name="T4" fmla="*/ 721516 w 21600"/>
                <a:gd name="T5" fmla="*/ 325357 h 21600"/>
                <a:gd name="T6" fmla="*/ 721516 w 21600"/>
                <a:gd name="T7" fmla="*/ 32535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89" tIns="64289" rIns="64289" bIns="64289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覆盖对象：本人、父母配偶及子女</a:t>
              </a:r>
              <a:b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</a:b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报销形式：车友保或线下提交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endParaRPr>
            </a:p>
          </p:txBody>
        </p:sp>
        <p:sp>
          <p:nvSpPr>
            <p:cNvPr id="17" name="AutoShape 15"/>
            <p:cNvSpPr/>
            <p:nvPr/>
          </p:nvSpPr>
          <p:spPr bwMode="auto">
            <a:xfrm>
              <a:off x="-1474759" y="34721"/>
              <a:ext cx="1616670" cy="3070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85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商业保险</a:t>
              </a:r>
              <a:endParaRPr kumimoji="0" lang="es-ES" sz="267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</p:grpSp>
      <p:grpSp>
        <p:nvGrpSpPr>
          <p:cNvPr id="18" name="Group 16"/>
          <p:cNvGrpSpPr/>
          <p:nvPr/>
        </p:nvGrpSpPr>
        <p:grpSpPr>
          <a:xfrm>
            <a:off x="8119478" y="4144765"/>
            <a:ext cx="1932438" cy="1839590"/>
            <a:chOff x="-1" y="1798193"/>
            <a:chExt cx="1829063" cy="1798192"/>
          </a:xfrm>
        </p:grpSpPr>
        <p:sp>
          <p:nvSpPr>
            <p:cNvPr id="19" name="AutoShape 18"/>
            <p:cNvSpPr/>
            <p:nvPr/>
          </p:nvSpPr>
          <p:spPr bwMode="auto">
            <a:xfrm>
              <a:off x="-1" y="1798193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67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120156" y="2338398"/>
              <a:ext cx="1634828" cy="1072257"/>
            </a:xfrm>
            <a:custGeom>
              <a:avLst/>
              <a:gdLst>
                <a:gd name="T0" fmla="*/ 715964 w 21600"/>
                <a:gd name="T1" fmla="*/ 324563 h 21600"/>
                <a:gd name="T2" fmla="*/ 715964 w 21600"/>
                <a:gd name="T3" fmla="*/ 324563 h 21600"/>
                <a:gd name="T4" fmla="*/ 715964 w 21600"/>
                <a:gd name="T5" fmla="*/ 324563 h 21600"/>
                <a:gd name="T6" fmla="*/ 715964 w 21600"/>
                <a:gd name="T7" fmla="*/ 32456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89" tIns="64289" rIns="64289" bIns="64289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春节、妇女节、端午节、中秋节、元旦形式：实物</a:t>
              </a:r>
              <a:r>
                <a:rPr kumimoji="0" lang="en-US" altLang="zh-CN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/</a:t>
              </a: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卡</a:t>
              </a:r>
              <a:r>
                <a:rPr kumimoji="0" lang="en-US" altLang="zh-CN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/</a:t>
              </a: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活动</a:t>
              </a: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endParaRPr>
            </a:p>
          </p:txBody>
        </p:sp>
        <p:sp>
          <p:nvSpPr>
            <p:cNvPr id="21" name="AutoShape 20"/>
            <p:cNvSpPr/>
            <p:nvPr/>
          </p:nvSpPr>
          <p:spPr bwMode="auto">
            <a:xfrm>
              <a:off x="178389" y="1977516"/>
              <a:ext cx="1471154" cy="3059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85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节日福利</a:t>
              </a:r>
              <a:endParaRPr kumimoji="0" lang="es-ES" sz="267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34983" y="1045216"/>
            <a:ext cx="2021047" cy="1461546"/>
            <a:chOff x="-554858" y="-1"/>
            <a:chExt cx="1722269" cy="1374028"/>
          </a:xfrm>
        </p:grpSpPr>
        <p:sp>
          <p:nvSpPr>
            <p:cNvPr id="23" name="AutoShape 22"/>
            <p:cNvSpPr/>
            <p:nvPr/>
          </p:nvSpPr>
          <p:spPr bwMode="auto">
            <a:xfrm>
              <a:off x="-554858" y="-1"/>
              <a:ext cx="1374536" cy="1326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67D04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67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-523259" y="353719"/>
              <a:ext cx="1361724" cy="1020308"/>
            </a:xfrm>
            <a:custGeom>
              <a:avLst/>
              <a:gdLst>
                <a:gd name="T0" fmla="*/ 710686 w 21600"/>
                <a:gd name="T1" fmla="*/ 324706 h 21600"/>
                <a:gd name="T2" fmla="*/ 710686 w 21600"/>
                <a:gd name="T3" fmla="*/ 324706 h 21600"/>
                <a:gd name="T4" fmla="*/ 710686 w 21600"/>
                <a:gd name="T5" fmla="*/ 324706 h 21600"/>
                <a:gd name="T6" fmla="*/ 710686 w 21600"/>
                <a:gd name="T7" fmla="*/ 32470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89" tIns="64289" rIns="64289" bIns="64289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发放时间：每月中下旬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发放形式：通过吉好的平台线上兑换</a:t>
              </a:r>
              <a:b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</a:b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endParaRPr>
            </a:p>
          </p:txBody>
        </p:sp>
        <p:sp>
          <p:nvSpPr>
            <p:cNvPr id="25" name="AutoShape 25"/>
            <p:cNvSpPr/>
            <p:nvPr/>
          </p:nvSpPr>
          <p:spPr bwMode="auto">
            <a:xfrm>
              <a:off x="-449521" y="44984"/>
              <a:ext cx="1616932" cy="3060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85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生日福利</a:t>
              </a:r>
              <a:endParaRPr kumimoji="0" lang="es-ES" sz="267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8670" y="1064986"/>
            <a:ext cx="1443829" cy="1364816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70743"/>
            <a:ext cx="1403924" cy="1369551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grpSp>
        <p:nvGrpSpPr>
          <p:cNvPr id="28" name="Group 11"/>
          <p:cNvGrpSpPr/>
          <p:nvPr/>
        </p:nvGrpSpPr>
        <p:grpSpPr>
          <a:xfrm>
            <a:off x="1364329" y="2499749"/>
            <a:ext cx="2443291" cy="1660171"/>
            <a:chOff x="-1" y="0"/>
            <a:chExt cx="1829063" cy="1851553"/>
          </a:xfrm>
        </p:grpSpPr>
        <p:sp>
          <p:nvSpPr>
            <p:cNvPr id="29" name="AutoShape 12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67D04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67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sp>
          <p:nvSpPr>
            <p:cNvPr id="30" name="AutoShape 14"/>
            <p:cNvSpPr>
              <a:spLocks noChangeArrowheads="1"/>
            </p:cNvSpPr>
            <p:nvPr/>
          </p:nvSpPr>
          <p:spPr bwMode="auto">
            <a:xfrm>
              <a:off x="84944" y="545642"/>
              <a:ext cx="1579806" cy="1305911"/>
            </a:xfrm>
            <a:custGeom>
              <a:avLst/>
              <a:gdLst>
                <a:gd name="T0" fmla="*/ 721516 w 21600"/>
                <a:gd name="T1" fmla="*/ 325357 h 21600"/>
                <a:gd name="T2" fmla="*/ 721516 w 21600"/>
                <a:gd name="T3" fmla="*/ 325357 h 21600"/>
                <a:gd name="T4" fmla="*/ 721516 w 21600"/>
                <a:gd name="T5" fmla="*/ 325357 h 21600"/>
                <a:gd name="T6" fmla="*/ 721516 w 21600"/>
                <a:gd name="T7" fmla="*/ 32535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89" tIns="64289" rIns="64289" bIns="64289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体检时间：</a:t>
              </a:r>
              <a:r>
                <a:rPr kumimoji="0" lang="en-US" altLang="zh-CN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8</a:t>
              </a: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月</a:t>
              </a:r>
              <a:r>
                <a:rPr kumimoji="0" lang="en-US" altLang="zh-CN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/9</a:t>
              </a: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月；</a:t>
              </a:r>
              <a:br>
                <a:rPr kumimoji="0" lang="en-US" altLang="zh-CN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</a:b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具体时间及人群以公司通知为准</a:t>
              </a: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endParaRPr>
            </a:p>
          </p:txBody>
        </p:sp>
        <p:sp>
          <p:nvSpPr>
            <p:cNvPr id="31" name="AutoShape 15"/>
            <p:cNvSpPr/>
            <p:nvPr/>
          </p:nvSpPr>
          <p:spPr bwMode="auto">
            <a:xfrm>
              <a:off x="134813" y="171220"/>
              <a:ext cx="1616670" cy="3070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85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健康体检</a:t>
              </a:r>
              <a:endParaRPr kumimoji="0" lang="es-ES" sz="267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491" y="4171361"/>
            <a:ext cx="1892181" cy="1795839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rcRect l="16182" r="19614"/>
          <a:stretch>
            <a:fillRect/>
          </a:stretch>
        </p:blipFill>
        <p:spPr>
          <a:xfrm>
            <a:off x="6176411" y="4164885"/>
            <a:ext cx="1901435" cy="178798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rcRect l="8400" t="20329" r="4933" b="7558"/>
          <a:stretch>
            <a:fillRect/>
          </a:stretch>
        </p:blipFill>
        <p:spPr>
          <a:xfrm>
            <a:off x="10131199" y="4165299"/>
            <a:ext cx="1848280" cy="1801901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076" y="2520000"/>
            <a:ext cx="2110330" cy="156852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rcRect l="4875" t="10101" r="3875" b="15565"/>
          <a:stretch>
            <a:fillRect/>
          </a:stretch>
        </p:blipFill>
        <p:spPr>
          <a:xfrm>
            <a:off x="8450126" y="2518482"/>
            <a:ext cx="2320778" cy="1580371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7" name="AutoShape 12"/>
          <p:cNvSpPr/>
          <p:nvPr/>
        </p:nvSpPr>
        <p:spPr bwMode="auto">
          <a:xfrm>
            <a:off x="6066478" y="2490995"/>
            <a:ext cx="2320778" cy="16239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67D0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267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6188704" y="2846997"/>
            <a:ext cx="2076325" cy="1021447"/>
          </a:xfrm>
          <a:custGeom>
            <a:avLst/>
            <a:gdLst>
              <a:gd name="T0" fmla="*/ 721516 w 21600"/>
              <a:gd name="T1" fmla="*/ 325357 h 21600"/>
              <a:gd name="T2" fmla="*/ 721516 w 21600"/>
              <a:gd name="T3" fmla="*/ 325357 h 21600"/>
              <a:gd name="T4" fmla="*/ 721516 w 21600"/>
              <a:gd name="T5" fmla="*/ 325357 h 21600"/>
              <a:gd name="T6" fmla="*/ 721516 w 21600"/>
              <a:gd name="T7" fmla="*/ 3253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9" tIns="64289" rIns="64289" bIns="64289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享受集团内部所有购车优惠政策</a:t>
            </a:r>
            <a:br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</a:b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形式：好车吉市或内部邮件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39" name="AutoShape 9"/>
          <p:cNvSpPr>
            <a:spLocks noChangeArrowheads="1"/>
          </p:cNvSpPr>
          <p:nvPr/>
        </p:nvSpPr>
        <p:spPr bwMode="auto">
          <a:xfrm>
            <a:off x="4387344" y="4799314"/>
            <a:ext cx="1648828" cy="936078"/>
          </a:xfrm>
          <a:custGeom>
            <a:avLst/>
            <a:gdLst>
              <a:gd name="T0" fmla="*/ 1010500 w 21600"/>
              <a:gd name="T1" fmla="*/ 457621 h 21600"/>
              <a:gd name="T2" fmla="*/ 1010500 w 21600"/>
              <a:gd name="T3" fmla="*/ 457621 h 21600"/>
              <a:gd name="T4" fmla="*/ 1010500 w 21600"/>
              <a:gd name="T5" fmla="*/ 457621 h 21600"/>
              <a:gd name="T6" fmla="*/ 1010500 w 21600"/>
              <a:gd name="T7" fmla="*/ 45762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9" tIns="64289" rIns="64289" bIns="64289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高温补贴（国家标准）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高温饮料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 形式：工资、实物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40" name="AutoShape 10"/>
          <p:cNvSpPr/>
          <p:nvPr/>
        </p:nvSpPr>
        <p:spPr bwMode="auto">
          <a:xfrm>
            <a:off x="4489670" y="4348536"/>
            <a:ext cx="1217913" cy="3152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85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高温补贴</a:t>
            </a:r>
            <a:endParaRPr kumimoji="0" lang="es-ES" sz="267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42" name="AutoShape 15"/>
          <p:cNvSpPr/>
          <p:nvPr/>
        </p:nvSpPr>
        <p:spPr bwMode="auto">
          <a:xfrm>
            <a:off x="6251575" y="2606780"/>
            <a:ext cx="2051287" cy="285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85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优惠购车</a:t>
            </a:r>
            <a:endParaRPr kumimoji="0" lang="es-ES" sz="267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41779" y="4404194"/>
            <a:ext cx="5908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0" i="0" u="none" strike="noStrike" cap="none" spc="600" normalizeH="0" baseline="0">
                <a:ln>
                  <a:noFill/>
                </a:ln>
                <a:solidFill>
                  <a:srgbClr val="F86300"/>
                </a:solidFill>
                <a:effectLst/>
                <a:uLnTx/>
                <a:uFillTx/>
                <a:latin typeface="FZLanTingHeiS-EL-GB" panose="02000000000000000000" pitchFamily="2" charset="-122"/>
                <a:ea typeface="FZLanTingHeiS-EL-GB" panose="02000000000000000000" pitchFamily="2" charset="-122"/>
              </a:defRPr>
            </a:lvl1pPr>
          </a:lstStyle>
          <a:p>
            <a:r>
              <a:rPr lang="zh-CN" altLang="en-US" b="1" dirty="0">
                <a:sym typeface="等线" panose="02010600030101010101" pitchFamily="2" charset="-122"/>
              </a:rPr>
              <a:t>进化从不止步</a:t>
            </a:r>
            <a:endParaRPr lang="zh-CN" altLang="en-US" b="1" dirty="0">
              <a:sym typeface="等线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-189646"/>
            <a:ext cx="12192000" cy="4379565"/>
          </a:xfrm>
          <a:prstGeom prst="rect">
            <a:avLst/>
          </a:prstGeom>
        </p:spPr>
      </p:pic>
      <p:sp>
        <p:nvSpPr>
          <p:cNvPr id="7" name="文本框 18"/>
          <p:cNvSpPr txBox="1"/>
          <p:nvPr/>
        </p:nvSpPr>
        <p:spPr>
          <a:xfrm>
            <a:off x="17440432" y="4444663"/>
            <a:ext cx="15435581" cy="615553"/>
          </a:xfrm>
          <a:prstGeom prst="rect">
            <a:avLst/>
          </a:prstGeom>
          <a:ln w="50800">
            <a:miter lim="400000"/>
          </a:ln>
        </p:spPr>
        <p:txBody>
          <a:bodyPr wrap="square" lIns="0" tIns="0" rIns="0" bIns="0">
            <a:spAutoFit/>
          </a:bodyPr>
          <a:lstStyle>
            <a:lvl1pPr indent="762000">
              <a:defRPr sz="22200" spc="6660">
                <a:solidFill>
                  <a:srgbClr val="FF6D09"/>
                </a:solidFill>
                <a:latin typeface="方正兰亭纤黑简体"/>
                <a:ea typeface="方正兰亭纤黑简体"/>
                <a:cs typeface="方正兰亭纤黑简体"/>
                <a:sym typeface="方正兰亭纤黑简体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Lynkco Type Medium"/>
              </a:defRPr>
            </a:pPr>
            <a:r>
              <a:rPr sz="4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欢迎提问</a:t>
            </a:r>
            <a:endParaRPr sz="40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41780" y="2817375"/>
            <a:ext cx="59084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0" i="0" u="none" strike="noStrike" cap="none" spc="600" normalizeH="0" baseline="0">
                <a:ln>
                  <a:noFill/>
                </a:ln>
                <a:solidFill>
                  <a:srgbClr val="F86300"/>
                </a:solidFill>
                <a:effectLst/>
                <a:uLnTx/>
                <a:uFillTx/>
                <a:latin typeface="FZLanTingHeiS-EL-GB" panose="02000000000000000000" pitchFamily="2" charset="-122"/>
                <a:ea typeface="FZLanTingHeiS-EL-GB" panose="02000000000000000000" pitchFamily="2" charset="-122"/>
              </a:defRPr>
            </a:lvl1pPr>
          </a:lstStyle>
          <a:p>
            <a:r>
              <a:rPr lang="zh-CN" altLang="en-US" sz="6000" b="1" dirty="0">
                <a:sym typeface="等线" panose="02010600030101010101" pitchFamily="2" charset="-122"/>
              </a:rPr>
              <a:t>欢迎提问</a:t>
            </a:r>
            <a:endParaRPr lang="zh-CN" altLang="en-US" sz="6000" b="1" dirty="0">
              <a:sym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9" name="object 2"/>
          <p:cNvSpPr txBox="1"/>
          <p:nvPr/>
        </p:nvSpPr>
        <p:spPr>
          <a:xfrm>
            <a:off x="6282309" y="1416837"/>
            <a:ext cx="5360035" cy="338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0">
              <a:lnSpc>
                <a:spcPct val="150000"/>
              </a:lnSpc>
              <a:spcBef>
                <a:spcPts val="100"/>
              </a:spcBef>
            </a:pP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3" y="806904"/>
            <a:ext cx="11764978" cy="53652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218553"/>
            <a:ext cx="186618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全景介绍</a:t>
            </a:r>
            <a:endParaRPr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422" y="254882"/>
            <a:ext cx="488315" cy="313547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571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45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8184" y="241039"/>
            <a:ext cx="64769" cy="337185"/>
          </a:xfrm>
          <a:custGeom>
            <a:avLst/>
            <a:gdLst/>
            <a:ahLst/>
            <a:cxnLst/>
            <a:rect l="l" t="t" r="r" b="b"/>
            <a:pathLst>
              <a:path w="64769" h="337184">
                <a:moveTo>
                  <a:pt x="64173" y="0"/>
                </a:moveTo>
                <a:lnTo>
                  <a:pt x="0" y="0"/>
                </a:lnTo>
                <a:lnTo>
                  <a:pt x="0" y="336803"/>
                </a:lnTo>
                <a:lnTo>
                  <a:pt x="64173" y="336803"/>
                </a:lnTo>
                <a:lnTo>
                  <a:pt x="6417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845" y="1143000"/>
            <a:ext cx="5667375" cy="4572000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</p:pic>
      <p:grpSp>
        <p:nvGrpSpPr>
          <p:cNvPr id="10" name="组合 9"/>
          <p:cNvGrpSpPr/>
          <p:nvPr/>
        </p:nvGrpSpPr>
        <p:grpSpPr>
          <a:xfrm>
            <a:off x="6497915" y="733435"/>
            <a:ext cx="4991720" cy="5711948"/>
            <a:chOff x="6617185" y="733435"/>
            <a:chExt cx="4624121" cy="5711948"/>
          </a:xfrm>
        </p:grpSpPr>
        <p:sp>
          <p:nvSpPr>
            <p:cNvPr id="7" name="文本框 6"/>
            <p:cNvSpPr txBox="1"/>
            <p:nvPr/>
          </p:nvSpPr>
          <p:spPr>
            <a:xfrm>
              <a:off x="6617185" y="733435"/>
              <a:ext cx="4624121" cy="571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charset="-122"/>
                  <a:ea typeface="微软雅黑" panose="020B0503020204020204" charset="-122"/>
                </a:rPr>
                <a:t>       区际快线（一）：</a:t>
              </a:r>
              <a:endParaRPr lang="en-US" altLang="zh-CN" sz="1600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时间：首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40    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末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21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00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20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分钟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趟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票价：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元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起止点：起点梅山客运站，终点公交长江路站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位置：</a:t>
              </a:r>
              <a:r>
                <a:rPr lang="en-US" altLang="zh-CN" sz="1600" b="1" dirty="0">
                  <a:solidFill>
                    <a:srgbClr val="EC7C30"/>
                  </a:solidFill>
                  <a:latin typeface="微软雅黑" panose="020B0503020204020204" charset="-122"/>
                  <a:ea typeface="微软雅黑" panose="020B0503020204020204" charset="-122"/>
                </a:rPr>
                <a:t>【</a:t>
              </a:r>
              <a:r>
                <a:rPr lang="zh-CN" altLang="en-US" sz="1600" b="1" dirty="0">
                  <a:solidFill>
                    <a:srgbClr val="EC7C30"/>
                  </a:solidFill>
                  <a:latin typeface="微软雅黑" panose="020B0503020204020204" charset="-122"/>
                  <a:ea typeface="微软雅黑" panose="020B0503020204020204" charset="-122"/>
                </a:rPr>
                <a:t>梅山吉利站</a:t>
              </a:r>
              <a:r>
                <a:rPr lang="en-US" altLang="zh-CN" sz="1600" b="1" dirty="0">
                  <a:solidFill>
                    <a:srgbClr val="EC7C30"/>
                  </a:solidFill>
                  <a:latin typeface="微软雅黑" panose="020B0503020204020204" charset="-122"/>
                  <a:ea typeface="微软雅黑" panose="020B0503020204020204" charset="-122"/>
                </a:rPr>
                <a:t>】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位于生活区北门斜对面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1600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EC7C30"/>
                  </a:solidFill>
                  <a:latin typeface="微软雅黑" panose="020B0503020204020204" charset="-122"/>
                  <a:ea typeface="微软雅黑" panose="020B0503020204020204" charset="-122"/>
                </a:rPr>
                <a:t>宁波火车站公交路线：</a:t>
              </a:r>
              <a:endParaRPr lang="en-US" altLang="zh-CN" sz="1600" b="1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乘坐区际快线（一）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     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公交长江路站，换成地铁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号线      鼓楼站，换乘地铁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号线       宁波火车站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全程约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2.5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小时。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EC7C30"/>
                  </a:solidFill>
                  <a:latin typeface="微软雅黑" panose="020B0503020204020204" charset="-122"/>
                  <a:ea typeface="微软雅黑" panose="020B0503020204020204" charset="-122"/>
                </a:rPr>
                <a:t>栎社飞机场公交路线：</a:t>
              </a:r>
              <a:endParaRPr lang="en-US" altLang="zh-CN" sz="1600" b="1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乘坐区际快线（一）      公交长江路站，换成地铁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号线        鼓楼站，换乘地铁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号线       到栎社国际机场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全程约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小时。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9" name="图形 8" descr="公共汽车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79094" y="810665"/>
              <a:ext cx="380999" cy="38099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8326651" y="3244334"/>
            <a:ext cx="77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→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70389" y="3589409"/>
            <a:ext cx="77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→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40441" y="3597619"/>
            <a:ext cx="77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→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26651" y="4960490"/>
            <a:ext cx="77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→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63153" y="5303318"/>
            <a:ext cx="77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→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469481" y="5303318"/>
            <a:ext cx="77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→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1387539" y="351279"/>
            <a:ext cx="186618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sz="2400" b="1" i="0" spc="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/>
              <a:t>交通</a:t>
            </a:r>
            <a:endParaRPr lang="zh-CN" altLang="en-US" dirty="0"/>
          </a:p>
        </p:txBody>
      </p:sp>
      <p:sp>
        <p:nvSpPr>
          <p:cNvPr id="17" name="object 6"/>
          <p:cNvSpPr txBox="1"/>
          <p:nvPr/>
        </p:nvSpPr>
        <p:spPr>
          <a:xfrm>
            <a:off x="671561" y="387608"/>
            <a:ext cx="488315" cy="313547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571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45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5"/>
          <p:cNvSpPr/>
          <p:nvPr/>
        </p:nvSpPr>
        <p:spPr>
          <a:xfrm>
            <a:off x="1241323" y="373765"/>
            <a:ext cx="64769" cy="337185"/>
          </a:xfrm>
          <a:custGeom>
            <a:avLst/>
            <a:gdLst/>
            <a:ahLst/>
            <a:cxnLst/>
            <a:rect l="l" t="t" r="r" b="b"/>
            <a:pathLst>
              <a:path w="64769" h="337184">
                <a:moveTo>
                  <a:pt x="64173" y="0"/>
                </a:moveTo>
                <a:lnTo>
                  <a:pt x="0" y="0"/>
                </a:lnTo>
                <a:lnTo>
                  <a:pt x="0" y="336803"/>
                </a:lnTo>
                <a:lnTo>
                  <a:pt x="64173" y="336803"/>
                </a:lnTo>
                <a:lnTo>
                  <a:pt x="6417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5610" y="431038"/>
            <a:ext cx="210622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五大车间风采</a:t>
            </a:r>
            <a:endParaRPr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0894" y="460248"/>
            <a:ext cx="64769" cy="337185"/>
          </a:xfrm>
          <a:custGeom>
            <a:avLst/>
            <a:gdLst/>
            <a:ahLst/>
            <a:cxnLst/>
            <a:rect l="l" t="t" r="r" b="b"/>
            <a:pathLst>
              <a:path w="64769" h="337184">
                <a:moveTo>
                  <a:pt x="64173" y="0"/>
                </a:moveTo>
                <a:lnTo>
                  <a:pt x="0" y="0"/>
                </a:lnTo>
                <a:lnTo>
                  <a:pt x="0" y="336803"/>
                </a:lnTo>
                <a:lnTo>
                  <a:pt x="64173" y="336803"/>
                </a:lnTo>
                <a:lnTo>
                  <a:pt x="6417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5468" y="460248"/>
            <a:ext cx="488315" cy="313547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571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45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pic>
        <p:nvPicPr>
          <p:cNvPr id="13" name="Image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727210" y="1215203"/>
            <a:ext cx="3003492" cy="1952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矩形 13"/>
          <p:cNvSpPr/>
          <p:nvPr/>
        </p:nvSpPr>
        <p:spPr>
          <a:xfrm>
            <a:off x="727210" y="3166645"/>
            <a:ext cx="288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spc="225" dirty="0">
                <a:solidFill>
                  <a:prstClr val="black"/>
                </a:solidFill>
                <a:effectLst>
                  <a:reflection stA="45000" endPos="4000" dist="508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压铸车间</a:t>
            </a:r>
            <a:endParaRPr lang="en-US" altLang="zh-CN" sz="1600" spc="225" dirty="0">
              <a:solidFill>
                <a:prstClr val="black"/>
              </a:solidFill>
              <a:effectLst>
                <a:reflection stA="45000" endPos="4000" dist="508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5" name="Image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4535292" y="1215203"/>
            <a:ext cx="3003492" cy="1952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Image1"/>
          <p:cNvPicPr preferRelativeResize="0"/>
          <p:nvPr/>
        </p:nvPicPr>
        <p:blipFill>
          <a:blip r:embed="rId3"/>
          <a:srcRect/>
          <a:stretch>
            <a:fillRect/>
          </a:stretch>
        </p:blipFill>
        <p:spPr>
          <a:xfrm>
            <a:off x="8185092" y="1215203"/>
            <a:ext cx="3003492" cy="1952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Image1"/>
          <p:cNvPicPr preferRelativeResize="0"/>
          <p:nvPr/>
        </p:nvPicPr>
        <p:blipFill>
          <a:blip r:embed="rId4"/>
          <a:srcRect/>
          <a:stretch>
            <a:fillRect/>
          </a:stretch>
        </p:blipFill>
        <p:spPr>
          <a:xfrm>
            <a:off x="2438400" y="3657600"/>
            <a:ext cx="3003492" cy="1952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Image1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729852" y="3657600"/>
            <a:ext cx="3003492" cy="1952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" name="矩形 18"/>
          <p:cNvSpPr/>
          <p:nvPr/>
        </p:nvSpPr>
        <p:spPr>
          <a:xfrm>
            <a:off x="4535292" y="3166645"/>
            <a:ext cx="288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spc="225" dirty="0">
                <a:solidFill>
                  <a:prstClr val="black"/>
                </a:solidFill>
                <a:effectLst>
                  <a:reflection stA="45000" endPos="4000" dist="508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冲压车间</a:t>
            </a:r>
            <a:endParaRPr lang="en-US" altLang="zh-CN" sz="1600" spc="225" dirty="0">
              <a:solidFill>
                <a:prstClr val="black"/>
              </a:solidFill>
              <a:effectLst>
                <a:reflection stA="45000" endPos="4000" dist="508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169852" y="3166645"/>
            <a:ext cx="288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spc="225" dirty="0">
                <a:solidFill>
                  <a:prstClr val="black"/>
                </a:solidFill>
                <a:effectLst>
                  <a:reflection stA="45000" endPos="4000" dist="508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焊装车间</a:t>
            </a:r>
            <a:endParaRPr lang="en-US" altLang="zh-CN" sz="1600" spc="225" dirty="0">
              <a:solidFill>
                <a:prstClr val="black"/>
              </a:solidFill>
              <a:effectLst>
                <a:reflection stA="45000" endPos="4000" dist="508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54350" y="5609999"/>
            <a:ext cx="288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spc="225" dirty="0">
                <a:solidFill>
                  <a:prstClr val="black"/>
                </a:solidFill>
                <a:effectLst>
                  <a:reflection stA="45000" endPos="4000" dist="508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涂装车间</a:t>
            </a:r>
            <a:endParaRPr lang="en-US" altLang="zh-CN" sz="1600" spc="225" dirty="0">
              <a:solidFill>
                <a:prstClr val="black"/>
              </a:solidFill>
              <a:effectLst>
                <a:reflection stA="45000" endPos="4000" dist="508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52892" y="5605045"/>
            <a:ext cx="288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spc="225" dirty="0">
                <a:solidFill>
                  <a:prstClr val="black"/>
                </a:solidFill>
                <a:effectLst>
                  <a:reflection stA="45000" endPos="4000" dist="508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总装车间</a:t>
            </a:r>
            <a:endParaRPr lang="en-US" altLang="zh-CN" sz="1600" spc="225" dirty="0">
              <a:solidFill>
                <a:prstClr val="black"/>
              </a:solidFill>
              <a:effectLst>
                <a:reflection stA="45000" endPos="4000" dist="508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b="49859"/>
          <a:stretch>
            <a:fillRect/>
          </a:stretch>
        </p:blipFill>
        <p:spPr>
          <a:xfrm>
            <a:off x="310936" y="971572"/>
            <a:ext cx="3309197" cy="167975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479312" y="4545746"/>
            <a:ext cx="4424077" cy="1814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spc="60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</a:rPr>
              <a:t>宿舍配置：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3-4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人间（视情况插空入住）、住宿押金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240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元、水电费抄表均摊、独立衣橱、独立卫浴、内设空调、洗衣机。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spc="60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</a:rPr>
              <a:t>设施：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食堂、超市、理发店、室内活动中心、休闲书吧、运动馆、篮球场、足球场、幼儿园等功能区；致力于为员工打造开放、绿色、温馨的生活环境，让员工乐居乐业。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1105610" y="431038"/>
            <a:ext cx="25519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b="1" kern="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我们的生活区</a:t>
            </a:r>
            <a:endParaRPr lang="zh-CN" altLang="en-US" sz="2400" b="1" kern="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object 5"/>
          <p:cNvSpPr/>
          <p:nvPr/>
        </p:nvSpPr>
        <p:spPr>
          <a:xfrm>
            <a:off x="860894" y="460248"/>
            <a:ext cx="64769" cy="337185"/>
          </a:xfrm>
          <a:custGeom>
            <a:avLst/>
            <a:gdLst/>
            <a:ahLst/>
            <a:cxnLst/>
            <a:rect l="l" t="t" r="r" b="b"/>
            <a:pathLst>
              <a:path w="64769" h="337184">
                <a:moveTo>
                  <a:pt x="64173" y="0"/>
                </a:moveTo>
                <a:lnTo>
                  <a:pt x="0" y="0"/>
                </a:lnTo>
                <a:lnTo>
                  <a:pt x="0" y="336803"/>
                </a:lnTo>
                <a:lnTo>
                  <a:pt x="64173" y="336803"/>
                </a:lnTo>
                <a:lnTo>
                  <a:pt x="6417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6"/>
          <p:cNvSpPr txBox="1"/>
          <p:nvPr/>
        </p:nvSpPr>
        <p:spPr>
          <a:xfrm>
            <a:off x="315468" y="460248"/>
            <a:ext cx="488315" cy="313547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571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45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52" y="2753834"/>
            <a:ext cx="3263763" cy="159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607" y="2707540"/>
            <a:ext cx="1579389" cy="1411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872" y="2794933"/>
            <a:ext cx="1579389" cy="133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/>
          <a:srcRect b="33068"/>
          <a:stretch>
            <a:fillRect/>
          </a:stretch>
        </p:blipFill>
        <p:spPr>
          <a:xfrm>
            <a:off x="7466342" y="971573"/>
            <a:ext cx="4424076" cy="3564523"/>
          </a:xfrm>
          <a:prstGeom prst="roundRect">
            <a:avLst/>
          </a:prstGeom>
          <a:noFill/>
          <a:ln>
            <a:noFill/>
          </a:ln>
        </p:spPr>
      </p:pic>
      <p:grpSp>
        <p:nvGrpSpPr>
          <p:cNvPr id="25" name="组合 24"/>
          <p:cNvGrpSpPr/>
          <p:nvPr/>
        </p:nvGrpSpPr>
        <p:grpSpPr>
          <a:xfrm>
            <a:off x="3786761" y="4338233"/>
            <a:ext cx="3578440" cy="1736524"/>
            <a:chOff x="8450551" y="1630056"/>
            <a:chExt cx="3596860" cy="1625732"/>
          </a:xfrm>
        </p:grpSpPr>
        <p:sp>
          <p:nvSpPr>
            <p:cNvPr id="26" name="矩形 25"/>
            <p:cNvSpPr/>
            <p:nvPr/>
          </p:nvSpPr>
          <p:spPr>
            <a:xfrm>
              <a:off x="9436948" y="1630056"/>
              <a:ext cx="1768554" cy="267257"/>
            </a:xfrm>
            <a:prstGeom prst="rect">
              <a:avLst/>
            </a:prstGeom>
            <a:noFill/>
            <a:ln>
              <a:solidFill>
                <a:srgbClr val="EC7C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餐厅内部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50551" y="2001408"/>
              <a:ext cx="1733440" cy="12543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05734" y="2001408"/>
              <a:ext cx="1741677" cy="12543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863" y="971572"/>
            <a:ext cx="3368748" cy="157978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653" y="4350797"/>
            <a:ext cx="3263762" cy="1723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59625" y="1270911"/>
            <a:ext cx="3453038" cy="1439240"/>
          </a:xfrm>
          <a:prstGeom prst="rect">
            <a:avLst/>
          </a:prstGeom>
          <a:noFill/>
          <a:ln w="6350">
            <a:noFill/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【</a:t>
            </a:r>
            <a:r>
              <a:rPr lang="zh-CN" altLang="en-US" sz="1600" b="1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活动室开放时间</a:t>
            </a:r>
            <a:r>
              <a:rPr lang="en-US" altLang="zh-CN" sz="1600" b="1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】</a:t>
            </a:r>
            <a:endParaRPr lang="en-US" altLang="zh-CN" sz="1600" dirty="0">
              <a:solidFill>
                <a:srgbClr val="EC7C3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周一至周五：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17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30—21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00                       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周六至周日：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09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00—21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00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u="sng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持员工证刷卡进入</a:t>
            </a:r>
            <a:endParaRPr lang="zh-CN" altLang="en-US" sz="1400" u="sng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1" name="object 4"/>
          <p:cNvSpPr txBox="1"/>
          <p:nvPr/>
        </p:nvSpPr>
        <p:spPr>
          <a:xfrm>
            <a:off x="1105610" y="431038"/>
            <a:ext cx="25519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b="1" kern="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我们的活动室</a:t>
            </a:r>
            <a:endParaRPr lang="zh-CN" altLang="en-US" sz="2400" b="1" kern="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object 5"/>
          <p:cNvSpPr/>
          <p:nvPr/>
        </p:nvSpPr>
        <p:spPr>
          <a:xfrm>
            <a:off x="860894" y="460248"/>
            <a:ext cx="64769" cy="337185"/>
          </a:xfrm>
          <a:custGeom>
            <a:avLst/>
            <a:gdLst/>
            <a:ahLst/>
            <a:cxnLst/>
            <a:rect l="l" t="t" r="r" b="b"/>
            <a:pathLst>
              <a:path w="64769" h="337184">
                <a:moveTo>
                  <a:pt x="64173" y="0"/>
                </a:moveTo>
                <a:lnTo>
                  <a:pt x="0" y="0"/>
                </a:lnTo>
                <a:lnTo>
                  <a:pt x="0" y="336803"/>
                </a:lnTo>
                <a:lnTo>
                  <a:pt x="64173" y="336803"/>
                </a:lnTo>
                <a:lnTo>
                  <a:pt x="6417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6"/>
          <p:cNvSpPr txBox="1"/>
          <p:nvPr/>
        </p:nvSpPr>
        <p:spPr>
          <a:xfrm>
            <a:off x="315468" y="460248"/>
            <a:ext cx="488315" cy="313547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571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45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6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487043"/>
            <a:ext cx="12209235" cy="5939919"/>
            <a:chOff x="-581040" y="660985"/>
            <a:chExt cx="12209235" cy="593991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85721" y="4620334"/>
              <a:ext cx="2323110" cy="16238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190500" dist="114300" dir="2700000" sx="98000" sy="98000" algn="tl" rotWithShape="0">
                <a:srgbClr val="333333">
                  <a:alpha val="50000"/>
                </a:srgb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3555" y="3840990"/>
              <a:ext cx="2323110" cy="16238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190500" dist="114300" dir="2700000" sx="98000" sy="98000" algn="tl" rotWithShape="0">
                <a:srgbClr val="333333">
                  <a:alpha val="50000"/>
                </a:srgbClr>
              </a:outerShdw>
            </a:effectLst>
          </p:spPr>
        </p:pic>
        <p:cxnSp>
          <p:nvCxnSpPr>
            <p:cNvPr id="17" name="连接符: 肘形 16"/>
            <p:cNvCxnSpPr/>
            <p:nvPr/>
          </p:nvCxnSpPr>
          <p:spPr>
            <a:xfrm flipV="1">
              <a:off x="6469057" y="4888990"/>
              <a:ext cx="4495816" cy="788628"/>
            </a:xfrm>
            <a:prstGeom prst="bentConnector3">
              <a:avLst/>
            </a:prstGeom>
            <a:ln w="25400" cmpd="sng">
              <a:solidFill>
                <a:srgbClr val="F67D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-581040" y="3444240"/>
              <a:ext cx="1767116" cy="34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健身房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45103" y="2669126"/>
              <a:ext cx="1767116" cy="34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乒乓球厅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163639" y="2072352"/>
              <a:ext cx="1767116" cy="34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台球厅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212442" y="1325474"/>
              <a:ext cx="1767116" cy="34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瑜伽室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861079" y="4957382"/>
              <a:ext cx="1767116" cy="34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动感单车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086343" y="660985"/>
              <a:ext cx="1767116" cy="34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放映厅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833407" y="5726516"/>
              <a:ext cx="1767116" cy="34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书吧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259014" y="5283304"/>
              <a:ext cx="457883" cy="13176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室内球馆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3076" name="Picture 4" descr="https://img0.baidu.com/it/u=1161749425,1457081537&amp;fm=253&amp;fmt=auto&amp;app=138&amp;f=JPEG?w=500&amp;h=500"/>
            <p:cNvPicPr>
              <a:picLocks noChangeAspect="1" noChangeArrowheads="1"/>
            </p:cNvPicPr>
            <p:nvPr/>
          </p:nvPicPr>
          <p:blipFill rotWithShape="1">
            <a:blip r:embed="rId3"/>
            <a:srcRect t="26919"/>
            <a:stretch>
              <a:fillRect/>
            </a:stretch>
          </p:blipFill>
          <p:spPr bwMode="auto">
            <a:xfrm>
              <a:off x="8605547" y="3017010"/>
              <a:ext cx="2337667" cy="170839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190500" dist="114300" dir="2700000" sx="98000" sy="98000" algn="tl" rotWithShape="0">
                <a:srgbClr val="333333">
                  <a:alpha val="50000"/>
                </a:srgb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756" y="3840990"/>
              <a:ext cx="2320772" cy="1616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190500" dist="114300" dir="2700000" sx="98000" sy="98000" algn="tl" rotWithShape="0">
                <a:srgbClr val="333333">
                  <a:alpha val="50000"/>
                </a:srgbClr>
              </a:outerShdw>
            </a:effectLst>
          </p:spPr>
        </p:pic>
        <p:pic>
          <p:nvPicPr>
            <p:cNvPr id="3074" name="Picture 2" descr="https://img2.baidu.com/it/u=633013631,601580225&amp;fm=253&amp;fmt=auto&amp;app=138&amp;f=JPEG?w=640&amp;h=48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45286" y="3092401"/>
              <a:ext cx="2285341" cy="17140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190500" dist="114300" dir="2700000" sx="98000" sy="98000" algn="tl" rotWithShape="0">
                <a:srgbClr val="333333">
                  <a:alpha val="50000"/>
                </a:srgbClr>
              </a:outerShdw>
            </a:effec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5947" y="2443880"/>
              <a:ext cx="2323110" cy="16238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190500" dist="114300" dir="2700000" sx="98000" sy="98000" algn="tl" rotWithShape="0">
                <a:srgbClr val="333333">
                  <a:alpha val="50000"/>
                </a:srgb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93311" y="1697101"/>
              <a:ext cx="2318514" cy="16238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190500" dist="114300" dir="2700000" sx="98000" sy="98000" algn="tl" rotWithShape="0">
                <a:srgbClr val="333333">
                  <a:alpha val="50000"/>
                </a:srgb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86343" y="1021723"/>
              <a:ext cx="2318514" cy="16238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190500" dist="114300" dir="2700000" sx="98000" sy="98000" algn="tl" rotWithShape="0">
                <a:srgbClr val="333333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/>
          <p:cNvSpPr/>
          <p:nvPr/>
        </p:nvSpPr>
        <p:spPr>
          <a:xfrm>
            <a:off x="6023565" y="514741"/>
            <a:ext cx="5805818" cy="548724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282606" y="515403"/>
            <a:ext cx="5568571" cy="544579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2653" y="936236"/>
            <a:ext cx="1960254" cy="1533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55321" y="936236"/>
            <a:ext cx="1960254" cy="1533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939919" y="2533313"/>
            <a:ext cx="1281852" cy="80434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2311971" y="2533313"/>
            <a:ext cx="1370497" cy="80434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740812" y="2540226"/>
            <a:ext cx="1366775" cy="804345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6"/>
          <a:stretch>
            <a:fillRect/>
          </a:stretch>
        </p:blipFill>
        <p:spPr>
          <a:xfrm>
            <a:off x="3147333" y="3402691"/>
            <a:ext cx="1960254" cy="1472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图片 13"/>
          <p:cNvPicPr/>
          <p:nvPr/>
        </p:nvPicPr>
        <p:blipFill>
          <a:blip r:embed="rId7"/>
          <a:stretch>
            <a:fillRect/>
          </a:stretch>
        </p:blipFill>
        <p:spPr>
          <a:xfrm>
            <a:off x="893277" y="3400711"/>
            <a:ext cx="1960254" cy="1476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图片 14"/>
          <p:cNvPicPr/>
          <p:nvPr/>
        </p:nvPicPr>
        <p:blipFill>
          <a:blip r:embed="rId8"/>
          <a:stretch>
            <a:fillRect/>
          </a:stretch>
        </p:blipFill>
        <p:spPr>
          <a:xfrm>
            <a:off x="901355" y="4939794"/>
            <a:ext cx="1281851" cy="906747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9"/>
          <a:stretch>
            <a:fillRect/>
          </a:stretch>
        </p:blipFill>
        <p:spPr>
          <a:xfrm>
            <a:off x="2252588" y="4939794"/>
            <a:ext cx="1370497" cy="906747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10"/>
          <a:stretch>
            <a:fillRect/>
          </a:stretch>
        </p:blipFill>
        <p:spPr>
          <a:xfrm>
            <a:off x="3720917" y="4939793"/>
            <a:ext cx="1370240" cy="90674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34202" y="561946"/>
            <a:ext cx="3046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67D04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b="1" dirty="0">
                <a:solidFill>
                  <a:srgbClr val="F67D04"/>
                </a:solidFill>
                <a:latin typeface="微软雅黑" panose="020B0503020204020204" charset="-122"/>
                <a:ea typeface="微软雅黑" panose="020B0503020204020204" charset="-122"/>
              </a:rPr>
              <a:t>厂区食堂</a:t>
            </a:r>
            <a:r>
              <a:rPr lang="en-US" altLang="zh-CN" sz="2000" b="1" dirty="0">
                <a:solidFill>
                  <a:srgbClr val="F67D04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2000" b="1" dirty="0">
                <a:solidFill>
                  <a:srgbClr val="F67D04"/>
                </a:solidFill>
                <a:latin typeface="微软雅黑" panose="020B0503020204020204" charset="-122"/>
                <a:ea typeface="微软雅黑" panose="020B0503020204020204" charset="-122"/>
              </a:rPr>
              <a:t>生活区食堂</a:t>
            </a:r>
            <a:r>
              <a:rPr lang="en-US" altLang="zh-CN" sz="2000" b="1" dirty="0">
                <a:solidFill>
                  <a:srgbClr val="F67D04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endParaRPr lang="zh-CN" altLang="en-US" sz="2000" b="1" dirty="0">
              <a:solidFill>
                <a:srgbClr val="F67D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973390" y="114756"/>
            <a:ext cx="28882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b="1" kern="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我们的食堂</a:t>
            </a:r>
            <a:r>
              <a:rPr lang="en-US" altLang="zh-CN" sz="2400" b="1" kern="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2400" b="1" kern="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商铺</a:t>
            </a:r>
            <a:endParaRPr lang="zh-CN" altLang="en-US" sz="2400" b="1" kern="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object 5"/>
          <p:cNvSpPr/>
          <p:nvPr/>
        </p:nvSpPr>
        <p:spPr>
          <a:xfrm>
            <a:off x="839771" y="148282"/>
            <a:ext cx="64769" cy="337185"/>
          </a:xfrm>
          <a:custGeom>
            <a:avLst/>
            <a:gdLst/>
            <a:ahLst/>
            <a:cxnLst/>
            <a:rect l="l" t="t" r="r" b="b"/>
            <a:pathLst>
              <a:path w="64769" h="337184">
                <a:moveTo>
                  <a:pt x="64173" y="0"/>
                </a:moveTo>
                <a:lnTo>
                  <a:pt x="0" y="0"/>
                </a:lnTo>
                <a:lnTo>
                  <a:pt x="0" y="336803"/>
                </a:lnTo>
                <a:lnTo>
                  <a:pt x="64173" y="336803"/>
                </a:lnTo>
                <a:lnTo>
                  <a:pt x="6417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6"/>
          <p:cNvSpPr txBox="1"/>
          <p:nvPr/>
        </p:nvSpPr>
        <p:spPr>
          <a:xfrm>
            <a:off x="282606" y="146701"/>
            <a:ext cx="488315" cy="313547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571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45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1443" y="1049436"/>
            <a:ext cx="2830474" cy="2055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5165" y="1049436"/>
            <a:ext cx="2764820" cy="2055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3"/>
          <a:srcRect t="5105" b="5911"/>
          <a:stretch>
            <a:fillRect/>
          </a:stretch>
        </p:blipFill>
        <p:spPr>
          <a:xfrm>
            <a:off x="9025941" y="3475729"/>
            <a:ext cx="2714861" cy="2100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3" name="文本框 22"/>
          <p:cNvSpPr txBox="1"/>
          <p:nvPr/>
        </p:nvSpPr>
        <p:spPr>
          <a:xfrm>
            <a:off x="7481735" y="562337"/>
            <a:ext cx="3046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67D04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b="1" dirty="0">
                <a:solidFill>
                  <a:srgbClr val="F67D04"/>
                </a:solidFill>
                <a:latin typeface="微软雅黑" panose="020B0503020204020204" charset="-122"/>
                <a:ea typeface="微软雅黑" panose="020B0503020204020204" charset="-122"/>
              </a:rPr>
              <a:t>生活区商铺</a:t>
            </a:r>
            <a:r>
              <a:rPr lang="en-US" altLang="zh-CN" sz="2000" b="1" dirty="0">
                <a:solidFill>
                  <a:srgbClr val="F67D04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endParaRPr lang="zh-CN" altLang="en-US" sz="2000" b="1" dirty="0">
              <a:solidFill>
                <a:srgbClr val="F67D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16904" y="5945080"/>
            <a:ext cx="2360629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spc="60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</a:rPr>
              <a:t>用餐支付方式：</a:t>
            </a:r>
            <a:r>
              <a:rPr lang="zh-CN" altLang="en-US" sz="1050" dirty="0">
                <a:latin typeface="微软雅黑" panose="020B0503020204020204" charset="-122"/>
                <a:ea typeface="微软雅黑" panose="020B0503020204020204" charset="-122"/>
              </a:rPr>
              <a:t>扫码充值支付。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93511" y="3146795"/>
            <a:ext cx="17764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营业时间：</a:t>
            </a:r>
            <a:r>
              <a:rPr lang="en-US" altLang="zh-CN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7</a:t>
            </a:r>
            <a:r>
              <a:rPr lang="zh-CN" altLang="zh-CN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00~23</a:t>
            </a:r>
            <a:r>
              <a:rPr lang="zh-CN" altLang="zh-CN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00</a:t>
            </a:r>
            <a:endParaRPr lang="zh-CN" altLang="en-US" sz="1050" dirty="0"/>
          </a:p>
        </p:txBody>
      </p:sp>
      <p:sp>
        <p:nvSpPr>
          <p:cNvPr id="9" name="矩形 8"/>
          <p:cNvSpPr/>
          <p:nvPr/>
        </p:nvSpPr>
        <p:spPr>
          <a:xfrm>
            <a:off x="9141685" y="3163040"/>
            <a:ext cx="24833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50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营业时间：</a:t>
            </a:r>
            <a:r>
              <a:rPr lang="en-US" altLang="zh-CN" sz="1050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6:00~13:30   16:30~19:30</a:t>
            </a:r>
            <a:endParaRPr lang="zh-CN" altLang="zh-CN" sz="1050" kern="1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00144" y="5634851"/>
            <a:ext cx="18549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营业时间：</a:t>
            </a:r>
            <a:r>
              <a:rPr lang="en-US" altLang="zh-CN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10</a:t>
            </a:r>
            <a:r>
              <a:rPr lang="zh-CN" altLang="zh-CN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00~23</a:t>
            </a:r>
            <a:r>
              <a:rPr lang="zh-CN" altLang="zh-CN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30</a:t>
            </a:r>
            <a:endParaRPr lang="zh-CN" altLang="zh-CN" sz="1050" kern="1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01098" y="5640539"/>
            <a:ext cx="18549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营业时间：</a:t>
            </a:r>
            <a:r>
              <a:rPr lang="en-US" altLang="zh-CN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10</a:t>
            </a:r>
            <a:r>
              <a:rPr lang="zh-CN" altLang="en-US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00~22</a:t>
            </a:r>
            <a:r>
              <a:rPr lang="zh-CN" altLang="en-US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105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00</a:t>
            </a:r>
            <a:endParaRPr lang="en-US" altLang="zh-CN" sz="1050" kern="1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1308" y="3502944"/>
            <a:ext cx="2786938" cy="210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/>
          <p:nvPr/>
        </p:nvSpPr>
        <p:spPr>
          <a:xfrm>
            <a:off x="1291416" y="343159"/>
            <a:ext cx="32190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b="1" kern="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周边景点</a:t>
            </a:r>
            <a:r>
              <a:rPr lang="en-US" altLang="zh-CN" sz="2400" b="1" kern="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2400" b="1" kern="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商圈</a:t>
            </a:r>
            <a:endParaRPr lang="zh-CN" altLang="en-US" sz="2400" b="1" kern="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1046701" y="372369"/>
            <a:ext cx="64769" cy="337185"/>
          </a:xfrm>
          <a:custGeom>
            <a:avLst/>
            <a:gdLst/>
            <a:ahLst/>
            <a:cxnLst/>
            <a:rect l="l" t="t" r="r" b="b"/>
            <a:pathLst>
              <a:path w="64769" h="337184">
                <a:moveTo>
                  <a:pt x="64173" y="0"/>
                </a:moveTo>
                <a:lnTo>
                  <a:pt x="0" y="0"/>
                </a:lnTo>
                <a:lnTo>
                  <a:pt x="0" y="336803"/>
                </a:lnTo>
                <a:lnTo>
                  <a:pt x="64173" y="336803"/>
                </a:lnTo>
                <a:lnTo>
                  <a:pt x="6417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6"/>
          <p:cNvSpPr txBox="1"/>
          <p:nvPr/>
        </p:nvSpPr>
        <p:spPr>
          <a:xfrm>
            <a:off x="501275" y="372369"/>
            <a:ext cx="488315" cy="313547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571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45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/>
          <p:cNvPicPr preferRelativeResize="0"/>
          <p:nvPr/>
        </p:nvPicPr>
        <p:blipFill rotWithShape="1">
          <a:blip r:embed="rId1"/>
          <a:srcRect l="17102"/>
          <a:stretch>
            <a:fillRect/>
          </a:stretch>
        </p:blipFill>
        <p:spPr>
          <a:xfrm>
            <a:off x="143660" y="1019431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14" name="图片 4"/>
          <p:cNvPicPr preferRelativeResize="0"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6835" y="3714238"/>
            <a:ext cx="2880000" cy="2160000"/>
          </a:xfrm>
          <a:prstGeom prst="roundRect">
            <a:avLst>
              <a:gd name="adj" fmla="val 8594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 preferRelativeResize="0"/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179757" y="1000195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16" name="图片 2"/>
          <p:cNvPicPr preferRelativeResize="0"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8511" y="1013360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9184608" y="1013360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31" name="图片 3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43660" y="3714238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25" name="图片 24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6179757" y="3714238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26" name="图片 25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9168340" y="3714238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7" name="矩形 26"/>
          <p:cNvSpPr/>
          <p:nvPr/>
        </p:nvSpPr>
        <p:spPr>
          <a:xfrm>
            <a:off x="770210" y="3319878"/>
            <a:ext cx="1464100" cy="253913"/>
          </a:xfrm>
          <a:prstGeom prst="rect">
            <a:avLst/>
          </a:prstGeom>
          <a:noFill/>
          <a:ln>
            <a:solidFill>
              <a:srgbClr val="EC7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梅山红桥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78401" y="3302043"/>
            <a:ext cx="1464100" cy="253913"/>
          </a:xfrm>
          <a:prstGeom prst="rect">
            <a:avLst/>
          </a:prstGeom>
          <a:noFill/>
          <a:ln>
            <a:solidFill>
              <a:srgbClr val="EC7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宁波国际赛道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887707" y="3302042"/>
            <a:ext cx="1464100" cy="253913"/>
          </a:xfrm>
          <a:prstGeom prst="rect">
            <a:avLst/>
          </a:prstGeom>
          <a:noFill/>
          <a:ln>
            <a:solidFill>
              <a:srgbClr val="EC7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港口博物馆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580811" y="3276341"/>
            <a:ext cx="2087593" cy="274252"/>
          </a:xfrm>
          <a:prstGeom prst="rect">
            <a:avLst/>
          </a:prstGeom>
          <a:noFill/>
          <a:ln>
            <a:solidFill>
              <a:srgbClr val="EC7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长三角最大人工沙滩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083038" y="6014685"/>
            <a:ext cx="2087593" cy="274252"/>
          </a:xfrm>
          <a:prstGeom prst="rect">
            <a:avLst/>
          </a:prstGeom>
          <a:noFill/>
          <a:ln>
            <a:solidFill>
              <a:srgbClr val="EC7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梅山岛旅游产业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85740" y="6035797"/>
            <a:ext cx="1464100" cy="253913"/>
          </a:xfrm>
          <a:prstGeom prst="rect">
            <a:avLst/>
          </a:prstGeom>
          <a:noFill/>
          <a:ln>
            <a:solidFill>
              <a:srgbClr val="EC7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银泰城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892557" y="6014685"/>
            <a:ext cx="1464100" cy="253913"/>
          </a:xfrm>
          <a:prstGeom prst="rect">
            <a:avLst/>
          </a:prstGeom>
          <a:noFill/>
          <a:ln>
            <a:solidFill>
              <a:srgbClr val="EC7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富邦世纪广场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8271" y="819526"/>
            <a:ext cx="10860529" cy="4701703"/>
            <a:chOff x="238760" y="1041400"/>
            <a:chExt cx="11664950" cy="5584190"/>
          </a:xfrm>
        </p:grpSpPr>
        <p:cxnSp>
          <p:nvCxnSpPr>
            <p:cNvPr id="5" name="直接连接符 4"/>
            <p:cNvCxnSpPr/>
            <p:nvPr/>
          </p:nvCxnSpPr>
          <p:spPr bwMode="auto">
            <a:xfrm>
              <a:off x="813435" y="1141095"/>
              <a:ext cx="21590" cy="4789170"/>
            </a:xfrm>
            <a:prstGeom prst="line">
              <a:avLst/>
            </a:prstGeom>
            <a:noFill/>
            <a:ln w="38100" cap="flat" cmpd="sng" algn="ctr">
              <a:solidFill>
                <a:srgbClr val="F67D04"/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6" name="矩形 5"/>
            <p:cNvSpPr/>
            <p:nvPr/>
          </p:nvSpPr>
          <p:spPr bwMode="auto">
            <a:xfrm>
              <a:off x="2559685" y="4688840"/>
              <a:ext cx="589915" cy="251460"/>
            </a:xfrm>
            <a:prstGeom prst="rect">
              <a:avLst/>
            </a:prstGeom>
            <a:solidFill>
              <a:srgbClr val="00FFE6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16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一星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3117850" y="4437380"/>
              <a:ext cx="589915" cy="253365"/>
            </a:xfrm>
            <a:prstGeom prst="rect">
              <a:avLst/>
            </a:prstGeom>
            <a:solidFill>
              <a:srgbClr val="00FFE6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16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二星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3719195" y="4196715"/>
              <a:ext cx="588010" cy="250190"/>
            </a:xfrm>
            <a:prstGeom prst="rect">
              <a:avLst/>
            </a:prstGeom>
            <a:solidFill>
              <a:srgbClr val="00FFE6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16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三星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 bwMode="auto">
            <a:xfrm>
              <a:off x="6748780" y="1924685"/>
              <a:ext cx="0" cy="4002405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" name="直接连接符 9"/>
            <p:cNvCxnSpPr/>
            <p:nvPr/>
          </p:nvCxnSpPr>
          <p:spPr bwMode="auto">
            <a:xfrm>
              <a:off x="843915" y="5208270"/>
              <a:ext cx="1715770" cy="63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Dot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 bwMode="auto">
            <a:xfrm flipH="1">
              <a:off x="3695700" y="4688840"/>
              <a:ext cx="1905" cy="121412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 bwMode="auto">
            <a:xfrm>
              <a:off x="4885690" y="3962400"/>
              <a:ext cx="15240" cy="195072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13" name="TextBox 62"/>
            <p:cNvSpPr txBox="1">
              <a:spLocks noChangeArrowheads="1"/>
            </p:cNvSpPr>
            <p:nvPr/>
          </p:nvSpPr>
          <p:spPr bwMode="auto">
            <a:xfrm>
              <a:off x="2415540" y="5619750"/>
              <a:ext cx="1233170" cy="32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031240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技能深化</a:t>
              </a:r>
              <a:endParaRPr lang="zh-CN" altLang="en-US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TextBox 66"/>
            <p:cNvSpPr txBox="1">
              <a:spLocks noChangeArrowheads="1"/>
            </p:cNvSpPr>
            <p:nvPr/>
          </p:nvSpPr>
          <p:spPr bwMode="auto">
            <a:xfrm>
              <a:off x="4975860" y="5619750"/>
              <a:ext cx="931545" cy="32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031240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能力拓展</a:t>
              </a:r>
              <a:endParaRPr lang="zh-CN" altLang="en-US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虚尾箭头 58"/>
            <p:cNvSpPr/>
            <p:nvPr/>
          </p:nvSpPr>
          <p:spPr bwMode="auto">
            <a:xfrm rot="19600977">
              <a:off x="3263265" y="3121660"/>
              <a:ext cx="2711450" cy="452755"/>
            </a:xfrm>
            <a:prstGeom prst="stripedRightArrow">
              <a:avLst/>
            </a:prstGeom>
            <a:solidFill>
              <a:srgbClr val="F67D04"/>
            </a:solidFill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31240" hangingPunct="1"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技能发展通道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6" name="Group 5"/>
            <p:cNvGrpSpPr/>
            <p:nvPr/>
          </p:nvGrpSpPr>
          <p:grpSpPr bwMode="auto">
            <a:xfrm>
              <a:off x="3888105" y="2999105"/>
              <a:ext cx="362585" cy="424180"/>
              <a:chOff x="1154" y="1956"/>
              <a:chExt cx="374" cy="540"/>
            </a:xfrm>
            <a:solidFill>
              <a:srgbClr val="0070C0"/>
            </a:solidFill>
          </p:grpSpPr>
          <p:sp>
            <p:nvSpPr>
              <p:cNvPr id="111" name="Freeform 6"/>
              <p:cNvSpPr/>
              <p:nvPr/>
            </p:nvSpPr>
            <p:spPr bwMode="auto">
              <a:xfrm>
                <a:off x="1317" y="2462"/>
                <a:ext cx="11" cy="34"/>
              </a:xfrm>
              <a:custGeom>
                <a:avLst/>
                <a:gdLst>
                  <a:gd name="T0" fmla="*/ 1 w 22"/>
                  <a:gd name="T1" fmla="*/ 619 h 30"/>
                  <a:gd name="T2" fmla="*/ 0 w 22"/>
                  <a:gd name="T3" fmla="*/ 0 h 30"/>
                  <a:gd name="T4" fmla="*/ 1 w 22"/>
                  <a:gd name="T5" fmla="*/ 619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30">
                    <a:moveTo>
                      <a:pt x="22" y="30"/>
                    </a:moveTo>
                    <a:lnTo>
                      <a:pt x="0" y="0"/>
                    </a:lnTo>
                    <a:lnTo>
                      <a:pt x="22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031240" hangingPunct="1">
                  <a:defRPr/>
                </a:pPr>
                <a:endParaRPr lang="zh-CN" altLang="en-US" sz="1200" kern="12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" name="Oval 7"/>
              <p:cNvSpPr>
                <a:spLocks noChangeArrowheads="1"/>
              </p:cNvSpPr>
              <p:nvPr/>
            </p:nvSpPr>
            <p:spPr bwMode="auto">
              <a:xfrm flipH="1">
                <a:off x="1392" y="1956"/>
                <a:ext cx="131" cy="129"/>
              </a:xfrm>
              <a:prstGeom prst="ellipse">
                <a:avLst/>
              </a:prstGeom>
              <a:solidFill>
                <a:srgbClr val="F67D0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2021404" algn="ctr" rotWithShape="0">
                        <a:srgbClr val="C0C0C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031240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200" kern="12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" name="AutoShape 8"/>
              <p:cNvSpPr>
                <a:spLocks noChangeArrowheads="1"/>
              </p:cNvSpPr>
              <p:nvPr/>
            </p:nvSpPr>
            <p:spPr bwMode="auto">
              <a:xfrm rot="1052223">
                <a:off x="1344" y="2065"/>
                <a:ext cx="112" cy="249"/>
              </a:xfrm>
              <a:prstGeom prst="roundRect">
                <a:avLst>
                  <a:gd name="adj" fmla="val 16667"/>
                </a:avLst>
              </a:prstGeom>
              <a:solidFill>
                <a:srgbClr val="F67D0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2021404" algn="ctr" rotWithShape="0">
                        <a:srgbClr val="C0C0C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031240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200" kern="12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" name="AutoShape 9"/>
              <p:cNvSpPr>
                <a:spLocks noChangeArrowheads="1"/>
              </p:cNvSpPr>
              <p:nvPr/>
            </p:nvSpPr>
            <p:spPr bwMode="auto">
              <a:xfrm>
                <a:off x="1334" y="2227"/>
                <a:ext cx="194" cy="87"/>
              </a:xfrm>
              <a:prstGeom prst="roundRect">
                <a:avLst>
                  <a:gd name="adj" fmla="val 16667"/>
                </a:avLst>
              </a:prstGeom>
              <a:solidFill>
                <a:srgbClr val="F67D0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2021404" algn="ctr" rotWithShape="0">
                        <a:srgbClr val="C0C0C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031240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200" kern="12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" name="AutoShape 10"/>
              <p:cNvSpPr>
                <a:spLocks noChangeArrowheads="1"/>
              </p:cNvSpPr>
              <p:nvPr/>
            </p:nvSpPr>
            <p:spPr bwMode="auto">
              <a:xfrm rot="-2212716">
                <a:off x="1154" y="2158"/>
                <a:ext cx="275" cy="63"/>
              </a:xfrm>
              <a:prstGeom prst="roundRect">
                <a:avLst>
                  <a:gd name="adj" fmla="val 16667"/>
                </a:avLst>
              </a:prstGeom>
              <a:solidFill>
                <a:srgbClr val="F67D0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2021404" algn="ctr" rotWithShape="0">
                        <a:srgbClr val="C0C0C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031240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200" kern="12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" name="AutoShape 11"/>
              <p:cNvSpPr>
                <a:spLocks noChangeArrowheads="1"/>
              </p:cNvSpPr>
              <p:nvPr/>
            </p:nvSpPr>
            <p:spPr bwMode="auto">
              <a:xfrm rot="2326362">
                <a:off x="1286" y="2258"/>
                <a:ext cx="77" cy="209"/>
              </a:xfrm>
              <a:prstGeom prst="roundRect">
                <a:avLst>
                  <a:gd name="adj" fmla="val 16667"/>
                </a:avLst>
              </a:prstGeom>
              <a:solidFill>
                <a:srgbClr val="F67D0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2021404" algn="ctr" rotWithShape="0">
                        <a:srgbClr val="C0C0C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031240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200" kern="12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" name="AutoShape 12"/>
              <p:cNvSpPr>
                <a:spLocks noChangeArrowheads="1"/>
              </p:cNvSpPr>
              <p:nvPr/>
            </p:nvSpPr>
            <p:spPr bwMode="auto">
              <a:xfrm rot="1052223">
                <a:off x="1446" y="2228"/>
                <a:ext cx="78" cy="197"/>
              </a:xfrm>
              <a:prstGeom prst="roundRect">
                <a:avLst>
                  <a:gd name="adj" fmla="val 16667"/>
                </a:avLst>
              </a:prstGeom>
              <a:solidFill>
                <a:srgbClr val="F67D0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2021404" algn="ctr" rotWithShape="0">
                        <a:srgbClr val="C0C0C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031240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200" kern="12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 bwMode="auto">
            <a:xfrm>
              <a:off x="6060440" y="3210560"/>
              <a:ext cx="656590" cy="247015"/>
            </a:xfrm>
            <a:prstGeom prst="rect">
              <a:avLst/>
            </a:prstGeom>
            <a:solidFill>
              <a:srgbClr val="FFFF00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99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七星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extBox 66"/>
            <p:cNvSpPr txBox="1">
              <a:spLocks noChangeArrowheads="1"/>
            </p:cNvSpPr>
            <p:nvPr/>
          </p:nvSpPr>
          <p:spPr bwMode="auto">
            <a:xfrm>
              <a:off x="5948680" y="5619750"/>
              <a:ext cx="930275" cy="32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031240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终生成就</a:t>
              </a:r>
              <a:endParaRPr lang="zh-CN" altLang="en-US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304030" y="3952875"/>
              <a:ext cx="588010" cy="251460"/>
            </a:xfrm>
            <a:prstGeom prst="rect">
              <a:avLst/>
            </a:prstGeom>
            <a:solidFill>
              <a:srgbClr val="00FFE6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16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四星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TextBox 62"/>
            <p:cNvSpPr txBox="1">
              <a:spLocks noChangeArrowheads="1"/>
            </p:cNvSpPr>
            <p:nvPr/>
          </p:nvSpPr>
          <p:spPr bwMode="auto">
            <a:xfrm>
              <a:off x="3695700" y="5619750"/>
              <a:ext cx="1417955" cy="32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031240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技能拓展</a:t>
              </a:r>
              <a:endParaRPr lang="zh-CN" altLang="en-US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4897120" y="3710940"/>
              <a:ext cx="586740" cy="251460"/>
            </a:xfrm>
            <a:prstGeom prst="rect">
              <a:avLst/>
            </a:prstGeom>
            <a:solidFill>
              <a:srgbClr val="00FFE6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16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五星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5488940" y="3488690"/>
              <a:ext cx="608330" cy="241935"/>
            </a:xfrm>
            <a:prstGeom prst="rect">
              <a:avLst/>
            </a:prstGeom>
            <a:solidFill>
              <a:srgbClr val="00FFE6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16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六星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TextBox 63"/>
            <p:cNvSpPr txBox="1">
              <a:spLocks noChangeArrowheads="1"/>
            </p:cNvSpPr>
            <p:nvPr/>
          </p:nvSpPr>
          <p:spPr bwMode="auto">
            <a:xfrm>
              <a:off x="5267960" y="3194685"/>
              <a:ext cx="1050925" cy="32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031240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革新推动</a:t>
              </a:r>
              <a:endParaRPr lang="zh-CN" altLang="en-US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TextBox 63"/>
            <p:cNvSpPr txBox="1">
              <a:spLocks noChangeArrowheads="1"/>
            </p:cNvSpPr>
            <p:nvPr/>
          </p:nvSpPr>
          <p:spPr bwMode="auto">
            <a:xfrm>
              <a:off x="6069554" y="2941547"/>
              <a:ext cx="774065" cy="32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031240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荣誉级</a:t>
              </a:r>
              <a:endParaRPr lang="zh-CN" altLang="en-US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圆角矩形 75"/>
            <p:cNvSpPr/>
            <p:nvPr/>
          </p:nvSpPr>
          <p:spPr bwMode="auto">
            <a:xfrm>
              <a:off x="5217160" y="4410075"/>
              <a:ext cx="266700" cy="725805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defRPr/>
              </a:pP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岗位任职</a:t>
              </a:r>
              <a:endPara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圆角矩形 76"/>
            <p:cNvSpPr/>
            <p:nvPr/>
          </p:nvSpPr>
          <p:spPr bwMode="auto">
            <a:xfrm>
              <a:off x="5629910" y="4410075"/>
              <a:ext cx="241300" cy="725805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defRPr/>
              </a:pP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通用技能</a:t>
              </a:r>
              <a:endPara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圆角矩形 77"/>
            <p:cNvSpPr/>
            <p:nvPr/>
          </p:nvSpPr>
          <p:spPr bwMode="auto">
            <a:xfrm>
              <a:off x="6017895" y="4410075"/>
              <a:ext cx="224790" cy="725805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defRPr/>
              </a:pP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专业技能</a:t>
              </a:r>
              <a:endPara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圆角矩形 78"/>
            <p:cNvSpPr/>
            <p:nvPr/>
          </p:nvSpPr>
          <p:spPr bwMode="auto">
            <a:xfrm>
              <a:off x="6388735" y="4401820"/>
              <a:ext cx="220980" cy="734060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defRPr/>
              </a:pP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课题实战</a:t>
              </a:r>
              <a:endPara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1584325" y="4231640"/>
              <a:ext cx="563245" cy="234315"/>
            </a:xfrm>
            <a:prstGeom prst="rect">
              <a:avLst/>
            </a:prstGeom>
            <a:solidFill>
              <a:srgbClr val="00FFE6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16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三星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1579245" y="3970020"/>
              <a:ext cx="568325" cy="247015"/>
            </a:xfrm>
            <a:prstGeom prst="rect">
              <a:avLst/>
            </a:prstGeom>
            <a:solidFill>
              <a:srgbClr val="00FFE6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16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四星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1579245" y="3709035"/>
              <a:ext cx="568325" cy="267335"/>
            </a:xfrm>
            <a:prstGeom prst="rect">
              <a:avLst/>
            </a:prstGeom>
            <a:solidFill>
              <a:srgbClr val="00FFE6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16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五星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1579245" y="3470275"/>
              <a:ext cx="568325" cy="256540"/>
            </a:xfrm>
            <a:prstGeom prst="rect">
              <a:avLst/>
            </a:prstGeom>
            <a:solidFill>
              <a:srgbClr val="00FFE6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16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六星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1529080" y="3215005"/>
              <a:ext cx="656590" cy="247015"/>
            </a:xfrm>
            <a:prstGeom prst="rect">
              <a:avLst/>
            </a:prstGeom>
            <a:solidFill>
              <a:srgbClr val="FFFF00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99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七星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4" name="直接箭头连接符 33"/>
            <p:cNvCxnSpPr>
              <a:stCxn id="19" idx="3"/>
            </p:cNvCxnSpPr>
            <p:nvPr/>
          </p:nvCxnSpPr>
          <p:spPr>
            <a:xfrm flipV="1">
              <a:off x="4892040" y="4063365"/>
              <a:ext cx="2371090" cy="1587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sp>
          <p:nvSpPr>
            <p:cNvPr id="35" name="圆角矩形 124"/>
            <p:cNvSpPr/>
            <p:nvPr/>
          </p:nvSpPr>
          <p:spPr bwMode="auto">
            <a:xfrm>
              <a:off x="5217160" y="4177030"/>
              <a:ext cx="1392555" cy="220345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24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“金种子”计划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圆角矩形 125"/>
            <p:cNvSpPr/>
            <p:nvPr/>
          </p:nvSpPr>
          <p:spPr bwMode="auto">
            <a:xfrm>
              <a:off x="2499360" y="3322955"/>
              <a:ext cx="249555" cy="946785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defRPr/>
              </a:pP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特岗集训营</a:t>
              </a:r>
              <a:endPara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圆角矩形 126"/>
            <p:cNvSpPr/>
            <p:nvPr/>
          </p:nvSpPr>
          <p:spPr bwMode="auto">
            <a:xfrm>
              <a:off x="2753995" y="3318510"/>
              <a:ext cx="229870" cy="951230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defRPr/>
              </a:pP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在岗历练</a:t>
              </a:r>
              <a:endPara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圆角矩形 127"/>
            <p:cNvSpPr/>
            <p:nvPr/>
          </p:nvSpPr>
          <p:spPr bwMode="auto">
            <a:xfrm>
              <a:off x="2994025" y="3321685"/>
              <a:ext cx="206375" cy="948055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defRPr/>
              </a:pP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技能评价</a:t>
              </a:r>
              <a:endPara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文本框 62"/>
            <p:cNvSpPr txBox="1"/>
            <p:nvPr/>
          </p:nvSpPr>
          <p:spPr>
            <a:xfrm>
              <a:off x="2329815" y="4337685"/>
              <a:ext cx="1056005" cy="3289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31240" hangingPunct="1"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特岗转岗</a:t>
              </a:r>
              <a:endParaRPr lang="zh-CN" altLang="en-US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圆角矩形 129"/>
            <p:cNvSpPr/>
            <p:nvPr/>
          </p:nvSpPr>
          <p:spPr bwMode="auto">
            <a:xfrm>
              <a:off x="2252866" y="3018155"/>
              <a:ext cx="1363980" cy="220345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 anchorCtr="0"/>
            <a:lstStyle/>
            <a:p>
              <a:pPr algn="ctr" defTabSz="1031240" hangingPunct="1">
                <a:lnSpc>
                  <a:spcPts val="1240"/>
                </a:lnSpc>
                <a:defRPr/>
              </a:pPr>
              <a:r>
                <a:rPr lang="zh-CN" altLang="en-US" sz="11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“吕义聪”计划</a:t>
              </a:r>
              <a:endParaRPr lang="zh-CN" altLang="en-US" sz="11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1153795" y="5214620"/>
              <a:ext cx="685165" cy="241935"/>
            </a:xfrm>
            <a:prstGeom prst="rect">
              <a:avLst/>
            </a:prstGeom>
            <a:solidFill>
              <a:srgbClr val="00FFE6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345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学生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圆角矩形 131"/>
            <p:cNvSpPr/>
            <p:nvPr/>
          </p:nvSpPr>
          <p:spPr bwMode="auto">
            <a:xfrm>
              <a:off x="238760" y="4551045"/>
              <a:ext cx="521335" cy="229870"/>
            </a:xfrm>
            <a:prstGeom prst="roundRect">
              <a:avLst>
                <a:gd name="adj" fmla="val 10018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44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上岗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43" name="直接连接符 42"/>
            <p:cNvCxnSpPr>
              <a:stCxn id="6" idx="1"/>
            </p:cNvCxnSpPr>
            <p:nvPr/>
          </p:nvCxnSpPr>
          <p:spPr bwMode="auto">
            <a:xfrm flipH="1">
              <a:off x="2546350" y="4815840"/>
              <a:ext cx="13335" cy="1114425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44" name="圆角矩形 133"/>
            <p:cNvSpPr/>
            <p:nvPr/>
          </p:nvSpPr>
          <p:spPr bwMode="auto">
            <a:xfrm>
              <a:off x="238760" y="5210175"/>
              <a:ext cx="522605" cy="227965"/>
            </a:xfrm>
            <a:prstGeom prst="roundRect">
              <a:avLst>
                <a:gd name="adj" fmla="val 10018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44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入学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圆角矩形 134"/>
            <p:cNvSpPr/>
            <p:nvPr/>
          </p:nvSpPr>
          <p:spPr bwMode="auto">
            <a:xfrm>
              <a:off x="238760" y="4937760"/>
              <a:ext cx="522605" cy="227965"/>
            </a:xfrm>
            <a:prstGeom prst="roundRect">
              <a:avLst>
                <a:gd name="adj" fmla="val 10018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44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入职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TextBox 80"/>
            <p:cNvSpPr txBox="1">
              <a:spLocks noChangeArrowheads="1"/>
            </p:cNvSpPr>
            <p:nvPr/>
          </p:nvSpPr>
          <p:spPr bwMode="auto">
            <a:xfrm>
              <a:off x="813435" y="5619750"/>
              <a:ext cx="1186180" cy="32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defTabSz="1031240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成蝶班</a:t>
              </a:r>
              <a:endParaRPr lang="zh-CN" altLang="en-US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47" name="直接箭头连接符 46"/>
            <p:cNvCxnSpPr/>
            <p:nvPr/>
          </p:nvCxnSpPr>
          <p:spPr>
            <a:xfrm>
              <a:off x="835660" y="5922010"/>
              <a:ext cx="11056620" cy="42545"/>
            </a:xfrm>
            <a:prstGeom prst="straightConnector1">
              <a:avLst/>
            </a:prstGeom>
            <a:noFill/>
            <a:ln w="38100" cap="flat" cmpd="sng" algn="ctr">
              <a:solidFill>
                <a:srgbClr val="F67D04"/>
              </a:solidFill>
              <a:prstDash val="solid"/>
              <a:tailEnd type="triangle"/>
            </a:ln>
            <a:effectLst/>
          </p:spPr>
        </p:cxnSp>
        <p:sp>
          <p:nvSpPr>
            <p:cNvPr id="48" name="矩形 47"/>
            <p:cNvSpPr/>
            <p:nvPr/>
          </p:nvSpPr>
          <p:spPr bwMode="auto">
            <a:xfrm>
              <a:off x="1856105" y="4958080"/>
              <a:ext cx="685165" cy="248285"/>
            </a:xfrm>
            <a:prstGeom prst="rect">
              <a:avLst/>
            </a:prstGeom>
            <a:solidFill>
              <a:srgbClr val="00FFE6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345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新员工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80"/>
            <p:cNvSpPr txBox="1">
              <a:spLocks noChangeArrowheads="1"/>
            </p:cNvSpPr>
            <p:nvPr/>
          </p:nvSpPr>
          <p:spPr bwMode="auto">
            <a:xfrm>
              <a:off x="1586230" y="5619750"/>
              <a:ext cx="1186180" cy="32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defTabSz="1031240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蓄水池</a:t>
              </a:r>
              <a:endParaRPr lang="zh-CN" altLang="en-US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74"/>
            <p:cNvSpPr txBox="1"/>
            <p:nvPr/>
          </p:nvSpPr>
          <p:spPr>
            <a:xfrm>
              <a:off x="5546090" y="3807460"/>
              <a:ext cx="1056005" cy="3289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31240" hangingPunct="1">
                <a:defRPr/>
              </a:pPr>
              <a:r>
                <a:rPr lang="zh-CN" altLang="en-US" sz="1200" b="1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技术转岗</a:t>
              </a:r>
              <a:endParaRPr lang="zh-CN" altLang="en-US" sz="1200" b="1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7329170" y="3441700"/>
              <a:ext cx="3951605" cy="1369695"/>
              <a:chOff x="5305902" y="2524690"/>
              <a:chExt cx="2427601" cy="963246"/>
            </a:xfrm>
          </p:grpSpPr>
          <p:sp>
            <p:nvSpPr>
              <p:cNvPr id="99" name="矩形 98"/>
              <p:cNvSpPr/>
              <p:nvPr/>
            </p:nvSpPr>
            <p:spPr bwMode="auto">
              <a:xfrm>
                <a:off x="5311470" y="2538053"/>
                <a:ext cx="566812" cy="227170"/>
              </a:xfrm>
              <a:prstGeom prst="rect">
                <a:avLst/>
              </a:prstGeom>
              <a:solidFill>
                <a:srgbClr val="F67D04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031240" hangingPunct="1">
                  <a:lnSpc>
                    <a:spcPts val="1400"/>
                  </a:lnSpc>
                  <a:defRPr/>
                </a:pPr>
                <a:r>
                  <a:rPr lang="zh-CN" altLang="en-US" sz="12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储备班组长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 bwMode="auto">
              <a:xfrm>
                <a:off x="5907235" y="2533599"/>
                <a:ext cx="566811" cy="227170"/>
              </a:xfrm>
              <a:prstGeom prst="rect">
                <a:avLst/>
              </a:prstGeom>
              <a:solidFill>
                <a:srgbClr val="F67D04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031240" hangingPunct="1">
                  <a:lnSpc>
                    <a:spcPts val="1400"/>
                  </a:lnSpc>
                  <a:defRPr/>
                </a:pPr>
                <a:r>
                  <a:rPr lang="zh-CN" altLang="en-US" sz="12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班组长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 bwMode="auto">
              <a:xfrm>
                <a:off x="6525270" y="2534713"/>
                <a:ext cx="566812" cy="227170"/>
              </a:xfrm>
              <a:prstGeom prst="rect">
                <a:avLst/>
              </a:prstGeom>
              <a:solidFill>
                <a:srgbClr val="F67D04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031240" hangingPunct="1">
                  <a:lnSpc>
                    <a:spcPts val="1400"/>
                  </a:lnSpc>
                  <a:defRPr/>
                </a:pPr>
                <a:r>
                  <a:rPr lang="zh-CN" altLang="en-US" sz="12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副科长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 bwMode="auto">
              <a:xfrm>
                <a:off x="7153328" y="2524690"/>
                <a:ext cx="566812" cy="227170"/>
              </a:xfrm>
              <a:prstGeom prst="rect">
                <a:avLst/>
              </a:prstGeom>
              <a:solidFill>
                <a:srgbClr val="F67D04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031240" hangingPunct="1">
                  <a:lnSpc>
                    <a:spcPts val="1400"/>
                  </a:lnSpc>
                  <a:defRPr/>
                </a:pPr>
                <a:r>
                  <a:rPr lang="zh-CN" altLang="en-US" sz="12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科长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 bwMode="auto">
              <a:xfrm>
                <a:off x="5312584" y="2892171"/>
                <a:ext cx="567925" cy="227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031240" hangingPunct="1">
                  <a:lnSpc>
                    <a:spcPts val="1400"/>
                  </a:lnSpc>
                  <a:defRPr/>
                </a:pPr>
                <a:r>
                  <a:rPr lang="zh-CN" altLang="en-US" sz="12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专员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 bwMode="auto">
              <a:xfrm>
                <a:off x="5909462" y="2898852"/>
                <a:ext cx="566811" cy="227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031240" hangingPunct="1">
                  <a:lnSpc>
                    <a:spcPts val="1400"/>
                  </a:lnSpc>
                  <a:defRPr/>
                </a:pPr>
                <a:r>
                  <a:rPr lang="zh-CN" altLang="en-US" sz="12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高级专员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 bwMode="auto">
              <a:xfrm>
                <a:off x="6527497" y="2898852"/>
                <a:ext cx="566812" cy="22828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031240" hangingPunct="1">
                  <a:lnSpc>
                    <a:spcPts val="1400"/>
                  </a:lnSpc>
                  <a:defRPr/>
                </a:pPr>
                <a:r>
                  <a:rPr lang="zh-CN" altLang="en-US" sz="12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主管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 bwMode="auto">
              <a:xfrm>
                <a:off x="7161124" y="2887717"/>
                <a:ext cx="566811" cy="227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031240" hangingPunct="1">
                  <a:lnSpc>
                    <a:spcPts val="1400"/>
                  </a:lnSpc>
                  <a:defRPr/>
                </a:pPr>
                <a:r>
                  <a:rPr lang="zh-CN" altLang="en-US" sz="12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经理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5305902" y="3254084"/>
                <a:ext cx="566811" cy="227170"/>
              </a:xfrm>
              <a:prstGeom prst="rect">
                <a:avLst/>
              </a:prstGeom>
              <a:solidFill>
                <a:srgbClr val="F67D04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031240" hangingPunct="1">
                  <a:lnSpc>
                    <a:spcPts val="1400"/>
                  </a:lnSpc>
                  <a:defRPr/>
                </a:pPr>
                <a:r>
                  <a:rPr lang="zh-CN" altLang="en-US" sz="12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助理工程师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5902780" y="3259652"/>
                <a:ext cx="566811" cy="227170"/>
              </a:xfrm>
              <a:prstGeom prst="rect">
                <a:avLst/>
              </a:prstGeom>
              <a:solidFill>
                <a:srgbClr val="F67D04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031240" hangingPunct="1">
                  <a:lnSpc>
                    <a:spcPts val="1400"/>
                  </a:lnSpc>
                  <a:defRPr/>
                </a:pPr>
                <a:r>
                  <a:rPr lang="zh-CN" altLang="en-US" sz="12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二级工程师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6529724" y="3260766"/>
                <a:ext cx="566812" cy="227170"/>
              </a:xfrm>
              <a:prstGeom prst="rect">
                <a:avLst/>
              </a:prstGeom>
              <a:solidFill>
                <a:srgbClr val="F67D04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031240" hangingPunct="1">
                  <a:lnSpc>
                    <a:spcPts val="1400"/>
                  </a:lnSpc>
                  <a:defRPr/>
                </a:pPr>
                <a:r>
                  <a:rPr lang="zh-CN" altLang="en-US" sz="12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一级工程师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 bwMode="auto">
              <a:xfrm>
                <a:off x="7166691" y="3258538"/>
                <a:ext cx="566812" cy="227170"/>
              </a:xfrm>
              <a:prstGeom prst="rect">
                <a:avLst/>
              </a:prstGeom>
              <a:solidFill>
                <a:srgbClr val="F67D04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031240" hangingPunct="1">
                  <a:lnSpc>
                    <a:spcPts val="1400"/>
                  </a:lnSpc>
                  <a:defRPr/>
                </a:pPr>
                <a:r>
                  <a:rPr lang="zh-CN" altLang="en-US" sz="12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主管工程师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52" name="直接连接符 51"/>
            <p:cNvCxnSpPr/>
            <p:nvPr/>
          </p:nvCxnSpPr>
          <p:spPr bwMode="auto">
            <a:xfrm flipH="1">
              <a:off x="11880850" y="1050290"/>
              <a:ext cx="22860" cy="488188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Dot"/>
            </a:ln>
            <a:effectLst/>
          </p:spPr>
        </p:cxnSp>
        <p:sp>
          <p:nvSpPr>
            <p:cNvPr id="53" name="右箭头 154"/>
            <p:cNvSpPr/>
            <p:nvPr/>
          </p:nvSpPr>
          <p:spPr bwMode="auto">
            <a:xfrm>
              <a:off x="8205470" y="4888230"/>
              <a:ext cx="2220595" cy="485775"/>
            </a:xfrm>
            <a:prstGeom prst="right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86380" tIns="43190" rIns="86380" bIns="43190" anchor="ctr">
              <a:flatTx/>
            </a:bodyPr>
            <a:lstStyle/>
            <a:p>
              <a:pPr algn="ctr" defTabSz="1031240" latinLnBrk="1" hangingPunct="1"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专业任职资格管理通道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7769860" y="5438140"/>
              <a:ext cx="3119755" cy="335280"/>
              <a:chOff x="12236" y="8521"/>
              <a:chExt cx="4486" cy="528"/>
            </a:xfrm>
          </p:grpSpPr>
          <p:sp>
            <p:nvSpPr>
              <p:cNvPr id="96" name="矩形 95"/>
              <p:cNvSpPr/>
              <p:nvPr/>
            </p:nvSpPr>
            <p:spPr bwMode="auto">
              <a:xfrm>
                <a:off x="12236" y="8541"/>
                <a:ext cx="1343" cy="509"/>
              </a:xfrm>
              <a:prstGeom prst="rect">
                <a:avLst/>
              </a:prstGeom>
              <a:solidFill>
                <a:srgbClr val="F67D04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031240" hangingPunct="1">
                  <a:lnSpc>
                    <a:spcPts val="1400"/>
                  </a:lnSpc>
                  <a:defRPr/>
                </a:pPr>
                <a:r>
                  <a:rPr lang="zh-CN" altLang="en-US" sz="12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生产管理类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 bwMode="auto">
              <a:xfrm>
                <a:off x="13790" y="8521"/>
                <a:ext cx="1343" cy="50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031240" hangingPunct="1">
                  <a:lnSpc>
                    <a:spcPts val="1400"/>
                  </a:lnSpc>
                  <a:defRPr/>
                </a:pPr>
                <a:r>
                  <a:rPr lang="zh-CN" altLang="en-US" sz="12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质量管理类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 bwMode="auto">
              <a:xfrm>
                <a:off x="15376" y="8521"/>
                <a:ext cx="1346" cy="509"/>
              </a:xfrm>
              <a:prstGeom prst="rect">
                <a:avLst/>
              </a:prstGeom>
              <a:solidFill>
                <a:srgbClr val="F67D04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031240" hangingPunct="1">
                  <a:lnSpc>
                    <a:spcPts val="1400"/>
                  </a:lnSpc>
                  <a:defRPr/>
                </a:pPr>
                <a:r>
                  <a:rPr lang="zh-CN" altLang="en-US" sz="12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技术管理类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5" name="矩形 128"/>
            <p:cNvSpPr>
              <a:spLocks noChangeArrowheads="1"/>
            </p:cNvSpPr>
            <p:nvPr/>
          </p:nvSpPr>
          <p:spPr bwMode="auto">
            <a:xfrm>
              <a:off x="11323955" y="3186430"/>
              <a:ext cx="359410" cy="186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793750" hangingPunct="1"/>
              <a:r>
                <a:rPr lang="zh-CN" altLang="en-US" sz="1200" b="1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从技能到技术转型</a:t>
              </a:r>
              <a:endParaRPr lang="zh-CN" altLang="en-US" sz="1200" b="1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TextBox 63"/>
            <p:cNvSpPr txBox="1"/>
            <p:nvPr/>
          </p:nvSpPr>
          <p:spPr>
            <a:xfrm>
              <a:off x="7192332" y="2032737"/>
              <a:ext cx="1268730" cy="12062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795020" hangingPunct="1">
                <a:buFont typeface="Wingdings" panose="05000000000000000000" pitchFamily="2" charset="2"/>
                <a:buChar char="u"/>
                <a:defRPr/>
              </a:pPr>
              <a:r>
                <a:rPr lang="en-US" altLang="zh-CN" sz="10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GFC</a:t>
              </a:r>
              <a:endParaRPr lang="en-US" altLang="zh-CN" sz="10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795020" hangingPunct="1">
                <a:buFont typeface="Wingdings" panose="05000000000000000000" pitchFamily="2" charset="2"/>
                <a:buChar char="u"/>
                <a:defRPr/>
              </a:pPr>
              <a:r>
                <a:rPr lang="zh-CN" altLang="en-US" sz="10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规章制度</a:t>
              </a:r>
              <a:endParaRPr lang="en-US" altLang="zh-CN" sz="10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795020" hangingPunct="1">
                <a:buFont typeface="Wingdings" panose="05000000000000000000" pitchFamily="2" charset="2"/>
                <a:buChar char="u"/>
                <a:defRPr/>
              </a:pPr>
              <a:r>
                <a:rPr lang="en-US" altLang="zh-CN" sz="10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TQM</a:t>
              </a:r>
              <a:endParaRPr lang="en-US" altLang="zh-CN" sz="10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795020" hangingPunct="1">
                <a:buFont typeface="Wingdings" panose="05000000000000000000" pitchFamily="2" charset="2"/>
                <a:buChar char="u"/>
                <a:defRPr/>
              </a:pPr>
              <a:r>
                <a:rPr lang="en-US" altLang="zh-CN" sz="10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TPM</a:t>
              </a:r>
              <a:endParaRPr lang="en-US" altLang="zh-CN" sz="10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795020" hangingPunct="1">
                <a:buFont typeface="Wingdings" panose="05000000000000000000" pitchFamily="2" charset="2"/>
                <a:buChar char="u"/>
                <a:defRPr/>
              </a:pPr>
              <a:r>
                <a:rPr lang="zh-CN" altLang="en-US" sz="10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技能培训师培训</a:t>
              </a:r>
              <a:endParaRPr lang="zh-CN" altLang="en-US" sz="10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TextBox 72"/>
            <p:cNvSpPr txBox="1"/>
            <p:nvPr/>
          </p:nvSpPr>
          <p:spPr>
            <a:xfrm>
              <a:off x="8334375" y="1824990"/>
              <a:ext cx="1352550" cy="1206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795020" hangingPunct="1">
                <a:buFont typeface="Wingdings" panose="05000000000000000000" pitchFamily="2" charset="2"/>
                <a:buChar char="u"/>
                <a:defRPr/>
              </a:pPr>
              <a:r>
                <a:rPr lang="en-US" altLang="zh-CN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QC</a:t>
              </a: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工具</a:t>
              </a:r>
              <a:endParaRPr lang="en-US" altLang="zh-CN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795020" hangingPunct="1">
                <a:buFont typeface="Wingdings" panose="05000000000000000000" pitchFamily="2" charset="2"/>
                <a:buChar char="u"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现场</a:t>
              </a:r>
              <a:r>
                <a:rPr lang="en-US" altLang="zh-CN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5S</a:t>
              </a: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管理</a:t>
              </a:r>
              <a:endParaRPr lang="en-US" altLang="zh-CN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795020" hangingPunct="1">
                <a:buFont typeface="Wingdings" panose="05000000000000000000" pitchFamily="2" charset="2"/>
                <a:buChar char="u"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结构性思维</a:t>
              </a:r>
              <a:endParaRPr lang="en-US" altLang="zh-CN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795020" hangingPunct="1">
                <a:buFont typeface="Wingdings" panose="05000000000000000000" pitchFamily="2" charset="2"/>
                <a:buChar char="u"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商务呈现技巧</a:t>
              </a:r>
              <a:endParaRPr lang="en-US" altLang="zh-CN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795020" hangingPunct="1">
                <a:buFont typeface="Wingdings" panose="05000000000000000000" pitchFamily="2" charset="2"/>
                <a:buChar char="u"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时间管理</a:t>
              </a:r>
              <a:endParaRPr lang="zh-CN" altLang="en-US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梯形 57"/>
            <p:cNvSpPr/>
            <p:nvPr/>
          </p:nvSpPr>
          <p:spPr>
            <a:xfrm>
              <a:off x="7133114" y="1513205"/>
              <a:ext cx="1200308" cy="311785"/>
            </a:xfrm>
            <a:prstGeom prst="trapezoid">
              <a:avLst>
                <a:gd name="adj" fmla="val 0"/>
              </a:avLst>
            </a:prstGeom>
            <a:solidFill>
              <a:srgbClr val="00FFE6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795020">
                <a:defRPr/>
              </a:pPr>
              <a:r>
                <a:rPr lang="en-US" altLang="zh-CN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素养与共识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梯形 58"/>
            <p:cNvSpPr/>
            <p:nvPr/>
          </p:nvSpPr>
          <p:spPr>
            <a:xfrm>
              <a:off x="8432164" y="1511935"/>
              <a:ext cx="1059816" cy="316865"/>
            </a:xfrm>
            <a:prstGeom prst="trapezoid">
              <a:avLst>
                <a:gd name="adj" fmla="val 0"/>
              </a:avLst>
            </a:prstGeom>
            <a:solidFill>
              <a:srgbClr val="00FFE6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795020">
                <a:defRPr/>
              </a:pPr>
              <a:r>
                <a:rPr lang="en-US" altLang="zh-CN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基本技能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TextBox 73"/>
            <p:cNvSpPr txBox="1"/>
            <p:nvPr/>
          </p:nvSpPr>
          <p:spPr>
            <a:xfrm>
              <a:off x="9549130" y="1885950"/>
              <a:ext cx="1340485" cy="14256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795020" hangingPunct="1"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日常业务说明</a:t>
              </a:r>
              <a:endParaRPr lang="en-US" altLang="zh-CN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71450" indent="-171450" defTabSz="795020" hangingPunct="1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质量</a:t>
              </a:r>
              <a:endParaRPr lang="en-US" altLang="zh-CN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71450" indent="-171450" defTabSz="795020" hangingPunct="1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工艺</a:t>
              </a:r>
              <a:endParaRPr lang="en-US" altLang="zh-CN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71450" indent="-171450" defTabSz="795020" hangingPunct="1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人事管理</a:t>
              </a:r>
              <a:endParaRPr lang="en-US" altLang="zh-CN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71450" indent="-171450" defTabSz="795020" hangingPunct="1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设备</a:t>
              </a:r>
              <a:endParaRPr lang="en-US" altLang="zh-CN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71450" indent="-171450" defTabSz="795020" hangingPunct="1">
                <a:buFont typeface="Arial" panose="020B0604020202020204" pitchFamily="34" charset="0"/>
                <a:buChar char="•"/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生产管理</a:t>
              </a:r>
              <a:endParaRPr lang="zh-CN" altLang="en-US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梯形 62"/>
            <p:cNvSpPr/>
            <p:nvPr/>
          </p:nvSpPr>
          <p:spPr>
            <a:xfrm>
              <a:off x="9595705" y="1530239"/>
              <a:ext cx="1016794" cy="307340"/>
            </a:xfrm>
            <a:prstGeom prst="trapezoid">
              <a:avLst>
                <a:gd name="adj" fmla="val 0"/>
              </a:avLst>
            </a:prstGeom>
            <a:solidFill>
              <a:srgbClr val="00FFE6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795020">
                <a:defRPr/>
              </a:pPr>
              <a:r>
                <a:rPr lang="en-US" altLang="zh-CN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3.</a:t>
              </a: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业务技能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梯形 93"/>
            <p:cNvSpPr/>
            <p:nvPr/>
          </p:nvSpPr>
          <p:spPr bwMode="auto">
            <a:xfrm>
              <a:off x="10710672" y="1534232"/>
              <a:ext cx="1123827" cy="310388"/>
            </a:xfrm>
            <a:prstGeom prst="trapezoid">
              <a:avLst>
                <a:gd name="adj" fmla="val 0"/>
              </a:avLst>
            </a:prstGeom>
            <a:solidFill>
              <a:srgbClr val="00FFE6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795020">
                <a:defRPr/>
              </a:pPr>
              <a:r>
                <a:rPr lang="en-US" altLang="zh-CN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4.</a:t>
              </a: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业务实践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TextBox 73"/>
            <p:cNvSpPr txBox="1"/>
            <p:nvPr/>
          </p:nvSpPr>
          <p:spPr>
            <a:xfrm>
              <a:off x="10650856" y="1868805"/>
              <a:ext cx="1229995" cy="986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795020" hangingPunct="1"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导师制岗位课题实践及辅导</a:t>
              </a:r>
              <a:endParaRPr lang="en-US" altLang="zh-CN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795020" hangingPunct="1">
                <a:defRPr/>
              </a:pPr>
              <a:r>
                <a:rPr lang="zh-CN" altLang="en-US" sz="12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定期座谈及成果发布</a:t>
              </a:r>
              <a:endParaRPr lang="zh-CN" altLang="en-US" sz="12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文本占位符 1"/>
            <p:cNvSpPr txBox="1"/>
            <p:nvPr/>
          </p:nvSpPr>
          <p:spPr bwMode="auto">
            <a:xfrm>
              <a:off x="8169910" y="1127409"/>
              <a:ext cx="2758440" cy="32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49605" indent="-249555">
                <a:defRPr sz="2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00125" indent="-200025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00175" indent="-200025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00225" indent="-200025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57425" indent="-200025" eaLnBrk="0" fontAlgn="base" hangingPunct="0"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14625" indent="-200025" eaLnBrk="0" fontAlgn="base" hangingPunct="0"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71825" indent="-200025" eaLnBrk="0" fontAlgn="base" hangingPunct="0"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29025" indent="-200025" eaLnBrk="0" fontAlgn="base" hangingPunct="0"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031240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 b="1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技能人才转型培养四阶段</a:t>
              </a:r>
              <a:endParaRPr lang="zh-CN" altLang="en-US" sz="1200" b="1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 bwMode="auto">
            <a:xfrm flipH="1">
              <a:off x="4875530" y="1156970"/>
              <a:ext cx="6697980" cy="2773680"/>
            </a:xfrm>
            <a:prstGeom prst="line">
              <a:avLst/>
            </a:prstGeom>
            <a:noFill/>
            <a:ln w="9525" cap="flat" cmpd="sng" algn="ctr">
              <a:noFill/>
              <a:prstDash val="dashDot"/>
            </a:ln>
            <a:effectLst/>
          </p:spPr>
        </p:cxnSp>
        <p:cxnSp>
          <p:nvCxnSpPr>
            <p:cNvPr id="69" name="直接连接符 68"/>
            <p:cNvCxnSpPr/>
            <p:nvPr/>
          </p:nvCxnSpPr>
          <p:spPr bwMode="auto">
            <a:xfrm flipV="1">
              <a:off x="852170" y="5207000"/>
              <a:ext cx="5864860" cy="1079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Dot"/>
            </a:ln>
            <a:effectLst/>
          </p:spPr>
        </p:cxnSp>
        <p:cxnSp>
          <p:nvCxnSpPr>
            <p:cNvPr id="70" name="直接连接符 69"/>
            <p:cNvCxnSpPr/>
            <p:nvPr/>
          </p:nvCxnSpPr>
          <p:spPr bwMode="auto">
            <a:xfrm flipV="1">
              <a:off x="857250" y="2896870"/>
              <a:ext cx="3358515" cy="762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Dot"/>
            </a:ln>
            <a:effectLst/>
          </p:spPr>
        </p:cxnSp>
        <p:cxnSp>
          <p:nvCxnSpPr>
            <p:cNvPr id="71" name="直接箭头连接符 70"/>
            <p:cNvCxnSpPr/>
            <p:nvPr/>
          </p:nvCxnSpPr>
          <p:spPr>
            <a:xfrm flipH="1">
              <a:off x="2177060" y="4337685"/>
              <a:ext cx="149733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triangle"/>
            </a:ln>
            <a:effectLst/>
          </p:spPr>
        </p:cxnSp>
        <p:grpSp>
          <p:nvGrpSpPr>
            <p:cNvPr id="72" name="组合 71"/>
            <p:cNvGrpSpPr/>
            <p:nvPr/>
          </p:nvGrpSpPr>
          <p:grpSpPr>
            <a:xfrm>
              <a:off x="791210" y="6112329"/>
              <a:ext cx="9953625" cy="442410"/>
              <a:chOff x="976030" y="4425500"/>
              <a:chExt cx="8964613" cy="311145"/>
            </a:xfrm>
          </p:grpSpPr>
          <p:sp>
            <p:nvSpPr>
              <p:cNvPr id="90" name="AutoShape 52"/>
              <p:cNvSpPr>
                <a:spLocks noChangeArrowheads="1"/>
              </p:cNvSpPr>
              <p:nvPr/>
            </p:nvSpPr>
            <p:spPr bwMode="auto">
              <a:xfrm>
                <a:off x="976030" y="4428142"/>
                <a:ext cx="1765301" cy="308503"/>
              </a:xfrm>
              <a:prstGeom prst="chevron">
                <a:avLst>
                  <a:gd name="adj" fmla="val 2592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031240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>
                <a:off x="2706009" y="4425500"/>
                <a:ext cx="2863850" cy="308503"/>
              </a:xfrm>
              <a:prstGeom prst="chevron">
                <a:avLst>
                  <a:gd name="adj" fmla="val 2592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031240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" name="AutoShape 54"/>
              <p:cNvSpPr>
                <a:spLocks noChangeArrowheads="1"/>
              </p:cNvSpPr>
              <p:nvPr/>
            </p:nvSpPr>
            <p:spPr bwMode="auto">
              <a:xfrm>
                <a:off x="5540093" y="4452112"/>
                <a:ext cx="1582737" cy="257086"/>
              </a:xfrm>
              <a:prstGeom prst="chevron">
                <a:avLst>
                  <a:gd name="adj" fmla="val 22668"/>
                </a:avLst>
              </a:prstGeom>
              <a:solidFill>
                <a:srgbClr val="F67D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031240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2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" name="AutoShape 52"/>
              <p:cNvSpPr>
                <a:spLocks noChangeArrowheads="1"/>
              </p:cNvSpPr>
              <p:nvPr/>
            </p:nvSpPr>
            <p:spPr bwMode="auto">
              <a:xfrm>
                <a:off x="7076793" y="4425761"/>
                <a:ext cx="2863850" cy="308503"/>
              </a:xfrm>
              <a:prstGeom prst="chevron">
                <a:avLst>
                  <a:gd name="adj" fmla="val 25929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031240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710101" y="6204124"/>
              <a:ext cx="10034736" cy="281325"/>
              <a:chOff x="722304" y="5987653"/>
              <a:chExt cx="8423715" cy="197885"/>
            </a:xfrm>
          </p:grpSpPr>
          <p:sp>
            <p:nvSpPr>
              <p:cNvPr id="86" name="Text Box 51"/>
              <p:cNvSpPr txBox="1">
                <a:spLocks noChangeArrowheads="1"/>
              </p:cNvSpPr>
              <p:nvPr/>
            </p:nvSpPr>
            <p:spPr bwMode="auto">
              <a:xfrm>
                <a:off x="722304" y="5987653"/>
                <a:ext cx="1645348" cy="179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031240" hangingPunct="1"/>
                <a:r>
                  <a:rPr lang="zh-CN" altLang="en-US" sz="1400" kern="120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岗位胜任阶段</a:t>
                </a:r>
                <a:endParaRPr lang="zh-CN" altLang="en-US" sz="14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" name="Text Box 53"/>
              <p:cNvSpPr txBox="1">
                <a:spLocks noChangeArrowheads="1"/>
              </p:cNvSpPr>
              <p:nvPr/>
            </p:nvSpPr>
            <p:spPr bwMode="auto">
              <a:xfrm>
                <a:off x="2449432" y="5994636"/>
                <a:ext cx="2580730" cy="179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031240" hangingPunct="1"/>
                <a:r>
                  <a:rPr lang="zh-CN" altLang="en-US" sz="1400" kern="120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能力提升阶段</a:t>
                </a:r>
                <a:endParaRPr lang="zh-CN" altLang="en-US" sz="14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" name="Text Box 55"/>
              <p:cNvSpPr txBox="1">
                <a:spLocks noChangeArrowheads="1"/>
              </p:cNvSpPr>
              <p:nvPr/>
            </p:nvSpPr>
            <p:spPr bwMode="auto">
              <a:xfrm>
                <a:off x="5069303" y="6005550"/>
                <a:ext cx="1436740" cy="179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031240" hangingPunct="1"/>
                <a:r>
                  <a:rPr lang="zh-CN" altLang="en-US" sz="1400" kern="120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能力拓展阶段</a:t>
                </a:r>
                <a:endParaRPr lang="zh-CN" altLang="en-US" sz="14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" name="Text Box 55"/>
              <p:cNvSpPr txBox="1">
                <a:spLocks noChangeArrowheads="1"/>
              </p:cNvSpPr>
              <p:nvPr/>
            </p:nvSpPr>
            <p:spPr bwMode="auto">
              <a:xfrm>
                <a:off x="6543457" y="5994636"/>
                <a:ext cx="2602562" cy="179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031240" hangingPunct="1"/>
                <a:r>
                  <a:rPr lang="zh-CN" altLang="en-US" sz="1400" kern="120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高潜阶段</a:t>
                </a:r>
                <a:endParaRPr lang="zh-CN" altLang="en-US" sz="1400" kern="12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4" name="圆角矩形 187"/>
            <p:cNvSpPr/>
            <p:nvPr/>
          </p:nvSpPr>
          <p:spPr bwMode="auto">
            <a:xfrm flipH="1">
              <a:off x="11129010" y="6108700"/>
              <a:ext cx="554355" cy="516890"/>
            </a:xfrm>
            <a:prstGeom prst="roundRect">
              <a:avLst>
                <a:gd name="adj" fmla="val 10018"/>
              </a:avLst>
            </a:prstGeom>
            <a:solidFill>
              <a:srgbClr val="F67D04"/>
            </a:solidFill>
            <a:ln w="9525" cap="flat" cmpd="sng" algn="ctr">
              <a:solidFill>
                <a:srgbClr val="F67D04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50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阶段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7263765" y="3380105"/>
              <a:ext cx="4035425" cy="1492250"/>
            </a:xfrm>
            <a:prstGeom prst="rect">
              <a:avLst/>
            </a:prstGeom>
            <a:noFill/>
            <a:ln w="12700" cap="flat" cmpd="sng" algn="ctr">
              <a:solidFill>
                <a:srgbClr val="0070C0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1031240" hangingPunct="1">
                <a:defRPr/>
              </a:pPr>
              <a:endParaRPr lang="zh-CN" altLang="en-US" sz="4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 bwMode="auto">
            <a:xfrm flipH="1">
              <a:off x="835660" y="1041400"/>
              <a:ext cx="11068050" cy="14097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Dot"/>
            </a:ln>
            <a:effectLst/>
          </p:spPr>
        </p:cxnSp>
        <p:cxnSp>
          <p:nvCxnSpPr>
            <p:cNvPr id="77" name="直接连接符 76"/>
            <p:cNvCxnSpPr/>
            <p:nvPr/>
          </p:nvCxnSpPr>
          <p:spPr bwMode="auto">
            <a:xfrm flipH="1">
              <a:off x="4858385" y="1050290"/>
              <a:ext cx="7022465" cy="292163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Dot"/>
            </a:ln>
            <a:effectLst/>
          </p:spPr>
        </p:cxnSp>
        <p:sp>
          <p:nvSpPr>
            <p:cNvPr id="78" name="圆角矩形 191"/>
            <p:cNvSpPr/>
            <p:nvPr/>
          </p:nvSpPr>
          <p:spPr bwMode="auto">
            <a:xfrm>
              <a:off x="3217545" y="1447165"/>
              <a:ext cx="273685" cy="1155700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技能大师工作室</a:t>
              </a:r>
              <a:endPara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圆角矩形 192"/>
            <p:cNvSpPr/>
            <p:nvPr/>
          </p:nvSpPr>
          <p:spPr bwMode="auto">
            <a:xfrm>
              <a:off x="3720465" y="1455420"/>
              <a:ext cx="222885" cy="1174115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十佳工匠评选</a:t>
              </a:r>
              <a:endPara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圆角矩形 193"/>
            <p:cNvSpPr/>
            <p:nvPr/>
          </p:nvSpPr>
          <p:spPr bwMode="auto">
            <a:xfrm>
              <a:off x="4139565" y="1444625"/>
              <a:ext cx="252730" cy="1184275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工匠“活教材”</a:t>
              </a:r>
              <a:endPara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圆角矩形 194"/>
            <p:cNvSpPr/>
            <p:nvPr/>
          </p:nvSpPr>
          <p:spPr bwMode="auto">
            <a:xfrm>
              <a:off x="3151687" y="1120603"/>
              <a:ext cx="1356995" cy="215265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240"/>
                </a:lnSpc>
                <a:defRPr/>
              </a:pPr>
              <a:r>
                <a:rPr lang="zh-CN" altLang="en-US" sz="11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“吕义聪”计划</a:t>
              </a:r>
              <a:endParaRPr lang="zh-CN" altLang="en-US" sz="11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圆角矩形 195"/>
            <p:cNvSpPr/>
            <p:nvPr/>
          </p:nvSpPr>
          <p:spPr bwMode="auto">
            <a:xfrm>
              <a:off x="5024755" y="1779905"/>
              <a:ext cx="1162685" cy="220345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24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六子规划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圆角矩形 196"/>
            <p:cNvSpPr/>
            <p:nvPr/>
          </p:nvSpPr>
          <p:spPr bwMode="auto">
            <a:xfrm>
              <a:off x="1463041" y="1584633"/>
              <a:ext cx="1162685" cy="650239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031240" hangingPunct="1">
                <a:lnSpc>
                  <a:spcPts val="124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弘扬工匠精神</a:t>
              </a:r>
              <a:endParaRPr lang="en-US" altLang="zh-CN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031240" hangingPunct="1">
                <a:lnSpc>
                  <a:spcPts val="1240"/>
                </a:lnSpc>
                <a:defRPr/>
              </a:pPr>
              <a:endParaRPr lang="en-US" altLang="zh-CN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031240" hangingPunct="1">
                <a:lnSpc>
                  <a:spcPts val="1240"/>
                </a:lnSpc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铸就工匠梦想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右箭头 197"/>
            <p:cNvSpPr/>
            <p:nvPr/>
          </p:nvSpPr>
          <p:spPr>
            <a:xfrm>
              <a:off x="2811145" y="1696085"/>
              <a:ext cx="362585" cy="373380"/>
            </a:xfrm>
            <a:prstGeom prst="rightArrow">
              <a:avLst/>
            </a:prstGeom>
            <a:solidFill>
              <a:srgbClr val="F67D0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240" hangingPunct="1">
                <a:defRPr/>
              </a:pPr>
              <a:endParaRPr lang="zh-CN" altLang="en-US" sz="4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右箭头 198"/>
            <p:cNvSpPr/>
            <p:nvPr/>
          </p:nvSpPr>
          <p:spPr>
            <a:xfrm>
              <a:off x="4561205" y="1725930"/>
              <a:ext cx="362585" cy="373380"/>
            </a:xfrm>
            <a:prstGeom prst="rightArrow">
              <a:avLst/>
            </a:prstGeom>
            <a:solidFill>
              <a:srgbClr val="F67D0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240" hangingPunct="1">
                <a:defRPr/>
              </a:pPr>
              <a:endParaRPr lang="zh-CN" altLang="en-US" sz="4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978811" y="3168907"/>
            <a:ext cx="938077" cy="336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95020"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highlight>
                  <a:srgbClr val="00FFE6"/>
                </a:highlight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200" b="1" dirty="0">
                <a:solidFill>
                  <a:prstClr val="black"/>
                </a:solidFill>
                <a:highlight>
                  <a:srgbClr val="00FFE6"/>
                </a:highlight>
                <a:latin typeface="微软雅黑" panose="020B0503020204020204" charset="-122"/>
                <a:ea typeface="微软雅黑" panose="020B0503020204020204" charset="-122"/>
              </a:rPr>
              <a:t>业务实践</a:t>
            </a:r>
            <a:endParaRPr lang="zh-CN" altLang="en-US" sz="1200" b="1" dirty="0">
              <a:solidFill>
                <a:prstClr val="black"/>
              </a:solidFill>
              <a:highlight>
                <a:srgbClr val="00FFE6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2434291" y="5607816"/>
            <a:ext cx="6788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技能人才生命周期分为</a:t>
            </a:r>
            <a:r>
              <a:rPr lang="zh-CN" altLang="en-US" sz="1400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“</a:t>
            </a:r>
            <a:r>
              <a:rPr lang="zh-CN" altLang="en-US" sz="1400" b="1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适应期、成长期、发展期、成熟期、平稳期</a:t>
            </a:r>
            <a:r>
              <a:rPr lang="zh-CN" altLang="en-US" sz="1400" dirty="0">
                <a:solidFill>
                  <a:srgbClr val="EC7C30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” </a:t>
            </a:r>
            <a:endParaRPr lang="en-US" altLang="zh-CN" sz="1400" dirty="0">
              <a:solidFill>
                <a:srgbClr val="EC7C30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技能、管理双通道在每个阶段均有企业相关发展体系、赋能项目支撑。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pPr marL="342900" indent="-342900" algn="ctr" defTabSz="914400">
              <a:buFont typeface="Wingdings" panose="05000000000000000000" pitchFamily="2" charset="2"/>
              <a:buChar char="n"/>
              <a:defRPr/>
            </a:pPr>
            <a:endParaRPr lang="en-US" altLang="zh-CN" sz="1600" dirty="0">
              <a:solidFill>
                <a:srgbClr val="EC7C3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8" name="object 4"/>
          <p:cNvSpPr txBox="1"/>
          <p:nvPr/>
        </p:nvSpPr>
        <p:spPr>
          <a:xfrm>
            <a:off x="1119725" y="236991"/>
            <a:ext cx="20289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b="1" kern="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关于职业发展</a:t>
            </a:r>
            <a:endParaRPr lang="zh-CN" altLang="en-US" sz="2400" b="1" kern="0" spc="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" name="object 5"/>
          <p:cNvSpPr/>
          <p:nvPr/>
        </p:nvSpPr>
        <p:spPr>
          <a:xfrm>
            <a:off x="875009" y="266201"/>
            <a:ext cx="64769" cy="337185"/>
          </a:xfrm>
          <a:custGeom>
            <a:avLst/>
            <a:gdLst/>
            <a:ahLst/>
            <a:cxnLst/>
            <a:rect l="l" t="t" r="r" b="b"/>
            <a:pathLst>
              <a:path w="64769" h="337184">
                <a:moveTo>
                  <a:pt x="64173" y="0"/>
                </a:moveTo>
                <a:lnTo>
                  <a:pt x="0" y="0"/>
                </a:lnTo>
                <a:lnTo>
                  <a:pt x="0" y="336803"/>
                </a:lnTo>
                <a:lnTo>
                  <a:pt x="64173" y="336803"/>
                </a:lnTo>
                <a:lnTo>
                  <a:pt x="6417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6"/>
          <p:cNvSpPr txBox="1"/>
          <p:nvPr/>
        </p:nvSpPr>
        <p:spPr>
          <a:xfrm>
            <a:off x="329583" y="266201"/>
            <a:ext cx="488315" cy="313547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571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45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1932</Words>
  <Application>WPS 演示</Application>
  <PresentationFormat>宽屏</PresentationFormat>
  <Paragraphs>442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Arial</vt:lpstr>
      <vt:lpstr>Sofia Pro Extra Light</vt:lpstr>
      <vt:lpstr>Segoe Print</vt:lpstr>
      <vt:lpstr>Calibri</vt:lpstr>
      <vt:lpstr>Zeekr Text Regular</vt:lpstr>
      <vt:lpstr>Zeekr LanTingHeiS</vt:lpstr>
      <vt:lpstr>等线</vt:lpstr>
      <vt:lpstr>Times New Roman</vt:lpstr>
      <vt:lpstr>Calibri</vt:lpstr>
      <vt:lpstr>Impact</vt:lpstr>
      <vt:lpstr>FZLanTingHeiS-EL-GB</vt:lpstr>
      <vt:lpstr>方正兰亭纤黑简体</vt:lpstr>
      <vt:lpstr>黑体</vt:lpstr>
      <vt:lpstr>Lynkco Type Medium</vt:lpstr>
      <vt:lpstr>Office Theme</vt:lpstr>
      <vt:lpstr>Office 主题​​</vt:lpstr>
      <vt:lpstr>公司简介</vt:lpstr>
      <vt:lpstr>全景介绍</vt:lpstr>
      <vt:lpstr>PowerPoint 演示文稿</vt:lpstr>
      <vt:lpstr>五大车间风采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我们的福利政策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李思源(牛犇)</dc:creator>
  <cp:lastModifiedBy>馬鴻博</cp:lastModifiedBy>
  <cp:revision>66</cp:revision>
  <dcterms:created xsi:type="dcterms:W3CDTF">2023-10-19T13:44:00Z</dcterms:created>
  <dcterms:modified xsi:type="dcterms:W3CDTF">2025-12-25T10:25:12Z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2023-04-04T08:00:00Z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2023-10-19T08:00:00Z</vt:filetime>
  </property>
  <property fmtid="{D5CDD505-2E9C-101B-9397-08002B2CF9AE}" pid="5" name="EagleCloud">
    <vt:lpwstr>61676334b4e8422151e43967553014381f5e06876ebe2bbce66cedec39aecaac7d38f4a188ee032ed1e8ff2b0bf1df315695620f128a918756242721cee19de439364240fb3cb2ed3f5b47b5a74b7b51c7cdda21ea28ecff151540504e756095291974f61bdb1ace01a809526f1f259cb3b5594a3412f87459dc6ad0fa82ced</vt:lpwstr>
  </property>
  <property fmtid="{D5CDD505-2E9C-101B-9397-08002B2CF9AE}" pid="6" name="EagleCloud1">
    <vt:lpwstr>eca21c76e22112ba5bab23b7bc04a01e3b551da83bda2d399bb3ba6b858c30eef37d70fadd931c4b8c841b0e9e83764f2893506c17951b5a084434d9dc32b89ee6c2bf75acc82d13f66fb3c81cbe1bef92b2784c8dbeec7a9827afcf030b55f24961503fc3170a28aeab97dfa8b21231230a771f0869c7d9539c870105a7bea</vt:lpwstr>
  </property>
  <property fmtid="{D5CDD505-2E9C-101B-9397-08002B2CF9AE}" pid="7" name="EagleCloud2">
    <vt:lpwstr>27b040cb8f92a6593a6ec97022c9c8a4823f6c4878431f93f91116b2ddba8b712248824964d7e7d6e48b7e1d01b13bf451f8a46d73a24dbb1c1b4cdca1b6be74fca320c0e5b64c115a746c59c415782f2f2b58a82ae8a68a460b5467879e76932a3ea7e7f50b58a10a7e2d37e8170bc251a3e04d11eba9c2abe011751acab24</vt:lpwstr>
  </property>
  <property fmtid="{D5CDD505-2E9C-101B-9397-08002B2CF9AE}" pid="8" name="EagleCloud3">
    <vt:lpwstr>47cb0acc2c7a8d2904857f7fd9601e0946684fb747665aa78a1a024d4a1f03f5ea0e6eaef9b7ce074846459999a7cd177f86b70d814ea7234f23770d7d01bf7af84e8659f79e3531baf80fcf8ae0fd54921099daa06ba94db1076b759e6abfca6d625ed221d2eb5bd6679de768088c03c97be67f0b8f10194ca4e5c7663cd7e</vt:lpwstr>
  </property>
  <property fmtid="{D5CDD505-2E9C-101B-9397-08002B2CF9AE}" pid="9" name="EagleCloud4">
    <vt:lpwstr>522265f633723af0e5d1dd4952dca361bf16f8e956fe8b39f1150b57aaf45f86d03df12aa01b09fb43e5effe0f62be941634eb70487e8e92a7660c0892eda3661eeb292d0fde0287de408b182667007a24801e53b8dfd6eb7d1544fa5346020aae405df850b466f8b9afe29eaf7d23df2ec1b1490ce58ec97658dcf60853a59</vt:lpwstr>
  </property>
  <property fmtid="{D5CDD505-2E9C-101B-9397-08002B2CF9AE}" pid="10" name="EagleCloud5">
    <vt:lpwstr>567fe3ea527e3c68db71ea3d082cb23201d7bfb4280ff9f3b5a0635fb8150d9e012fcba9da19b858a41266a3dc97021a80be16686a32c3404cc2b1b7b9ccd871245b25d550fc1610f4755d965ac2ba717d0c59987d838114aa27bbefd537cee172c61fed5732845c5904f92786f688d9df57ce364b372d273c25ebea275bfc8</vt:lpwstr>
  </property>
  <property fmtid="{D5CDD505-2E9C-101B-9397-08002B2CF9AE}" pid="11" name="EagleCloud6">
    <vt:lpwstr>8dd6b21bffcefd890a59aa61d60a6533b43f7d8c2a25bd935408eb08bbf5317b942dce80e99a3e2ba88c9f3116f3e103d334cef22a06e7faf2d9b28c8d376e4fee230baa3cbf8b4449ac43aa4838e99031aa7a7d7a089f71b234821daebfd370f0548d8173cd81f194ad436bb1e672254e55c5ce9d92a0db9baa79e09fc0b37</vt:lpwstr>
  </property>
  <property fmtid="{D5CDD505-2E9C-101B-9397-08002B2CF9AE}" pid="12" name="EagleCloud7">
    <vt:lpwstr>fdb3e33f3a1381d587d6531bdcab39fa577db1da77782f9515384d681dbbc226ca61dac70ba3ecba568e55b3cea97d44d6bfdeded8e7eb3a34113cae1bc1ac9756b2f1c5439acb57368a25244b7a36d8255c5334aed443adb9f82f61bcc3e8879bbfc854df202139758bdc765229d0b87c4e1c00222c72d9390e5e90957ae5d</vt:lpwstr>
  </property>
  <property fmtid="{D5CDD505-2E9C-101B-9397-08002B2CF9AE}" pid="13" name="EagleCloud8">
    <vt:lpwstr>766bf70fcbaf1a2104a31c25c20aa3a8c958cb082a008b59b9bc039e29354e819b4d9e9496f7f39cfaf7bd2f1ed9438fce442544e8955a089d728d52c6ec155283db547c7529da055c51e62cf136b1c72ce1781d61676334b4e8422151e43967553014381f5e06876ebe2bbce66cedec39aecaace13a7a50d2e78fc24905f2d</vt:lpwstr>
  </property>
  <property fmtid="{D5CDD505-2E9C-101B-9397-08002B2CF9AE}" pid="14" name="EagleCloud9">
    <vt:lpwstr>51543115778aca51383c20cca8ff5350a41dc229e39364240fb3cb2ed3f5b47b5a74b7b510de13fb72ae3c781cd8f8297ee55ae1855b5473ffe5450d65a828a4421b6d5bdf0b073781d3ea92428f9c328e8aec9f35db87f9726d12b813bf18993f907dc66bf9540baa2043b7c6ac602d48b797050b869246456f8434bee8d1c</vt:lpwstr>
  </property>
  <property fmtid="{D5CDD505-2E9C-101B-9397-08002B2CF9AE}" pid="15" name="EagleCloud10">
    <vt:lpwstr>c01bda14d418604483de4acc9650e2654583bb6ce83b818deddb9c61f44804e0ad88584198d6d0c6504fbf436ed2a150575271ed05142e522dc07563f7103071f933e48d2df49791907f8143f3a6e57930021f52018bfb24aa93b0ab36d70d88d7432a2afa0fe83b6ff531ceba37820154ab81869939e9ae82b736d7a42d2eb</vt:lpwstr>
  </property>
  <property fmtid="{D5CDD505-2E9C-101B-9397-08002B2CF9AE}" pid="16" name="EagleCloud11">
    <vt:lpwstr>d4f3c67d938bd3d6d1759361592f0b9a5f647e1e5bdba101be78687987a0745fdace4eb06355b712c124a919afae5d87143b48201748e5ab3ac7f818fea978dde11a31e4377fa49bbdc5d5baba8929ef35debf6c3a1279f3bed8127dc1d52b00c2f5cfcbafd8805b075d9d46b6aab9459982ce5faed5ecf7dd18e9da6b461c5</vt:lpwstr>
  </property>
  <property fmtid="{D5CDD505-2E9C-101B-9397-08002B2CF9AE}" pid="17" name="EagleCloud12">
    <vt:lpwstr>b05b63be3dbe173ab10ca3436ad83bfb2e50a0705a0fd592383ebc3d2c7cb116e663995d8a8d8e219acd844543624dc999ee5522f0b182462ddc63ab21fb01892c32d991b4996d2567ada134e34c1e4d0086b3000f3c67527756cd88918d47e19eeadf9b8b4ce1929fd2b1491860cd7a90035cb881c05665cfa8fcfb2645b50</vt:lpwstr>
  </property>
  <property fmtid="{D5CDD505-2E9C-101B-9397-08002B2CF9AE}" pid="18" name="EagleCloud13">
    <vt:lpwstr>79232e7f621e45b712c124a919afae5d87143b48201748e5ab3ac7f818fea978dde11a31e4377fa49bbdc5d5baba8929ef35debf6c3a19fa8686bbb412bc66c44502cca4eb2e20a4697133becd7907b113babe53c41c0e415471bee272309685d9fcaadd86641794f5b44391626332dbb59b8c3fb3e53403105a93623fc0dac</vt:lpwstr>
  </property>
  <property fmtid="{D5CDD505-2E9C-101B-9397-08002B2CF9AE}" pid="19" name="EagleCloud14">
    <vt:lpwstr>6b4a1dd6e0977c317b39e33bc2cacb7eb86ebbc49f48291911b8d3b35f45e7256c43fe1f9a640c40c6e9f3cf5e5ef118b1236ba1e1146a4e06ddebd17646cabb47d4f5ca9e6d4fe4e3fe6f78f190bf9e32e3a2a6020d4fbeb7e7e6213c1b4b0025b8eef45f4be759d2373f66e9fef79f526b0424d401018d02ce5a9cd501acc</vt:lpwstr>
  </property>
  <property fmtid="{D5CDD505-2E9C-101B-9397-08002B2CF9AE}" pid="20" name="EagleCloud15">
    <vt:lpwstr>26275c132ebb702bdddddee4eb5a97b17eec6f71ec0b2b289349c9482428ba562ecf14dcd051d2b</vt:lpwstr>
  </property>
  <property fmtid="{D5CDD505-2E9C-101B-9397-08002B2CF9AE}" pid="21" name="ICV">
    <vt:lpwstr>7474A7EE297B4B8FADECC24EB726D6B7_12</vt:lpwstr>
  </property>
  <property fmtid="{D5CDD505-2E9C-101B-9397-08002B2CF9AE}" pid="22" name="KSOProductBuildVer">
    <vt:lpwstr>2052-12.1.0.24034</vt:lpwstr>
  </property>
</Properties>
</file>