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257" r:id="rId3"/>
    <p:sldId id="258" r:id="rId4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9" userDrawn="1">
          <p15:clr>
            <a:srgbClr val="A4A3A4"/>
          </p15:clr>
        </p15:guide>
        <p15:guide id="2" pos="21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 showGuides="1">
      <p:cViewPr varScale="1">
        <p:scale>
          <a:sx n="72" d="100"/>
          <a:sy n="72" d="100"/>
        </p:scale>
        <p:origin x="1075" y="67"/>
      </p:cViewPr>
      <p:guideLst>
        <p:guide orient="horz" pos="2849"/>
        <p:guide pos="21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48677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>
                <a:cs typeface="微软雅黑" panose="020B0503020204020204" charset="-122"/>
              </a:rPr>
            </a:fld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4867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4867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>
                <a:cs typeface="微软雅黑" panose="020B0503020204020204" charset="-122"/>
              </a:rPr>
            </a:fld>
            <a:endParaRPr lang="zh-CN" altLang="en-US"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671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7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67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/>
          <p:nvPr>
            <p:ph type="sldImg" idx="2"/>
          </p:nvPr>
        </p:nvSpPr>
        <p:spPr/>
      </p:sp>
      <p:sp>
        <p:nvSpPr>
          <p:cNvPr id="1048597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/>
          <p:nvPr>
            <p:ph type="sldImg"/>
          </p:nvPr>
        </p:nvSpPr>
        <p:spPr/>
      </p:sp>
      <p:sp>
        <p:nvSpPr>
          <p:cNvPr id="1048608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9" name="灯片编号占位符 3"/>
          <p:cNvSpPr/>
          <p:nvPr>
            <p:ph type="sldNum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/>
          <p:nvPr>
            <p:ph type="sldImg" idx="2"/>
          </p:nvPr>
        </p:nvSpPr>
        <p:spPr/>
      </p:sp>
      <p:sp>
        <p:nvSpPr>
          <p:cNvPr id="1048615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幻灯片图像占位符 1"/>
          <p:cNvSpPr/>
          <p:nvPr>
            <p:ph type="sldImg"/>
          </p:nvPr>
        </p:nvSpPr>
        <p:spPr/>
      </p:sp>
      <p:sp>
        <p:nvSpPr>
          <p:cNvPr id="1048620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21" name="灯片编号占位符 3"/>
          <p:cNvSpPr/>
          <p:nvPr>
            <p:ph type="sldNum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/>
          <p:nvPr>
            <p:ph type="sldImg" idx="2"/>
          </p:nvPr>
        </p:nvSpPr>
        <p:spPr/>
      </p:sp>
      <p:sp>
        <p:nvSpPr>
          <p:cNvPr id="1048625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/>
          <p:nvPr>
            <p:ph type="sldImg" idx="2"/>
          </p:nvPr>
        </p:nvSpPr>
        <p:spPr/>
      </p:sp>
      <p:sp>
        <p:nvSpPr>
          <p:cNvPr id="1048629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幻灯片图像占位符 1"/>
          <p:cNvSpPr/>
          <p:nvPr>
            <p:ph type="sldImg" idx="2"/>
          </p:nvPr>
        </p:nvSpPr>
        <p:spPr/>
      </p:sp>
      <p:sp>
        <p:nvSpPr>
          <p:cNvPr id="1048637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幻灯片图像占位符 1"/>
          <p:cNvSpPr/>
          <p:nvPr>
            <p:ph type="sldImg" idx="2"/>
          </p:nvPr>
        </p:nvSpPr>
        <p:spPr/>
      </p:sp>
      <p:sp>
        <p:nvSpPr>
          <p:cNvPr id="104863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/>
          <p:nvPr>
            <p:ph type="sldImg" idx="2"/>
          </p:nvPr>
        </p:nvSpPr>
        <p:spPr/>
      </p:sp>
      <p:sp>
        <p:nvSpPr>
          <p:cNvPr id="1048641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652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65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5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5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1048599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60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0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1048657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658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659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60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61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bk object 18"/>
          <p:cNvSpPr/>
          <p:nvPr/>
        </p:nvSpPr>
        <p:spPr>
          <a:xfrm>
            <a:off x="0" y="40894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3644" y="0"/>
                </a:lnTo>
                <a:lnTo>
                  <a:pt x="3644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92000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3" name="bk object 22"/>
          <p:cNvSpPr/>
          <p:nvPr/>
        </p:nvSpPr>
        <p:spPr>
          <a:xfrm>
            <a:off x="0" y="138683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2997" y="0"/>
                </a:lnTo>
                <a:lnTo>
                  <a:pt x="2997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92000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64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65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66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68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69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5587-96DB-40EC-961B-E07DE05F97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5D38-A559-41F1-9A8E-3EF28D3F6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5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4D1-B358-46EF-8AC7-F49CE224EE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6874-506F-4819-8D59-B027F00E08E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7"/>
          <p:cNvSpPr/>
          <p:nvPr userDrawn="1"/>
        </p:nvSpPr>
        <p:spPr>
          <a:xfrm>
            <a:off x="0" y="40894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3644" y="0"/>
                </a:lnTo>
                <a:lnTo>
                  <a:pt x="3644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92000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77" name="bk object 21"/>
          <p:cNvSpPr/>
          <p:nvPr userDrawn="1"/>
        </p:nvSpPr>
        <p:spPr>
          <a:xfrm>
            <a:off x="0" y="138683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2997" y="0"/>
                </a:lnTo>
                <a:lnTo>
                  <a:pt x="2997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92000"/>
          </a:solid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916939" y="565619"/>
            <a:ext cx="103581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916939" y="1534794"/>
            <a:ext cx="1035812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1048583" name="Line 5"/>
          <p:cNvSpPr>
            <a:spLocks noChangeShapeType="1"/>
          </p:cNvSpPr>
          <p:nvPr userDrawn="1"/>
        </p:nvSpPr>
        <p:spPr bwMode="auto">
          <a:xfrm>
            <a:off x="0" y="714375"/>
            <a:ext cx="11696065" cy="63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2097152" name="Picture 4" descr="image00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77400" y="228600"/>
            <a:ext cx="1620520" cy="3187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微软雅黑" panose="020B0503020204020204" charset="-122"/>
          <a:cs typeface="+mj-cs"/>
        </a:defRPr>
      </a:lvl1pPr>
    </p:titleStyle>
    <p:bodyStyle>
      <a:lvl1pPr marL="0">
        <a:defRPr>
          <a:latin typeface="+mn-lt"/>
          <a:ea typeface="微软雅黑" panose="020B0503020204020204" charset="-122"/>
          <a:cs typeface="微软雅黑" panose="020B0503020204020204" charset="-122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04" y="0"/>
            <a:ext cx="12190592" cy="6858000"/>
          </a:xfrm>
          <a:prstGeom prst="rect">
            <a:avLst/>
          </a:prstGeom>
        </p:spPr>
      </p:pic>
      <p:sp>
        <p:nvSpPr>
          <p:cNvPr id="1048589" name="标题 1"/>
          <p:cNvSpPr/>
          <p:nvPr>
            <p:ph type="ctrTitle"/>
          </p:nvPr>
        </p:nvSpPr>
        <p:spPr>
          <a:xfrm>
            <a:off x="911424" y="2468893"/>
            <a:ext cx="9982133" cy="10156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265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科博达（嘉兴）产业基地</a:t>
            </a:r>
            <a:br>
              <a:rPr lang="zh-CN" altLang="en-US" sz="4265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265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招聘简介</a:t>
            </a:r>
            <a:endParaRPr lang="zh-CN" altLang="en-US" sz="4265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0" name="副标题 2"/>
          <p:cNvSpPr/>
          <p:nvPr>
            <p:ph type="subTitle" idx="1"/>
          </p:nvPr>
        </p:nvSpPr>
        <p:spPr>
          <a:xfrm>
            <a:off x="1292491" y="5661248"/>
            <a:ext cx="9217024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kern="12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2025.12</a:t>
            </a:r>
            <a:endParaRPr lang="en-US" altLang="zh-CN" sz="3200" b="1" kern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39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招聘岗位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graphicFrame>
        <p:nvGraphicFramePr>
          <p:cNvPr id="4194304" name="表格 10"/>
          <p:cNvGraphicFramePr/>
          <p:nvPr>
            <p:custDataLst>
              <p:tags r:id="rId1"/>
            </p:custDataLst>
          </p:nvPr>
        </p:nvGraphicFramePr>
        <p:xfrm>
          <a:off x="533400" y="1447800"/>
          <a:ext cx="11090275" cy="487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20"/>
                <a:gridCol w="2853690"/>
                <a:gridCol w="2538095"/>
                <a:gridCol w="2896870"/>
              </a:tblGrid>
              <a:tr h="11614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000" b="1" spc="13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岗位需求</a:t>
                      </a:r>
                      <a:endParaRPr lang="zh-CN" sz="20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 cmpd="sng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000" spc="130" dirty="0" smtClean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工作</a:t>
                      </a:r>
                      <a:r>
                        <a:rPr lang="zh-CN" altLang="en-US" sz="2000" spc="130" dirty="0" smtClean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时间</a:t>
                      </a:r>
                      <a:endParaRPr lang="zh-CN" sz="20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2000" spc="130" dirty="0" smtClean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培养模式</a:t>
                      </a:r>
                      <a:endParaRPr lang="zh-CN" sz="2000" b="1" spc="13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mpd="sng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2000" b="1" spc="130" dirty="0" smtClean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实习待遇</a:t>
                      </a:r>
                      <a:endParaRPr lang="zh-CN" altLang="zh-CN" sz="2000" b="1" spc="130" dirty="0" smtClean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mpd="sng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</a:tr>
              <a:tr h="371602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智能制造车间作业员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岗位要求：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大专学历、年满</a:t>
                      </a:r>
                      <a:r>
                        <a:rPr lang="en-US" sz="1800" spc="130" dirty="0" smtClean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18周岁、</a:t>
                      </a:r>
                      <a:r>
                        <a:rPr lang="en-US" sz="180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吃苦耐劳、服从管理、</a:t>
                      </a:r>
                      <a:r>
                        <a:rPr lang="en-US" sz="1800" spc="130" dirty="0" smtClean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适应倒班</a:t>
                      </a: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 cmpd="sng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点对点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00-20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：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00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中午晚上各休息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35-45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分钟时间。</a:t>
                      </a:r>
                      <a:endParaRPr lang="zh-CN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倒班制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，有夜班，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一个月休息</a:t>
                      </a:r>
                      <a:r>
                        <a:rPr lang="en-US" alt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天。</a:t>
                      </a:r>
                      <a:endParaRPr lang="zh-CN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法定节假日正常休息。</a:t>
                      </a:r>
                      <a:endParaRPr lang="en-US" altLang="zh-CN" sz="1800" b="0" spc="130" dirty="0" smtClean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（如遇特殊情况赶工月休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1-2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天）</a:t>
                      </a: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实习期间为车间一线工作人员，如想留在企业发展，</a:t>
                      </a:r>
                      <a:r>
                        <a:rPr lang="zh-CN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毕业后</a:t>
                      </a:r>
                      <a:r>
                        <a:rPr lang="zh-CN" alt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进行转正，转正通过后，可以向技术员或管理岗位转岗，晋升通道开阔。</a:t>
                      </a:r>
                      <a:endParaRPr lang="zh-CN" altLang="zh-CN" sz="1800" b="0" spc="130" dirty="0" smtClean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spc="130" dirty="0" smtClean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1800" b="0" spc="130" dirty="0" smtClean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mpd="sng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月综合收入：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4800~5500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（个别特殊岗位补贴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0-600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月）时薪不低于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小时，次月</a:t>
                      </a:r>
                      <a:r>
                        <a:rPr lang="en-US" altLang="zh-CN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lang="zh-CN" altLang="en-US" sz="1800" b="0" spc="13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日发薪。</a:t>
                      </a:r>
                      <a:endParaRPr lang="zh-CN" altLang="en-US" sz="1800" b="0" spc="13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mpd="sng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43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公司配套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70" name="图片 7" descr="WPS图片拼图"/>
          <p:cNvPicPr/>
          <p:nvPr/>
        </p:nvPicPr>
        <p:blipFill>
          <a:blip r:embed="rId1"/>
          <a:stretch>
            <a:fillRect/>
          </a:stretch>
        </p:blipFill>
        <p:spPr>
          <a:xfrm>
            <a:off x="6085205" y="990600"/>
            <a:ext cx="5561965" cy="5386070"/>
          </a:xfrm>
          <a:prstGeom prst="rect">
            <a:avLst/>
          </a:prstGeom>
        </p:spPr>
      </p:pic>
      <p:sp>
        <p:nvSpPr>
          <p:cNvPr id="1048644" name="Rectangle 4"/>
          <p:cNvSpPr/>
          <p:nvPr/>
        </p:nvSpPr>
        <p:spPr>
          <a:xfrm>
            <a:off x="152400" y="2286000"/>
            <a:ext cx="5734685" cy="3049270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标准</a:t>
            </a:r>
            <a:r>
              <a:rPr lang="en-US" altLang="zh-CN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4-6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人间、员工宿舍面积</a:t>
            </a:r>
            <a:r>
              <a:rPr lang="en-US" altLang="zh-CN" b="1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30</a:t>
            </a:r>
            <a:r>
              <a:rPr lang="zh-CN" altLang="en-US" b="1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平方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米，提供统一公寓床，配备</a:t>
            </a:r>
            <a:r>
              <a:rPr lang="zh-CN" altLang="en-US" b="1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独立卫生间和独立阳台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；</a:t>
            </a:r>
            <a:endParaRPr lang="zh-CN" altLang="en-US" dirty="0" smtClean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卫生间提供热水淋浴、洗漱台盆、抽水马桶等；</a:t>
            </a:r>
            <a:endParaRPr lang="zh-CN" altLang="en-US" dirty="0" smtClean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每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间安装</a:t>
            </a:r>
            <a:r>
              <a:rPr lang="zh-CN" altLang="en-US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空调、</a:t>
            </a:r>
            <a:r>
              <a:rPr lang="zh-CN" altLang="en-US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  <a:sym typeface="+mn-ea"/>
              </a:rPr>
              <a:t>免费</a:t>
            </a:r>
            <a:r>
              <a:rPr lang="en-US" altLang="zh-CN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  <a:sym typeface="+mn-ea"/>
              </a:rPr>
              <a:t>WIFI</a:t>
            </a:r>
            <a:r>
              <a:rPr lang="zh-CN" altLang="en-US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  <a:sym typeface="+mn-ea"/>
              </a:rPr>
              <a:t>，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每层有洗衣机以及饮水器提供过滤饮用水。</a:t>
            </a: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46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公司配套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sp>
        <p:nvSpPr>
          <p:cNvPr id="1048647" name="Rectangle 4"/>
          <p:cNvSpPr/>
          <p:nvPr/>
        </p:nvSpPr>
        <p:spPr>
          <a:xfrm>
            <a:off x="228600" y="2057400"/>
            <a:ext cx="5734685" cy="3033395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食堂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四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楼设立有</a:t>
            </a:r>
            <a:r>
              <a:rPr lang="zh-CN" altLang="en-US" b="1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免费健身中心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，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包括跑步机、、乒乓球桌、台球桌、阅览室等，为员工提供休闲健身服务；</a:t>
            </a:r>
            <a:endParaRPr lang="en-US" altLang="zh-CN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食堂提供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员工就餐</a:t>
            </a:r>
            <a:r>
              <a:rPr lang="zh-CN" altLang="en-US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，</a:t>
            </a:r>
            <a:r>
              <a:rPr lang="zh-CN" altLang="en-US" b="1" dirty="0" smtClean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嘉兴市职工示范食堂</a:t>
            </a:r>
            <a:endParaRPr lang="zh-CN" altLang="en-US" b="1" dirty="0" smtClean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8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公司设有标准</a:t>
            </a:r>
            <a:r>
              <a:rPr lang="zh-CN" altLang="en-US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篮球场及网球场，</a:t>
            </a:r>
            <a:r>
              <a:rPr lang="zh-CN" altLang="en-US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员工可</a:t>
            </a:r>
            <a:r>
              <a:rPr lang="zh-CN" altLang="en-US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思源黑体 Normal" panose="020B0400000000000000" pitchFamily="34" charset="-122"/>
              </a:rPr>
              <a:t>免费使用</a:t>
            </a: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05000000000000000000" pitchFamily="2" charset="2"/>
              <a:buChar char="n"/>
            </a:pP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  <a:cs typeface="思源黑体 Normal" panose="020B0400000000000000" pitchFamily="34" charset="-122"/>
            </a:endParaRPr>
          </a:p>
        </p:txBody>
      </p:sp>
      <p:pic>
        <p:nvPicPr>
          <p:cNvPr id="2097171" name="图片 2" descr="WPS图片拼图3"/>
          <p:cNvPicPr/>
          <p:nvPr/>
        </p:nvPicPr>
        <p:blipFill>
          <a:blip r:embed="rId1"/>
          <a:stretch>
            <a:fillRect/>
          </a:stretch>
        </p:blipFill>
        <p:spPr>
          <a:xfrm>
            <a:off x="6019800" y="838200"/>
            <a:ext cx="591820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49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丰富的活动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grpSp>
        <p:nvGrpSpPr>
          <p:cNvPr id="59" name="组合 3"/>
          <p:cNvGrpSpPr/>
          <p:nvPr/>
        </p:nvGrpSpPr>
        <p:grpSpPr>
          <a:xfrm>
            <a:off x="337185" y="1395730"/>
            <a:ext cx="11228070" cy="4750435"/>
            <a:chOff x="2851" y="3345"/>
            <a:chExt cx="13666" cy="5472"/>
          </a:xfrm>
        </p:grpSpPr>
        <p:pic>
          <p:nvPicPr>
            <p:cNvPr id="2097172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909" y="6223"/>
              <a:ext cx="3695" cy="2594"/>
            </a:xfrm>
            <a:prstGeom prst="rect">
              <a:avLst/>
            </a:prstGeom>
            <a:ln w="127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97173" name="图片 5"/>
            <p:cNvPicPr/>
            <p:nvPr/>
          </p:nvPicPr>
          <p:blipFill rotWithShape="1">
            <a:blip r:embed="rId2" cstate="print"/>
            <a:srcRect t="47001" r="12871"/>
            <a:stretch>
              <a:fillRect/>
            </a:stretch>
          </p:blipFill>
          <p:spPr>
            <a:xfrm>
              <a:off x="2851" y="3345"/>
              <a:ext cx="3687" cy="2485"/>
            </a:xfrm>
            <a:prstGeom prst="rect">
              <a:avLst/>
            </a:prstGeom>
            <a:ln w="127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97174" name="Picture 3"/>
            <p:cNvPicPr/>
            <p:nvPr/>
          </p:nvPicPr>
          <p:blipFill rotWithShape="1">
            <a:blip r:embed="rId3"/>
            <a:srcRect l="10995"/>
            <a:stretch>
              <a:fillRect/>
            </a:stretch>
          </p:blipFill>
          <p:spPr>
            <a:xfrm>
              <a:off x="12921" y="6214"/>
              <a:ext cx="3551" cy="2603"/>
            </a:xfrm>
            <a:prstGeom prst="rect">
              <a:avLst/>
            </a:prstGeom>
            <a:ln w="127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97175" name="图片 7"/>
            <p:cNvPicPr/>
            <p:nvPr/>
          </p:nvPicPr>
          <p:blipFill rotWithShape="1">
            <a:blip r:embed="rId4"/>
            <a:srcRect t="4807"/>
            <a:stretch>
              <a:fillRect/>
            </a:stretch>
          </p:blipFill>
          <p:spPr>
            <a:xfrm>
              <a:off x="6985" y="6214"/>
              <a:ext cx="5641" cy="2603"/>
            </a:xfrm>
            <a:prstGeom prst="rect">
              <a:avLst/>
            </a:prstGeom>
          </p:spPr>
        </p:pic>
        <p:pic>
          <p:nvPicPr>
            <p:cNvPr id="2097176" name="图片 8"/>
            <p:cNvPicPr/>
            <p:nvPr/>
          </p:nvPicPr>
          <p:blipFill rotWithShape="1">
            <a:blip r:embed="rId5"/>
            <a:srcRect l="8" t="16456" r="-8" b="-8478"/>
            <a:stretch>
              <a:fillRect/>
            </a:stretch>
          </p:blipFill>
          <p:spPr>
            <a:xfrm>
              <a:off x="6973" y="3372"/>
              <a:ext cx="5653" cy="2773"/>
            </a:xfrm>
            <a:prstGeom prst="rect">
              <a:avLst/>
            </a:prstGeom>
          </p:spPr>
        </p:pic>
        <p:pic>
          <p:nvPicPr>
            <p:cNvPr id="2097177" name="图片 9"/>
            <p:cNvPicPr/>
            <p:nvPr/>
          </p:nvPicPr>
          <p:blipFill rotWithShape="1">
            <a:blip r:embed="rId6"/>
            <a:srcRect r="45275"/>
            <a:stretch>
              <a:fillRect/>
            </a:stretch>
          </p:blipFill>
          <p:spPr>
            <a:xfrm>
              <a:off x="12931" y="3372"/>
              <a:ext cx="3587" cy="2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-152400" y="1371600"/>
            <a:ext cx="12632055" cy="5516880"/>
          </a:xfrm>
          <a:prstGeom prst="rect">
            <a:avLst/>
          </a:prstGeom>
        </p:spPr>
      </p:pic>
      <p:sp>
        <p:nvSpPr>
          <p:cNvPr id="1048650" name="文本框 2"/>
          <p:cNvSpPr/>
          <p:nvPr/>
        </p:nvSpPr>
        <p:spPr>
          <a:xfrm>
            <a:off x="1066800" y="3200400"/>
            <a:ext cx="10551160" cy="90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欢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迎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加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入！</a:t>
            </a:r>
            <a:endParaRPr lang="en-US" altLang="zh-CN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595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公司概览</a:t>
            </a:r>
            <a:endParaRPr lang="zh-CN" altLang="en-US" sz="2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54" name="图片 27" descr="科博达介绍2023 - 副本_0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1219200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04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公司荣誉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sp>
        <p:nvSpPr>
          <p:cNvPr id="1048605" name="object 3"/>
          <p:cNvSpPr/>
          <p:nvPr/>
        </p:nvSpPr>
        <p:spPr>
          <a:xfrm>
            <a:off x="705611" y="1013460"/>
            <a:ext cx="10503408" cy="36560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6" name="object 4"/>
          <p:cNvSpPr/>
          <p:nvPr/>
        </p:nvSpPr>
        <p:spPr>
          <a:xfrm>
            <a:off x="685800" y="4651247"/>
            <a:ext cx="10477500" cy="182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11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浙江科博达</a:t>
            </a:r>
            <a:endParaRPr lang="zh-CN" altLang="en-US" sz="2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sp>
        <p:nvSpPr>
          <p:cNvPr id="1048612" name="object 4"/>
          <p:cNvSpPr/>
          <p:nvPr/>
        </p:nvSpPr>
        <p:spPr>
          <a:xfrm>
            <a:off x="109855" y="1062355"/>
            <a:ext cx="5646420" cy="448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0"/>
              </a:spcBef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浙江科博达工业有限公司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是总部设在上海张江的科博达技术股份有限公司（股票简称:科博达，股票代码：603786）的全资子公司，于2009年在嘉兴市经济技术开发区注册成立。公司占地面积175亩，建筑面积12万㎡。</a:t>
            </a:r>
            <a:endParaRPr sz="20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12700" marR="5080" indent="395605">
              <a:lnSpc>
                <a:spcPct val="200000"/>
              </a:lnSpc>
            </a:pPr>
            <a:r>
              <a:rPr sz="16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主要客户包括德国大众、奔驰、奥迪、保时捷、康</a:t>
            </a:r>
            <a:r>
              <a:rPr sz="1600" spc="-5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明 </a:t>
            </a:r>
            <a:r>
              <a:rPr sz="16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斯、</a:t>
            </a:r>
            <a:r>
              <a:rPr sz="1600" spc="-5" dirty="0">
                <a:solidFill>
                  <a:srgbClr val="3531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PSA</a:t>
            </a:r>
            <a:r>
              <a:rPr sz="16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、马瑞利、飞利浦、克诺尔、一汽大众、上海</a:t>
            </a:r>
            <a:r>
              <a:rPr sz="1600" spc="-5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大 </a:t>
            </a:r>
            <a:r>
              <a:rPr sz="16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众等国内外著名企业，产品配套大众、奥迪、保时捷全</a:t>
            </a:r>
            <a:r>
              <a:rPr sz="1600" spc="-5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系 </a:t>
            </a:r>
            <a:r>
              <a:rPr sz="1600" dirty="0" err="1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列车型，</a:t>
            </a:r>
            <a:r>
              <a:rPr sz="1600" spc="-5" dirty="0" err="1">
                <a:solidFill>
                  <a:srgbClr val="35313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PSA</a:t>
            </a:r>
            <a:r>
              <a:rPr sz="1600" dirty="0" err="1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多款车型，以及康明斯全球多款柴油发动机</a:t>
            </a:r>
            <a:r>
              <a:rPr sz="1600" spc="-5" dirty="0" smtClean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。</a:t>
            </a:r>
            <a:endParaRPr sz="1600" dirty="0"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048613" name="文本框 4"/>
          <p:cNvSpPr/>
          <p:nvPr/>
        </p:nvSpPr>
        <p:spPr>
          <a:xfrm>
            <a:off x="7238701" y="5334048"/>
            <a:ext cx="3535680" cy="4978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科博达</a:t>
            </a:r>
            <a:r>
              <a:rPr lang="zh-CN" sz="24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</a:t>
            </a:r>
            <a:r>
              <a:rPr sz="24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嘉兴</a:t>
            </a:r>
            <a:r>
              <a:rPr lang="zh-CN" sz="24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）</a:t>
            </a:r>
            <a:r>
              <a:rPr sz="2400" dirty="0">
                <a:solidFill>
                  <a:srgbClr val="353131"/>
                </a:solidFill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产业基地</a:t>
            </a:r>
            <a:endParaRPr lang="zh-CN" altLang="en-US" sz="2400" dirty="0">
              <a:solidFill>
                <a:srgbClr val="353131"/>
              </a:solidFill>
              <a:latin typeface="黑体" panose="02010609060101010101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097155" name="图片 5"/>
          <p:cNvPicPr/>
          <p:nvPr/>
        </p:nvPicPr>
        <p:blipFill rotWithShape="1">
          <a:blip r:embed="rId1"/>
          <a:srcRect t="15839"/>
          <a:stretch>
            <a:fillRect/>
          </a:stretch>
        </p:blipFill>
        <p:spPr>
          <a:xfrm>
            <a:off x="6172200" y="838200"/>
            <a:ext cx="5749290" cy="447865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17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关于嘉兴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56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181600" y="1219200"/>
            <a:ext cx="6115685" cy="482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8" name="文本框 7"/>
          <p:cNvSpPr/>
          <p:nvPr/>
        </p:nvSpPr>
        <p:spPr>
          <a:xfrm>
            <a:off x="304800" y="1066800"/>
            <a:ext cx="4658995" cy="5368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嘉兴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处浙江省东北部，东接上海，北邻苏州，西连杭州，南濒杭州湾，全市陆域面积4237平方公里，海域面积1504平方公里。全市常住人口558.4万，下辖南湖、秀洲2个区，平湖、海宁、桐乡3个县级市和嘉善、海盐2个县。其中，南湖、平湖、海宁、桐乡4个县(市、区)进入GDP“千亿俱乐部”。2023年，全市地区生产总值增长6.3%，首次突破7000亿元关口，达到7062.5亿元;财政总收入1102.6亿元，一般公共预算收入632亿元，规上工业总产值1.46万亿元，均居全省第3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5" descr="科博达介绍2023 - 副本_07"/>
          <p:cNvPicPr/>
          <p:nvPr/>
        </p:nvPicPr>
        <p:blipFill>
          <a:blip r:embed="rId1"/>
          <a:srcRect t="1335"/>
          <a:stretch>
            <a:fillRect/>
          </a:stretch>
        </p:blipFill>
        <p:spPr>
          <a:xfrm>
            <a:off x="0" y="990600"/>
            <a:ext cx="12192000" cy="5866130"/>
          </a:xfrm>
          <a:prstGeom prst="rect">
            <a:avLst/>
          </a:prstGeom>
        </p:spPr>
      </p:pic>
      <p:sp>
        <p:nvSpPr>
          <p:cNvPr id="1048622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23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公司产品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27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厂区环境</a:t>
            </a:r>
            <a:endParaRPr lang="zh-CN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58" name="图片 1" descr="C:\Users\JX1805014\Desktop\新建文件夹 (2)\微信图片_20210413163130.jpg微信图片_2021041316313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810000" y="4114800"/>
            <a:ext cx="3397885" cy="2549525"/>
          </a:xfrm>
          <a:prstGeom prst="rect">
            <a:avLst/>
          </a:prstGeom>
        </p:spPr>
      </p:pic>
      <p:pic>
        <p:nvPicPr>
          <p:cNvPr id="2097159" name="图片 5" descr="微信图片_2021040816173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6687820" cy="2896870"/>
          </a:xfrm>
          <a:prstGeom prst="rect">
            <a:avLst/>
          </a:prstGeom>
        </p:spPr>
      </p:pic>
      <p:pic>
        <p:nvPicPr>
          <p:cNvPr id="2097160" name="图片 6" descr="微信图片_20221012182135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3335020" cy="2501900"/>
          </a:xfrm>
          <a:prstGeom prst="rect">
            <a:avLst/>
          </a:prstGeom>
        </p:spPr>
      </p:pic>
      <p:pic>
        <p:nvPicPr>
          <p:cNvPr id="2097161" name="图片 7" descr="微信图片_20221019133828"/>
          <p:cNvPicPr/>
          <p:nvPr/>
        </p:nvPicPr>
        <p:blipFill>
          <a:blip r:embed="rId4"/>
          <a:stretch>
            <a:fillRect/>
          </a:stretch>
        </p:blipFill>
        <p:spPr>
          <a:xfrm>
            <a:off x="7467600" y="990600"/>
            <a:ext cx="4182745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35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车间环境</a:t>
            </a:r>
            <a:r>
              <a:rPr lang="en-US" altLang="zh-CN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-</a:t>
            </a: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机电</a:t>
            </a:r>
            <a:endParaRPr lang="zh-CN" altLang="en-US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66" name="图片 1" descr="D:\Pictures\车间图片\加工车间\加工中心全景.jpg加工中心全景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2400" y="1443355"/>
            <a:ext cx="11725910" cy="2948305"/>
          </a:xfrm>
          <a:prstGeom prst="rect">
            <a:avLst/>
          </a:prstGeom>
        </p:spPr>
      </p:pic>
      <p:pic>
        <p:nvPicPr>
          <p:cNvPr id="2097167" name="图片 2" descr="D:\Pictures\车间图片\加工车间\图片2.png图片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4876800"/>
            <a:ext cx="3115945" cy="1864995"/>
          </a:xfrm>
          <a:prstGeom prst="rect">
            <a:avLst/>
          </a:prstGeom>
        </p:spPr>
      </p:pic>
      <p:pic>
        <p:nvPicPr>
          <p:cNvPr id="2097168" name="图片 3" descr="D:\Pictures\车间图片\总装车间\3.jpg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6758" y="4876800"/>
            <a:ext cx="3683000" cy="1841500"/>
          </a:xfrm>
          <a:prstGeom prst="rect">
            <a:avLst/>
          </a:prstGeom>
        </p:spPr>
      </p:pic>
      <p:pic>
        <p:nvPicPr>
          <p:cNvPr id="2097169" name="图片 4" descr="D:\Pictures\车间图片\总装车间\总装车间图片1.jpg总装车间图片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93610" y="4876800"/>
            <a:ext cx="4602480" cy="1741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平行四边形 33"/>
          <p:cNvSpPr/>
          <p:nvPr/>
        </p:nvSpPr>
        <p:spPr>
          <a:xfrm>
            <a:off x="454025" y="287020"/>
            <a:ext cx="2305050" cy="521970"/>
          </a:xfrm>
          <a:prstGeom prst="parallelogram">
            <a:avLst/>
          </a:prstGeom>
          <a:solidFill>
            <a:srgbClr val="9A6D63"/>
          </a:solidFill>
          <a:ln w="25400">
            <a:noFill/>
          </a:ln>
          <a:effectLst>
            <a:outerShdw blurRad="254000" sx="105000" sy="105000" algn="ctr" rotWithShape="0">
              <a:srgbClr val="3366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200">
              <a:gradFill>
                <a:gsLst>
                  <a:gs pos="0">
                    <a:srgbClr val="3366FF"/>
                  </a:gs>
                  <a:gs pos="100000">
                    <a:srgbClr val="6D69C3"/>
                  </a:gs>
                </a:gsLst>
                <a:lin ang="2700000" scaled="0"/>
              </a:gradFill>
              <a:sym typeface="+mn-ea"/>
            </a:endParaRPr>
          </a:p>
        </p:txBody>
      </p:sp>
      <p:sp>
        <p:nvSpPr>
          <p:cNvPr id="1048631" name="任意多边形: 形状 9"/>
          <p:cNvSpPr/>
          <p:nvPr/>
        </p:nvSpPr>
        <p:spPr>
          <a:xfrm>
            <a:off x="0" y="228600"/>
            <a:ext cx="2596515" cy="631825"/>
          </a:xfrm>
          <a:custGeom>
            <a:avLst/>
            <a:gdLst>
              <a:gd name="connsiteX0" fmla="*/ 0 w 4764881"/>
              <a:gd name="connsiteY0" fmla="*/ 0 h 433171"/>
              <a:gd name="connsiteX1" fmla="*/ 4764881 w 4764881"/>
              <a:gd name="connsiteY1" fmla="*/ 0 h 433171"/>
              <a:gd name="connsiteX2" fmla="*/ 4764881 w 4764881"/>
              <a:gd name="connsiteY2" fmla="*/ 433171 h 433171"/>
              <a:gd name="connsiteX3" fmla="*/ 0 w 4764881"/>
              <a:gd name="connsiteY3" fmla="*/ 433171 h 433171"/>
              <a:gd name="connsiteX4" fmla="*/ 0 w 4764881"/>
              <a:gd name="connsiteY4" fmla="*/ 0 h 43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4881" h="433171">
                <a:moveTo>
                  <a:pt x="0" y="0"/>
                </a:moveTo>
                <a:lnTo>
                  <a:pt x="4764881" y="0"/>
                </a:lnTo>
                <a:lnTo>
                  <a:pt x="4764881" y="433171"/>
                </a:lnTo>
                <a:lnTo>
                  <a:pt x="0" y="4331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dk1">
              <a:alpha val="0"/>
              <a:alphaOff val="0"/>
              <a:hueOff val="0"/>
              <a:lumOff val="0"/>
              <a:satOff val="0"/>
            </a:schemeClr>
          </a:lnRef>
          <a:fillRef idx="0">
            <a:schemeClr val="lt1">
              <a:alpha val="0"/>
              <a:alphaOff val="0"/>
              <a:hueOff val="0"/>
              <a:lumOff val="0"/>
              <a:satOff val="0"/>
            </a:schemeClr>
          </a:fillRef>
          <a:effectRef idx="0">
            <a:schemeClr val="lt1">
              <a:alpha val="0"/>
              <a:alphaOff val="0"/>
              <a:hueOff val="0"/>
              <a:lumOff val="0"/>
              <a:satOff val="0"/>
            </a:schemeClr>
          </a:effectRef>
          <a:fontRef idx="minor">
            <a:schemeClr val="tx1">
              <a:alphaOff val="0"/>
              <a:hueOff val="0"/>
              <a:lumOff val="0"/>
              <a:satOff val="0"/>
            </a:schemeClr>
          </a:fontRef>
        </p:style>
        <p:txBody>
          <a:bodyPr spcFirstLastPara="0" vert="horz" wrap="square" lIns="76200" tIns="76200" rIns="76200" bIns="7620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车间环境</a:t>
            </a:r>
            <a:r>
              <a:rPr lang="en-US" altLang="zh-CN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-</a:t>
            </a:r>
            <a:r>
              <a:rPr lang="zh-CN" altLang="zh-CN" sz="2800" b="1" kern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75S" panose="00020600040101010101" charset="-122"/>
              </a:rPr>
              <a:t>电子</a:t>
            </a:r>
            <a:endParaRPr lang="zh-CN" altLang="zh-CN" sz="2800" b="1" kern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汉仪旗黑-75S" panose="00020600040101010101" charset="-122"/>
            </a:endParaRPr>
          </a:p>
        </p:txBody>
      </p:sp>
      <p:pic>
        <p:nvPicPr>
          <p:cNvPr id="2097162" name="图片 1" descr="2016092201175634155"/>
          <p:cNvPicPr/>
          <p:nvPr/>
        </p:nvPicPr>
        <p:blipFill>
          <a:blip r:embed="rId1"/>
          <a:stretch>
            <a:fillRect/>
          </a:stretch>
        </p:blipFill>
        <p:spPr>
          <a:xfrm>
            <a:off x="152400" y="914400"/>
            <a:ext cx="11487785" cy="3830955"/>
          </a:xfrm>
          <a:prstGeom prst="rect">
            <a:avLst/>
          </a:prstGeom>
        </p:spPr>
      </p:pic>
      <p:pic>
        <p:nvPicPr>
          <p:cNvPr id="2097163" name="图片 2" descr="微信图片_20241204171830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4876800"/>
            <a:ext cx="2635885" cy="1755140"/>
          </a:xfrm>
          <a:prstGeom prst="rect">
            <a:avLst/>
          </a:prstGeom>
        </p:spPr>
      </p:pic>
      <p:pic>
        <p:nvPicPr>
          <p:cNvPr id="2097164" name="图片 3" descr="微信图片_20241206103526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0" y="4876800"/>
            <a:ext cx="4120515" cy="1841500"/>
          </a:xfrm>
          <a:prstGeom prst="rect">
            <a:avLst/>
          </a:prstGeom>
        </p:spPr>
      </p:pic>
      <p:pic>
        <p:nvPicPr>
          <p:cNvPr id="2097165" name="图片 4" descr="电子2_20220219154455"/>
          <p:cNvPicPr/>
          <p:nvPr/>
        </p:nvPicPr>
        <p:blipFill>
          <a:blip r:embed="rId4"/>
          <a:stretch>
            <a:fillRect/>
          </a:stretch>
        </p:blipFill>
        <p:spPr>
          <a:xfrm>
            <a:off x="7467600" y="4876800"/>
            <a:ext cx="4194175" cy="17418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7e493e0-1331-4a9f-8c5f-8ebac0e0ef4d}"/>
  <p:tag name="TABLE_ENDDRAG_ORIGIN_RECT" val="873*384"/>
  <p:tag name="TABLE_ENDDRAG_RECT" val="48*132*873*384"/>
  <p:tag name="TABLE_EMPHASIZE_COLOR" val="6579300"/>
  <p:tag name="TABLE_SKINIDX" val="-1"/>
  <p:tag name="TABLE_COLORIDX" val="l"/>
  <p:tag name="TABLE_COLOR_RGB" val="0x000000*0xFFFFFF*0x44546A*0xE6E5E5*0x848587*0x738499*0x817CA0*0x9B819F*0xA7878C*0xAB968B"/>
  <p:tag name="TABLE_RECT" val="36*197.586*888*200.4"/>
  <p:tag name="TABLE_ONEKEY_SKIN_IDX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WPS 演示</Application>
  <PresentationFormat>宽屏</PresentationFormat>
  <Paragraphs>73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黑体</vt:lpstr>
      <vt:lpstr>Times New Roman</vt:lpstr>
      <vt:lpstr>华文细黑</vt:lpstr>
      <vt:lpstr>汉仪旗黑-75S</vt:lpstr>
      <vt:lpstr>Times New Roman</vt:lpstr>
      <vt:lpstr>05000000000000000000</vt:lpstr>
      <vt:lpstr>思源黑体 Normal</vt:lpstr>
      <vt:lpstr>Segoe Print</vt:lpstr>
      <vt:lpstr>Calibri</vt:lpstr>
      <vt:lpstr>Office Theme</vt:lpstr>
      <vt:lpstr>科博达（嘉兴）产业基地 招聘简介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科博达（嘉兴）招聘简章</dc:title>
  <dc:creator>2304FPN6DC</dc:creator>
  <cp:lastModifiedBy>馬鴻博</cp:lastModifiedBy>
  <cp:revision>10</cp:revision>
  <dcterms:created xsi:type="dcterms:W3CDTF">2024-06-02T16:40:00Z</dcterms:created>
  <dcterms:modified xsi:type="dcterms:W3CDTF">2025-12-25T10:21:26Z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2020-07-20T00:00:00Z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2020-10-25T00:00:00Z</vt:filetime>
  </property>
  <property fmtid="{D5CDD505-2E9C-101B-9397-08002B2CF9AE}" pid="5" name="KSOProductBuildVer">
    <vt:lpwstr>2052-12.1.0.24034</vt:lpwstr>
  </property>
  <property fmtid="{D5CDD505-2E9C-101B-9397-08002B2CF9AE}" pid="6" name="ICV">
    <vt:lpwstr>3D68801A24F300035D565D6614F4292D_43</vt:lpwstr>
  </property>
</Properties>
</file>