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>
  <p:sldMasterIdLst>
    <p:sldMasterId id="2147483648" r:id="rId1"/>
  </p:sldMasterIdLst>
  <p:notesMasterIdLst>
    <p:notesMasterId r:id="rId16"/>
  </p:notesMasterIdLst>
  <p:handoutMasterIdLst>
    <p:handoutMasterId r:id="rId23"/>
  </p:handoutMasterIdLst>
  <p:sldIdLst>
    <p:sldId id="1350" r:id="rId3"/>
    <p:sldId id="1429" r:id="rId4"/>
    <p:sldId id="1415" r:id="rId5"/>
    <p:sldId id="1418" r:id="rId6"/>
    <p:sldId id="1426" r:id="rId7"/>
    <p:sldId id="1367" r:id="rId8"/>
    <p:sldId id="1368" r:id="rId9"/>
    <p:sldId id="1430" r:id="rId10"/>
    <p:sldId id="1431" r:id="rId11"/>
    <p:sldId id="1432" r:id="rId12"/>
    <p:sldId id="2643" r:id="rId13"/>
    <p:sldId id="2644" r:id="rId14"/>
    <p:sldId id="2642" r:id="rId15"/>
    <p:sldId id="1445" r:id="rId17"/>
    <p:sldId id="1450" r:id="rId18"/>
    <p:sldId id="1446" r:id="rId19"/>
    <p:sldId id="1447" r:id="rId20"/>
    <p:sldId id="1449" r:id="rId21"/>
    <p:sldId id="1223" r:id="rId22"/>
  </p:sldIdLst>
  <p:sldSz cx="12192000" cy="6858000"/>
  <p:notesSz cx="7099300" cy="1023429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000" b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000" b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000" b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000" b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8" userDrawn="1">
          <p15:clr>
            <a:srgbClr val="A4A3A4"/>
          </p15:clr>
        </p15:guide>
        <p15:guide id="2" orient="horz" pos="988" userDrawn="1">
          <p15:clr>
            <a:srgbClr val="A4A3A4"/>
          </p15:clr>
        </p15:guide>
        <p15:guide id="3" orient="horz" pos="3861" userDrawn="1">
          <p15:clr>
            <a:srgbClr val="A4A3A4"/>
          </p15:clr>
        </p15:guide>
        <p15:guide id="4" orient="horz" pos="1979" userDrawn="1">
          <p15:clr>
            <a:srgbClr val="A4A3A4"/>
          </p15:clr>
        </p15:guide>
        <p15:guide id="5" orient="horz" pos="1764" userDrawn="1">
          <p15:clr>
            <a:srgbClr val="A4A3A4"/>
          </p15:clr>
        </p15:guide>
        <p15:guide id="6" orient="horz" pos="3521" userDrawn="1">
          <p15:clr>
            <a:srgbClr val="A4A3A4"/>
          </p15:clr>
        </p15:guide>
        <p15:guide id="7" pos="3876" userDrawn="1">
          <p15:clr>
            <a:srgbClr val="A4A3A4"/>
          </p15:clr>
        </p15:guide>
        <p15:guide id="8" pos="6412" userDrawn="1">
          <p15:clr>
            <a:srgbClr val="A4A3A4"/>
          </p15:clr>
        </p15:guide>
        <p15:guide id="9" pos="1255" userDrawn="1">
          <p15:clr>
            <a:srgbClr val="A4A3A4"/>
          </p15:clr>
        </p15:guide>
        <p15:guide id="10" orient="horz" pos="3014" userDrawn="1">
          <p15:clr>
            <a:srgbClr val="A4A3A4"/>
          </p15:clr>
        </p15:guide>
        <p15:guide id="11" orient="horz" pos="964" userDrawn="1">
          <p15:clr>
            <a:srgbClr val="A4A3A4"/>
          </p15:clr>
        </p15:guide>
        <p15:guide id="12" orient="horz" pos="844" userDrawn="1">
          <p15:clr>
            <a:srgbClr val="A4A3A4"/>
          </p15:clr>
        </p15:guide>
        <p15:guide id="13" orient="horz" pos="36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BF"/>
    <a:srgbClr val="21CCDF"/>
    <a:srgbClr val="499BE5"/>
    <a:srgbClr val="5E666E"/>
    <a:srgbClr val="D0D3D6"/>
    <a:srgbClr val="7D868F"/>
    <a:srgbClr val="3A7DCE"/>
    <a:srgbClr val="A5C4E9"/>
    <a:srgbClr val="6A95D4"/>
    <a:srgbClr val="206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47" autoAdjust="0"/>
    <p:restoredTop sz="84094" autoAdjust="0"/>
  </p:normalViewPr>
  <p:slideViewPr>
    <p:cSldViewPr snapToGrid="0" showGuides="1">
      <p:cViewPr varScale="1">
        <p:scale>
          <a:sx n="72" d="100"/>
          <a:sy n="72" d="100"/>
        </p:scale>
        <p:origin x="43" y="96"/>
      </p:cViewPr>
      <p:guideLst>
        <p:guide orient="horz" pos="2198"/>
        <p:guide orient="horz" pos="988"/>
        <p:guide orient="horz" pos="3861"/>
        <p:guide orient="horz" pos="1979"/>
        <p:guide orient="horz" pos="1764"/>
        <p:guide orient="horz" pos="3521"/>
        <p:guide pos="3876"/>
        <p:guide pos="6412"/>
        <p:guide pos="1255"/>
        <p:guide orient="horz" pos="3014"/>
        <p:guide orient="horz" pos="964"/>
        <p:guide orient="horz" pos="844"/>
        <p:guide orient="horz" pos="3623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01632217847769"/>
          <c:y val="0.0423280019685039"/>
          <c:w val="0.875670111548558"/>
          <c:h val="0.807088336614174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40924160"/>
        <c:axId val="3112256"/>
      </c:barChart>
      <c:catAx>
        <c:axId val="240924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pPr>
          </a:p>
        </c:txPr>
        <c:crossAx val="3112256"/>
        <c:crosses val="autoZero"/>
        <c:auto val="1"/>
        <c:lblAlgn val="ctr"/>
        <c:lblOffset val="100"/>
        <c:noMultiLvlLbl val="0"/>
      </c:catAx>
      <c:valAx>
        <c:axId val="31122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240924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6ea67f75-5d9d-4c53-a6ac-2160a1f64bef}"/>
      </c:ext>
    </c:extLst>
  </c:chart>
  <c:txPr>
    <a:bodyPr/>
    <a:lstStyle/>
    <a:p>
      <a:pPr>
        <a:defRPr lang="zh-CN" sz="1800"/>
      </a:pPr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0.63081</cdr:y>
    </cdr:from>
    <cdr:to>
      <cdr:x>0.13741</cdr:x>
      <cdr:y>0.71071</cdr:y>
    </cdr:to>
    <cdr:sp>
      <cdr:nvSpPr>
        <cdr:cNvPr id="2" name="矩形 1"/>
        <cdr:cNvSpPr/>
      </cdr:nvSpPr>
      <cdr:spPr xmlns:a="http://schemas.openxmlformats.org/drawingml/2006/main">
        <a:xfrm xmlns:a="http://schemas.openxmlformats.org/drawingml/2006/main">
          <a:off x="0" y="2915907"/>
          <a:ext cx="1557121" cy="369332"/>
        </a:xfrm>
        <a:prstGeom xmlns:a="http://schemas.openxmlformats.org/drawingml/2006/main" prst="rect">
          <a:avLst/>
        </a:prstGeom>
        <a:noFill/>
      </cdr:spPr>
      <cdr:txBody xmlns:a="http://schemas.openxmlformats.org/drawingml/2006/main">
        <a:bodyPr wrap="square" rtlCol="0">
          <a:spAutoFit/>
        </a:bodyPr>
        <a:lstStyle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sz="2000" b="1" kern="120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000" b="1" kern="120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000" b="1" kern="120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000" b="1" kern="120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000" b="1" kern="120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5pPr>
          <a:lvl6pPr marL="2286000" algn="l" defTabSz="914400" rtl="0" eaLnBrk="1" latinLnBrk="0" hangingPunct="1">
            <a:defRPr sz="2000" b="1" kern="120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6pPr>
          <a:lvl7pPr marL="2743200" algn="l" defTabSz="914400" rtl="0" eaLnBrk="1" latinLnBrk="0" hangingPunct="1">
            <a:defRPr sz="2000" b="1" kern="120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7pPr>
          <a:lvl8pPr marL="3200400" algn="l" defTabSz="914400" rtl="0" eaLnBrk="1" latinLnBrk="0" hangingPunct="1">
            <a:defRPr sz="2000" b="1" kern="120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8pPr>
          <a:lvl9pPr marL="3657600" algn="l" defTabSz="914400" rtl="0" eaLnBrk="1" latinLnBrk="0" hangingPunct="1">
            <a:defRPr sz="2000" b="1" kern="1200">
              <a:solidFill>
                <a:schemeClr val="accent2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defRPr>
          </a:lvl9pPr>
        </a:lstStyle>
        <a:p>
          <a:r>
            <a:rPr lang="en-US" altLang="zh-CN" sz="1800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2001</a:t>
          </a:r>
          <a:r>
            <a:rPr lang="zh-CN" altLang="en-US" sz="1800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年</a:t>
          </a:r>
          <a:endParaRPr lang="zh-CN" altLang="en-US" sz="1800" b="0" dirty="0">
            <a:solidFill>
              <a:srgbClr val="0070C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923" tIns="47462" rIns="94923" bIns="47462" numCol="1" anchor="t" anchorCtr="0" compatLnSpc="1"/>
          <a:lstStyle>
            <a:lvl1pPr defTabSz="949325" eaLnBrk="1" latinLnBrk="1" hangingPunct="1">
              <a:buFont typeface="Arial" panose="020B0604020202020204" pitchFamily="34" charset="0"/>
              <a:buChar char="•"/>
              <a:defRPr sz="1200" b="0" noProof="1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endParaRPr lang="zh-CN" altLang="ko-KR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923" tIns="47462" rIns="94923" bIns="47462" numCol="1" anchor="t" anchorCtr="0" compatLnSpc="1"/>
          <a:lstStyle>
            <a:lvl1pPr algn="r" defTabSz="949325" eaLnBrk="1" latinLnBrk="1" hangingPunct="1">
              <a:buFont typeface="Arial" panose="020B0604020202020204" pitchFamily="34" charset="0"/>
              <a:buChar char="•"/>
              <a:defRPr sz="1200" b="0" noProof="1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endParaRPr lang="zh-CN" altLang="ko-KR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923" tIns="47462" rIns="94923" bIns="47462" numCol="1" anchor="b" anchorCtr="0" compatLnSpc="1"/>
          <a:lstStyle>
            <a:lvl1pPr algn="r" defTabSz="949325" eaLnBrk="1" latinLnBrk="1" hangingPunct="1">
              <a:buFont typeface="Arial" panose="020B0604020202020204" pitchFamily="34" charset="0"/>
              <a:buChar char="•"/>
              <a:defRPr sz="1200" b="0" noProof="1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endParaRPr lang="zh-CN" altLang="ko-KR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923" tIns="47462" rIns="94923" bIns="47462" numCol="1" anchor="b" anchorCtr="0" compatLnSpc="1"/>
          <a:lstStyle>
            <a:lvl1pPr algn="r" defTabSz="949325" latinLnBrk="1">
              <a:buFont typeface="Arial" panose="020B0604020202020204" pitchFamily="34" charset="0"/>
              <a:buChar char="•"/>
              <a:defRPr sz="1200" b="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fld id="{6198F6A5-C4F9-4537-9893-C914E5EFDDE8}" type="slidenum">
              <a:rPr lang="ko-KR" altLang="en-US"/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923" tIns="47462" rIns="94923" bIns="47462" numCol="1" anchor="t" anchorCtr="0" compatLnSpc="1"/>
          <a:lstStyle>
            <a:lvl1pPr defTabSz="949325" eaLnBrk="1" latinLnBrk="1" hangingPunct="1">
              <a:buFont typeface="Arial" panose="020B0604020202020204" pitchFamily="34" charset="0"/>
              <a:buChar char="•"/>
              <a:defRPr sz="1200" b="0" noProof="1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endParaRPr lang="zh-CN" altLang="ko-K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923" tIns="47462" rIns="94923" bIns="47462" numCol="1" anchor="t" anchorCtr="0" compatLnSpc="1"/>
          <a:lstStyle>
            <a:lvl1pPr algn="r" defTabSz="949325" eaLnBrk="1" latinLnBrk="1" hangingPunct="1">
              <a:buFont typeface="Arial" panose="020B0604020202020204" pitchFamily="34" charset="0"/>
              <a:buChar char="•"/>
              <a:defRPr sz="1200" b="0" noProof="1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endParaRPr lang="zh-CN" altLang="ko-KR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41288" y="766763"/>
            <a:ext cx="6818312" cy="383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</p:spPr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923" tIns="47462" rIns="94923" bIns="47462" numCol="1" anchor="b" anchorCtr="0" compatLnSpc="1"/>
          <a:lstStyle>
            <a:lvl1pPr defTabSz="949325" eaLnBrk="1" latinLnBrk="1" hangingPunct="1">
              <a:buFont typeface="Arial" panose="020B0604020202020204" pitchFamily="34" charset="0"/>
              <a:buChar char="•"/>
              <a:defRPr sz="1200" b="0" noProof="1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endParaRPr lang="zh-CN" altLang="ko-KR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923" tIns="47462" rIns="94923" bIns="47462" numCol="1" anchor="b" anchorCtr="0" compatLnSpc="1"/>
          <a:lstStyle>
            <a:lvl1pPr algn="r" defTabSz="949325" latinLnBrk="1">
              <a:buFont typeface="Arial" panose="020B0604020202020204" pitchFamily="34" charset="0"/>
              <a:buChar char="•"/>
              <a:defRPr sz="1200" b="0">
                <a:solidFill>
                  <a:schemeClr val="tx1"/>
                </a:solidFill>
                <a:latin typeface="Times New Roman" panose="02020603050405020304" pitchFamily="18" charset="0"/>
                <a:ea typeface="Gulim" panose="020B0600000101010101" pitchFamily="34" charset="-127"/>
              </a:defRPr>
            </a:lvl1pPr>
          </a:lstStyle>
          <a:p>
            <a:pPr>
              <a:defRPr/>
            </a:pPr>
            <a:fld id="{5B1038DE-8263-4D0D-89CF-D4D5BC493825}" type="slidenum">
              <a:rPr lang="ko-KR" altLang="en-US"/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ulim" panose="020B0600000101010101" pitchFamily="34" charset="-127"/>
        <a:ea typeface="宋体" panose="02010600030101010101" pitchFamily="2" charset="-122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ulim" panose="020B0600000101010101" pitchFamily="34" charset="-127"/>
        <a:ea typeface="宋体" panose="02010600030101010101" pitchFamily="2" charset="-122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ulim" panose="020B0600000101010101" pitchFamily="34" charset="-127"/>
        <a:ea typeface="宋体" panose="02010600030101010101" pitchFamily="2" charset="-122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ulim" panose="020B0600000101010101" pitchFamily="34" charset="-127"/>
        <a:ea typeface="宋体" panose="02010600030101010101" pitchFamily="2" charset="-122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ulim" panose="020B0600000101010101" pitchFamily="34" charset="-127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为了激励各部门员工参加培训，每次培训结束后表现优异的员工都会得到一个小礼物，可以看到我们有水杯还有人仔积木，这也是让员工有归属感的一个体现</a:t>
            </a:r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21</a:t>
            </a:r>
            <a:r>
              <a:rPr lang="zh-CN" altLang="en-US"/>
              <a:t>年到</a:t>
            </a:r>
            <a:r>
              <a:rPr lang="en-US" altLang="zh-CN"/>
              <a:t>22</a:t>
            </a:r>
            <a:r>
              <a:rPr lang="zh-CN" altLang="en-US"/>
              <a:t>年上半年</a:t>
            </a:r>
            <a:r>
              <a:rPr lang="en-US" altLang="zh-CN"/>
              <a:t>PACK</a:t>
            </a:r>
            <a:r>
              <a:rPr lang="zh-CN" altLang="en-US"/>
              <a:t>事业部给优秀员工发的是航天模型，在企业新能源初创期提倡特别能吃苦，特别能战斗，特别能攻关，特别能奉献的航天精神，所以颁奖礼品是航天模型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PACK</a:t>
            </a:r>
            <a:r>
              <a:rPr lang="zh-CN" altLang="en-US"/>
              <a:t>事业部每月优秀员工会被选举出来，以季度来做表彰，表完彰之后会有水果饮料零食 另外也会奖励</a:t>
            </a:r>
            <a:r>
              <a:rPr lang="en-US" altLang="zh-CN"/>
              <a:t>500/</a:t>
            </a:r>
            <a:r>
              <a:rPr lang="zh-CN" altLang="en-US"/>
              <a:t>人发到工资里面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这边是总经理讲话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在</a:t>
            </a:r>
            <a:r>
              <a:rPr lang="en-US" altLang="zh-CN"/>
              <a:t>21</a:t>
            </a:r>
            <a:r>
              <a:rPr lang="zh-CN" altLang="en-US"/>
              <a:t>年的时候总经理也是自掏腰包买琵琶给我们吃，中秋送福利至车间，有水果，购物卡，溧阳工厂安全运营</a:t>
            </a:r>
            <a:r>
              <a:rPr lang="en-US" altLang="zh-CN"/>
              <a:t>100</a:t>
            </a:r>
            <a:r>
              <a:rPr lang="zh-CN" altLang="en-US"/>
              <a:t>天庆祝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端午节的福利西瓜，牛奶 给大家补充一下体力 祝全体员工端午安康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Grp="1" noChangeArrowheads="1"/>
          </p:cNvSpPr>
          <p:nvPr>
            <p:ph type="dt" sz="half" idx="10"/>
          </p:nvPr>
        </p:nvSpPr>
        <p:spPr>
          <a:xfrm>
            <a:off x="7977188" y="117475"/>
            <a:ext cx="3236912" cy="236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3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0788651" y="109538"/>
            <a:ext cx="96520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B9F80-C4CC-4680-84DA-D04AB7984C3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884" y="606425"/>
            <a:ext cx="10464800" cy="609600"/>
          </a:xfrm>
          <a:prstGeom prst="rect">
            <a:avLst/>
          </a:prstGeom>
        </p:spPr>
        <p:txBody>
          <a:bodyPr/>
          <a:lstStyle/>
          <a:p>
            <a:r>
              <a:rPr lang="en-US" altLang="zh-CN" noProof="1"/>
              <a:t>Click to edit Master title style</a:t>
            </a:r>
            <a:endParaRPr lang="zh-CN" alt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013" y="1771650"/>
            <a:ext cx="10490200" cy="4464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CN" noProof="1"/>
              <a:t>Click to edit Master text styles</a:t>
            </a:r>
            <a:endParaRPr lang="en-US" altLang="zh-CN" noProof="1"/>
          </a:p>
          <a:p>
            <a:pPr lvl="1"/>
            <a:r>
              <a:rPr lang="en-US" altLang="zh-CN" noProof="1"/>
              <a:t>Second level</a:t>
            </a:r>
            <a:endParaRPr lang="en-US" altLang="zh-CN" noProof="1"/>
          </a:p>
          <a:p>
            <a:pPr lvl="2"/>
            <a:r>
              <a:rPr lang="en-US" altLang="zh-CN" noProof="1"/>
              <a:t>Third level</a:t>
            </a:r>
            <a:endParaRPr lang="en-US" altLang="zh-CN" noProof="1"/>
          </a:p>
          <a:p>
            <a:pPr lvl="3"/>
            <a:r>
              <a:rPr lang="en-US" altLang="zh-CN" noProof="1"/>
              <a:t>Fourth level</a:t>
            </a:r>
            <a:endParaRPr lang="en-US" altLang="zh-CN" noProof="1"/>
          </a:p>
          <a:p>
            <a:pPr lvl="4"/>
            <a:r>
              <a:rPr lang="en-US" altLang="zh-CN" noProof="1"/>
              <a:t>Fifth level</a:t>
            </a:r>
            <a:endParaRPr lang="zh-CN" alt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77188" y="117475"/>
            <a:ext cx="3236912" cy="236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96088" y="6473825"/>
            <a:ext cx="4556125" cy="236538"/>
          </a:xfrm>
          <a:prstGeom prst="rect">
            <a:avLst/>
          </a:prstGeom>
        </p:spPr>
        <p:txBody>
          <a:bodyPr/>
          <a:lstStyle>
            <a:lvl1pPr eaLnBrk="0" hangingPunct="0">
              <a:buFontTx/>
              <a:buNone/>
              <a:defRPr kumimoji="1"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8651" y="109538"/>
            <a:ext cx="96520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A8E2C-C5F3-46A2-85B8-7A0D1FFE737A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977188" y="117475"/>
            <a:ext cx="3236912" cy="236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10788651" y="109538"/>
            <a:ext cx="96520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72C44-057C-43B7-9E61-C00DD158050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2-产品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Rectangle 57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kumimoji="1"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14514" y="6767058"/>
            <a:ext cx="12204000" cy="108000"/>
          </a:xfrm>
          <a:prstGeom prst="rect">
            <a:avLst/>
          </a:prstGeom>
          <a:solidFill>
            <a:srgbClr val="EBEC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buFont typeface="Arial" panose="020B0604020202020204" pitchFamily="34" charset="0"/>
              <a:buNone/>
              <a:defRPr/>
            </a:pPr>
            <a:endPara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258676" y="666752"/>
            <a:ext cx="1133475" cy="333375"/>
          </a:xfrm>
          <a:prstGeom prst="rect">
            <a:avLst/>
          </a:prstGeom>
          <a:solidFill>
            <a:srgbClr val="7D8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125  134 143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258676" y="1000127"/>
            <a:ext cx="1133475" cy="333375"/>
          </a:xfrm>
          <a:prstGeom prst="rect">
            <a:avLst/>
          </a:prstGeom>
          <a:solidFill>
            <a:srgbClr val="656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101 109 117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2258676" y="2"/>
            <a:ext cx="1133475" cy="33337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sz="1000" b="0" dirty="0">
                <a:solidFill>
                  <a:srgbClr val="3232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236.236.236</a:t>
            </a:r>
            <a:endParaRPr lang="zh-CN" altLang="en-US" sz="1000" b="0" dirty="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2258676" y="333377"/>
            <a:ext cx="1133475" cy="333375"/>
          </a:xfrm>
          <a:prstGeom prst="rect">
            <a:avLst/>
          </a:prstGeom>
          <a:solidFill>
            <a:srgbClr val="D0D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208 211 214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258676" y="1325565"/>
            <a:ext cx="1133475" cy="333375"/>
          </a:xfrm>
          <a:prstGeom prst="rect">
            <a:avLst/>
          </a:prstGeom>
          <a:solidFill>
            <a:srgbClr val="018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1  129  204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12"/>
          <p:cNvSpPr txBox="1"/>
          <p:nvPr/>
        </p:nvSpPr>
        <p:spPr>
          <a:xfrm>
            <a:off x="12258676" y="2925763"/>
            <a:ext cx="1133475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0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次要字体颜色</a:t>
            </a:r>
            <a:endParaRPr lang="en-US" altLang="zh-CN" sz="10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ctr">
              <a:buFont typeface="Arial" panose="020B0604020202020204" pitchFamily="34" charset="0"/>
              <a:buNone/>
              <a:defRPr/>
            </a:pPr>
            <a:r>
              <a:rPr lang="en-US" altLang="zh-CN" sz="1000" b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127 127 127</a:t>
            </a:r>
            <a:endParaRPr lang="en-US" altLang="zh-CN" sz="1000" b="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12"/>
          <p:cNvSpPr txBox="1"/>
          <p:nvPr/>
        </p:nvSpPr>
        <p:spPr>
          <a:xfrm>
            <a:off x="12258676" y="2106613"/>
            <a:ext cx="1133475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强调字体颜色</a:t>
            </a:r>
            <a:endParaRPr lang="en-US" altLang="zh-CN" sz="1000" b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ctr">
              <a:buFont typeface="Arial" panose="020B0604020202020204" pitchFamily="34" charset="0"/>
              <a:buNone/>
              <a:defRPr/>
            </a:pPr>
            <a:r>
              <a:rPr lang="en-US" altLang="zh-CN" sz="1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38  38  38</a:t>
            </a:r>
            <a:endParaRPr lang="en-US" altLang="zh-CN" sz="1000" b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2258676" y="1658940"/>
            <a:ext cx="1133475" cy="3333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sz="1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0  112  192</a:t>
            </a:r>
            <a:endParaRPr lang="zh-CN" altLang="en-US" sz="1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12"/>
          <p:cNvSpPr txBox="1"/>
          <p:nvPr/>
        </p:nvSpPr>
        <p:spPr>
          <a:xfrm>
            <a:off x="12258676" y="2516188"/>
            <a:ext cx="1133475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000" b="0" dirty="0">
                <a:solidFill>
                  <a:srgbClr val="5056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重要字体颜色</a:t>
            </a:r>
            <a:endParaRPr lang="en-US" altLang="zh-CN" sz="1000" b="0" dirty="0">
              <a:solidFill>
                <a:srgbClr val="5056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ctr">
              <a:buFont typeface="Arial" panose="020B0604020202020204" pitchFamily="34" charset="0"/>
              <a:buNone/>
              <a:defRPr/>
            </a:pPr>
            <a:r>
              <a:rPr lang="en-US" altLang="zh-CN" sz="1000" b="0" dirty="0">
                <a:solidFill>
                  <a:srgbClr val="5056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80  86  92</a:t>
            </a:r>
            <a:endParaRPr lang="en-US" altLang="zh-CN" sz="1000" b="0" dirty="0">
              <a:solidFill>
                <a:srgbClr val="5056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6"/>
          <a:srcRect r="54279"/>
          <a:stretch>
            <a:fillRect/>
          </a:stretch>
        </p:blipFill>
        <p:spPr bwMode="auto">
          <a:xfrm>
            <a:off x="11357599" y="196001"/>
            <a:ext cx="648842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>
    <p:wip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Rockwell" panose="02060603020205020403" pitchFamily="18" charset="0"/>
          <a:ea typeface="宋体" panose="02010600030101010101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Rockwell" panose="02060603020205020403" pitchFamily="18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Rockwell" panose="02060603020205020403" pitchFamily="18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Rockwell" panose="02060603020205020403" pitchFamily="18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Rockwell" panose="02060603020205020403" pitchFamily="18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000" kern="1200">
          <a:solidFill>
            <a:schemeClr val="tx1"/>
          </a:solidFill>
          <a:latin typeface="Rockwell" panose="02060603020205020403" pitchFamily="18" charset="0"/>
          <a:ea typeface="宋体" panose="02010600030101010101" pitchFamily="2" charset="-122"/>
          <a:cs typeface="+mn-cs"/>
        </a:defRPr>
      </a:lvl1pPr>
      <a:lvl2pPr marL="640080" indent="-24638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–"/>
        <a:defRPr sz="2000" kern="1200">
          <a:solidFill>
            <a:schemeClr val="tx1"/>
          </a:solidFill>
          <a:latin typeface="Rockwell" panose="02060603020205020403" pitchFamily="18" charset="0"/>
          <a:ea typeface="宋体" panose="02010600030101010101" pitchFamily="2" charset="-122"/>
          <a:cs typeface="+mn-cs"/>
        </a:defRPr>
      </a:lvl2pPr>
      <a:lvl3pPr marL="914400" indent="-2463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•"/>
        <a:defRPr sz="2000" kern="1200">
          <a:solidFill>
            <a:schemeClr val="tx1"/>
          </a:solidFill>
          <a:latin typeface="Rockwell" panose="02060603020205020403" pitchFamily="18" charset="0"/>
          <a:ea typeface="宋体" panose="02010600030101010101" pitchFamily="2" charset="-122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–"/>
        <a:defRPr sz="2000" kern="1200">
          <a:solidFill>
            <a:schemeClr val="tx1"/>
          </a:solidFill>
          <a:latin typeface="Rockwell" panose="02060603020205020403" pitchFamily="18" charset="0"/>
          <a:ea typeface="宋体" panose="02010600030101010101" pitchFamily="2" charset="-122"/>
          <a:cs typeface="+mn-cs"/>
        </a:defRPr>
      </a:lvl4pPr>
      <a:lvl5pPr marL="1462405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Rockwell" panose="02060603020205020403" pitchFamily="18" charset="0"/>
          <a:ea typeface="宋体" panose="02010600030101010101" pitchFamily="2" charset="-122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hdphoto" Target="../media/image8.wdp"/><Relationship Id="rId2" Type="http://schemas.openxmlformats.org/officeDocument/2006/relationships/image" Target="../media/image7.jpeg"/><Relationship Id="rId1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2.png"/><Relationship Id="rId2" Type="http://schemas.microsoft.com/office/2007/relationships/hdphoto" Target="../media/image8.wdp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2.png"/><Relationship Id="rId2" Type="http://schemas.microsoft.com/office/2007/relationships/hdphoto" Target="../media/image12.wdp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.png"/><Relationship Id="rId2" Type="http://schemas.microsoft.com/office/2007/relationships/hdphoto" Target="../media/image20.wdp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29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-1" y="0"/>
            <a:ext cx="12192001" cy="688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4843799" y="6213782"/>
            <a:ext cx="2504400" cy="300654"/>
          </a:xfrm>
          <a:prstGeom prst="rect">
            <a:avLst/>
          </a:prstGeom>
        </p:spPr>
        <p:txBody>
          <a:bodyPr wrap="square" lIns="114866" tIns="57433" rIns="114866" bIns="57433">
            <a:spAutoFit/>
          </a:bodyPr>
          <a:lstStyle/>
          <a:p>
            <a:pPr algn="ctr"/>
            <a:r>
              <a:rPr lang="en-US" altLang="zh-CN" sz="1200" b="0" dirty="0">
                <a:solidFill>
                  <a:srgbClr val="5861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EWPT © 2024</a:t>
            </a:r>
            <a:endParaRPr lang="zh-CN" altLang="en-US" sz="1200" b="0" dirty="0">
              <a:solidFill>
                <a:srgbClr val="5861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2" descr="C:\Users\maoguanshu\Desktop\1-长盈精密logo-3450x614p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0972" y="1710157"/>
            <a:ext cx="3090056" cy="549841"/>
          </a:xfrm>
          <a:prstGeom prst="rect">
            <a:avLst/>
          </a:prstGeom>
          <a:noFill/>
          <a:effectLst>
            <a:outerShdw blurRad="63500" dist="38100" dir="2700000" algn="tl" rotWithShape="0">
              <a:prstClr val="black">
                <a:alpha val="8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 thruBlk="1"/>
      </p:transition>
    </mc:Choice>
    <mc:Fallback>
      <p:transition spd="slow"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1"/>
          <a:srcRect r="54279"/>
          <a:stretch>
            <a:fillRect/>
          </a:stretch>
        </p:blipFill>
        <p:spPr bwMode="auto">
          <a:xfrm>
            <a:off x="11357599" y="196001"/>
            <a:ext cx="648842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圆角矩形 1"/>
          <p:cNvSpPr/>
          <p:nvPr/>
        </p:nvSpPr>
        <p:spPr>
          <a:xfrm>
            <a:off x="355600" y="-101600"/>
            <a:ext cx="2334437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  <a:gd name="connsiteX0-101" fmla="*/ 0 w 4068884"/>
              <a:gd name="connsiteY0-102" fmla="*/ 0 h 819150"/>
              <a:gd name="connsiteX1-103" fmla="*/ 4068884 w 4068884"/>
              <a:gd name="connsiteY1-104" fmla="*/ 0 h 819150"/>
              <a:gd name="connsiteX2-105" fmla="*/ 2679700 w 4068884"/>
              <a:gd name="connsiteY2-106" fmla="*/ 692148 h 819150"/>
              <a:gd name="connsiteX3-107" fmla="*/ 2552698 w 4068884"/>
              <a:gd name="connsiteY3-108" fmla="*/ 819150 h 819150"/>
              <a:gd name="connsiteX4-109" fmla="*/ 127002 w 4068884"/>
              <a:gd name="connsiteY4-110" fmla="*/ 819150 h 819150"/>
              <a:gd name="connsiteX5-111" fmla="*/ 0 w 4068884"/>
              <a:gd name="connsiteY5-112" fmla="*/ 692148 h 819150"/>
              <a:gd name="connsiteX6-113" fmla="*/ 0 w 4068884"/>
              <a:gd name="connsiteY6-114" fmla="*/ 0 h 819150"/>
              <a:gd name="connsiteX0-115" fmla="*/ 0 w 4068885"/>
              <a:gd name="connsiteY0-116" fmla="*/ 0 h 819150"/>
              <a:gd name="connsiteX1-117" fmla="*/ 4068884 w 4068885"/>
              <a:gd name="connsiteY1-118" fmla="*/ 0 h 819150"/>
              <a:gd name="connsiteX2-119" fmla="*/ 4068885 w 4068885"/>
              <a:gd name="connsiteY2-120" fmla="*/ 664027 h 819150"/>
              <a:gd name="connsiteX3-121" fmla="*/ 2552698 w 4068885"/>
              <a:gd name="connsiteY3-122" fmla="*/ 819150 h 819150"/>
              <a:gd name="connsiteX4-123" fmla="*/ 127002 w 4068885"/>
              <a:gd name="connsiteY4-124" fmla="*/ 819150 h 819150"/>
              <a:gd name="connsiteX5-125" fmla="*/ 0 w 4068885"/>
              <a:gd name="connsiteY5-126" fmla="*/ 692148 h 819150"/>
              <a:gd name="connsiteX6-127" fmla="*/ 0 w 4068885"/>
              <a:gd name="connsiteY6-128" fmla="*/ 0 h 819150"/>
              <a:gd name="connsiteX0-129" fmla="*/ 0 w 4068885"/>
              <a:gd name="connsiteY0-130" fmla="*/ 0 h 819150"/>
              <a:gd name="connsiteX1-131" fmla="*/ 4068884 w 4068885"/>
              <a:gd name="connsiteY1-132" fmla="*/ 0 h 819150"/>
              <a:gd name="connsiteX2-133" fmla="*/ 4068885 w 4068885"/>
              <a:gd name="connsiteY2-134" fmla="*/ 664027 h 819150"/>
              <a:gd name="connsiteX3-135" fmla="*/ 3941883 w 4068885"/>
              <a:gd name="connsiteY3-136" fmla="*/ 819150 h 819150"/>
              <a:gd name="connsiteX4-137" fmla="*/ 127002 w 4068885"/>
              <a:gd name="connsiteY4-138" fmla="*/ 819150 h 819150"/>
              <a:gd name="connsiteX5-139" fmla="*/ 0 w 4068885"/>
              <a:gd name="connsiteY5-140" fmla="*/ 692148 h 819150"/>
              <a:gd name="connsiteX6-141" fmla="*/ 0 w 4068885"/>
              <a:gd name="connsiteY6-142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4068885" h="819150">
                <a:moveTo>
                  <a:pt x="0" y="0"/>
                </a:moveTo>
                <a:lnTo>
                  <a:pt x="4068884" y="0"/>
                </a:lnTo>
                <a:cubicBezTo>
                  <a:pt x="4068884" y="230716"/>
                  <a:pt x="4068885" y="433311"/>
                  <a:pt x="4068885" y="664027"/>
                </a:cubicBezTo>
                <a:cubicBezTo>
                  <a:pt x="4068885" y="734168"/>
                  <a:pt x="4012024" y="819150"/>
                  <a:pt x="3941883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33691" y="91169"/>
            <a:ext cx="396447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常州长盈厂区</a:t>
            </a:r>
            <a:endParaRPr lang="en-US" altLang="zh-CN" sz="2200" b="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250808" y="6202625"/>
            <a:ext cx="5193118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ctr" latinLnBrk="1" hangingPunct="0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常州长盈精密技术有限公司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ctr" latinLnBrk="1" hangingPunct="0"/>
            <a:r>
              <a:rPr lang="zh-CN" altLang="en-US" sz="1600" b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地址：江苏省溧阳市上兴镇子午路</a:t>
            </a:r>
            <a:r>
              <a:rPr lang="en-US" altLang="zh-CN" sz="1600" b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endParaRPr lang="en-US" altLang="zh-CN" sz="1600" b="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792440" y="1126282"/>
            <a:ext cx="459826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PACK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事业部 主营产品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箱体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电池托盘</a:t>
            </a:r>
            <a:endParaRPr lang="en-US" altLang="zh-CN" sz="1650" b="1" dirty="0">
              <a:ea typeface="微软雅黑" panose="020B0503020204020204" pitchFamily="34" charset="-122"/>
            </a:endParaRPr>
          </a:p>
        </p:txBody>
      </p:sp>
      <p:pic>
        <p:nvPicPr>
          <p:cNvPr id="5" name="图片 4" descr="微信图片_202403221127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1" y="1622215"/>
            <a:ext cx="5833053" cy="3789757"/>
          </a:xfrm>
          <a:prstGeom prst="rect">
            <a:avLst/>
          </a:prstGeom>
        </p:spPr>
      </p:pic>
      <p:pic>
        <p:nvPicPr>
          <p:cNvPr id="6" name="图片 5" descr="微信图片_202403221126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906" y="1622215"/>
            <a:ext cx="6105023" cy="3789757"/>
          </a:xfrm>
          <a:prstGeom prst="rect">
            <a:avLst/>
          </a:prstGeom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763283" y="1126282"/>
            <a:ext cx="459826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冲压事业部 主营产品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方壳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圆壳</a:t>
            </a:r>
            <a:endParaRPr lang="en-US" altLang="zh-CN" sz="1650" b="1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 thruBlk="1"/>
      </p:transition>
    </mc:Choice>
    <mc:Fallback>
      <p:transition spd="slow">
        <p:fade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1"/>
          <a:srcRect r="54279"/>
          <a:stretch>
            <a:fillRect/>
          </a:stretch>
        </p:blipFill>
        <p:spPr bwMode="auto">
          <a:xfrm>
            <a:off x="11357599" y="196001"/>
            <a:ext cx="648842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圆角矩形 1"/>
          <p:cNvSpPr/>
          <p:nvPr/>
        </p:nvSpPr>
        <p:spPr>
          <a:xfrm>
            <a:off x="355600" y="-101600"/>
            <a:ext cx="2334437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  <a:gd name="connsiteX0-101" fmla="*/ 0 w 4068884"/>
              <a:gd name="connsiteY0-102" fmla="*/ 0 h 819150"/>
              <a:gd name="connsiteX1-103" fmla="*/ 4068884 w 4068884"/>
              <a:gd name="connsiteY1-104" fmla="*/ 0 h 819150"/>
              <a:gd name="connsiteX2-105" fmla="*/ 2679700 w 4068884"/>
              <a:gd name="connsiteY2-106" fmla="*/ 692148 h 819150"/>
              <a:gd name="connsiteX3-107" fmla="*/ 2552698 w 4068884"/>
              <a:gd name="connsiteY3-108" fmla="*/ 819150 h 819150"/>
              <a:gd name="connsiteX4-109" fmla="*/ 127002 w 4068884"/>
              <a:gd name="connsiteY4-110" fmla="*/ 819150 h 819150"/>
              <a:gd name="connsiteX5-111" fmla="*/ 0 w 4068884"/>
              <a:gd name="connsiteY5-112" fmla="*/ 692148 h 819150"/>
              <a:gd name="connsiteX6-113" fmla="*/ 0 w 4068884"/>
              <a:gd name="connsiteY6-114" fmla="*/ 0 h 819150"/>
              <a:gd name="connsiteX0-115" fmla="*/ 0 w 4068885"/>
              <a:gd name="connsiteY0-116" fmla="*/ 0 h 819150"/>
              <a:gd name="connsiteX1-117" fmla="*/ 4068884 w 4068885"/>
              <a:gd name="connsiteY1-118" fmla="*/ 0 h 819150"/>
              <a:gd name="connsiteX2-119" fmla="*/ 4068885 w 4068885"/>
              <a:gd name="connsiteY2-120" fmla="*/ 664027 h 819150"/>
              <a:gd name="connsiteX3-121" fmla="*/ 2552698 w 4068885"/>
              <a:gd name="connsiteY3-122" fmla="*/ 819150 h 819150"/>
              <a:gd name="connsiteX4-123" fmla="*/ 127002 w 4068885"/>
              <a:gd name="connsiteY4-124" fmla="*/ 819150 h 819150"/>
              <a:gd name="connsiteX5-125" fmla="*/ 0 w 4068885"/>
              <a:gd name="connsiteY5-126" fmla="*/ 692148 h 819150"/>
              <a:gd name="connsiteX6-127" fmla="*/ 0 w 4068885"/>
              <a:gd name="connsiteY6-128" fmla="*/ 0 h 819150"/>
              <a:gd name="connsiteX0-129" fmla="*/ 0 w 4068885"/>
              <a:gd name="connsiteY0-130" fmla="*/ 0 h 819150"/>
              <a:gd name="connsiteX1-131" fmla="*/ 4068884 w 4068885"/>
              <a:gd name="connsiteY1-132" fmla="*/ 0 h 819150"/>
              <a:gd name="connsiteX2-133" fmla="*/ 4068885 w 4068885"/>
              <a:gd name="connsiteY2-134" fmla="*/ 664027 h 819150"/>
              <a:gd name="connsiteX3-135" fmla="*/ 3941883 w 4068885"/>
              <a:gd name="connsiteY3-136" fmla="*/ 819150 h 819150"/>
              <a:gd name="connsiteX4-137" fmla="*/ 127002 w 4068885"/>
              <a:gd name="connsiteY4-138" fmla="*/ 819150 h 819150"/>
              <a:gd name="connsiteX5-139" fmla="*/ 0 w 4068885"/>
              <a:gd name="connsiteY5-140" fmla="*/ 692148 h 819150"/>
              <a:gd name="connsiteX6-141" fmla="*/ 0 w 4068885"/>
              <a:gd name="connsiteY6-142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4068885" h="819150">
                <a:moveTo>
                  <a:pt x="0" y="0"/>
                </a:moveTo>
                <a:lnTo>
                  <a:pt x="4068884" y="0"/>
                </a:lnTo>
                <a:cubicBezTo>
                  <a:pt x="4068884" y="230716"/>
                  <a:pt x="4068885" y="433311"/>
                  <a:pt x="4068885" y="664027"/>
                </a:cubicBezTo>
                <a:cubicBezTo>
                  <a:pt x="4068885" y="734168"/>
                  <a:pt x="4012024" y="819150"/>
                  <a:pt x="3941883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33691" y="91169"/>
            <a:ext cx="396447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常州长盈厂区</a:t>
            </a:r>
            <a:endParaRPr lang="en-US" altLang="zh-CN" sz="2200" b="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331758" y="838201"/>
            <a:ext cx="459826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生活区</a:t>
            </a:r>
            <a:endParaRPr lang="en-US" altLang="zh-CN" sz="1650" b="1" dirty="0"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38" y="1378982"/>
            <a:ext cx="4736887" cy="35512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718" y="643270"/>
            <a:ext cx="7431524" cy="5571460"/>
          </a:xfrm>
          <a:prstGeom prst="rect">
            <a:avLst/>
          </a:prstGeom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433691" y="5479018"/>
            <a:ext cx="4598267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免费</a:t>
            </a: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水电均摊</a:t>
            </a:r>
            <a:endParaRPr lang="en-US" altLang="zh-CN" sz="1650" b="1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 thruBlk="1"/>
      </p:transition>
    </mc:Choice>
    <mc:Fallback>
      <p:transition spd="slow"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1"/>
          <a:srcRect r="54279"/>
          <a:stretch>
            <a:fillRect/>
          </a:stretch>
        </p:blipFill>
        <p:spPr bwMode="auto">
          <a:xfrm>
            <a:off x="11357599" y="196001"/>
            <a:ext cx="648842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圆角矩形 1"/>
          <p:cNvSpPr/>
          <p:nvPr/>
        </p:nvSpPr>
        <p:spPr>
          <a:xfrm>
            <a:off x="355600" y="-101600"/>
            <a:ext cx="2334437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  <a:gd name="connsiteX0-101" fmla="*/ 0 w 4068884"/>
              <a:gd name="connsiteY0-102" fmla="*/ 0 h 819150"/>
              <a:gd name="connsiteX1-103" fmla="*/ 4068884 w 4068884"/>
              <a:gd name="connsiteY1-104" fmla="*/ 0 h 819150"/>
              <a:gd name="connsiteX2-105" fmla="*/ 2679700 w 4068884"/>
              <a:gd name="connsiteY2-106" fmla="*/ 692148 h 819150"/>
              <a:gd name="connsiteX3-107" fmla="*/ 2552698 w 4068884"/>
              <a:gd name="connsiteY3-108" fmla="*/ 819150 h 819150"/>
              <a:gd name="connsiteX4-109" fmla="*/ 127002 w 4068884"/>
              <a:gd name="connsiteY4-110" fmla="*/ 819150 h 819150"/>
              <a:gd name="connsiteX5-111" fmla="*/ 0 w 4068884"/>
              <a:gd name="connsiteY5-112" fmla="*/ 692148 h 819150"/>
              <a:gd name="connsiteX6-113" fmla="*/ 0 w 4068884"/>
              <a:gd name="connsiteY6-114" fmla="*/ 0 h 819150"/>
              <a:gd name="connsiteX0-115" fmla="*/ 0 w 4068885"/>
              <a:gd name="connsiteY0-116" fmla="*/ 0 h 819150"/>
              <a:gd name="connsiteX1-117" fmla="*/ 4068884 w 4068885"/>
              <a:gd name="connsiteY1-118" fmla="*/ 0 h 819150"/>
              <a:gd name="connsiteX2-119" fmla="*/ 4068885 w 4068885"/>
              <a:gd name="connsiteY2-120" fmla="*/ 664027 h 819150"/>
              <a:gd name="connsiteX3-121" fmla="*/ 2552698 w 4068885"/>
              <a:gd name="connsiteY3-122" fmla="*/ 819150 h 819150"/>
              <a:gd name="connsiteX4-123" fmla="*/ 127002 w 4068885"/>
              <a:gd name="connsiteY4-124" fmla="*/ 819150 h 819150"/>
              <a:gd name="connsiteX5-125" fmla="*/ 0 w 4068885"/>
              <a:gd name="connsiteY5-126" fmla="*/ 692148 h 819150"/>
              <a:gd name="connsiteX6-127" fmla="*/ 0 w 4068885"/>
              <a:gd name="connsiteY6-128" fmla="*/ 0 h 819150"/>
              <a:gd name="connsiteX0-129" fmla="*/ 0 w 4068885"/>
              <a:gd name="connsiteY0-130" fmla="*/ 0 h 819150"/>
              <a:gd name="connsiteX1-131" fmla="*/ 4068884 w 4068885"/>
              <a:gd name="connsiteY1-132" fmla="*/ 0 h 819150"/>
              <a:gd name="connsiteX2-133" fmla="*/ 4068885 w 4068885"/>
              <a:gd name="connsiteY2-134" fmla="*/ 664027 h 819150"/>
              <a:gd name="connsiteX3-135" fmla="*/ 3941883 w 4068885"/>
              <a:gd name="connsiteY3-136" fmla="*/ 819150 h 819150"/>
              <a:gd name="connsiteX4-137" fmla="*/ 127002 w 4068885"/>
              <a:gd name="connsiteY4-138" fmla="*/ 819150 h 819150"/>
              <a:gd name="connsiteX5-139" fmla="*/ 0 w 4068885"/>
              <a:gd name="connsiteY5-140" fmla="*/ 692148 h 819150"/>
              <a:gd name="connsiteX6-141" fmla="*/ 0 w 4068885"/>
              <a:gd name="connsiteY6-142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4068885" h="819150">
                <a:moveTo>
                  <a:pt x="0" y="0"/>
                </a:moveTo>
                <a:lnTo>
                  <a:pt x="4068884" y="0"/>
                </a:lnTo>
                <a:cubicBezTo>
                  <a:pt x="4068884" y="230716"/>
                  <a:pt x="4068885" y="433311"/>
                  <a:pt x="4068885" y="664027"/>
                </a:cubicBezTo>
                <a:cubicBezTo>
                  <a:pt x="4068885" y="734168"/>
                  <a:pt x="4012024" y="819150"/>
                  <a:pt x="3941883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33691" y="91169"/>
            <a:ext cx="396447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常州长盈厂区</a:t>
            </a:r>
            <a:endParaRPr lang="en-US" altLang="zh-CN" sz="2200" b="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331758" y="838201"/>
            <a:ext cx="4598267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用餐区</a:t>
            </a:r>
            <a:endParaRPr lang="en-US" altLang="zh-CN" sz="1650" b="1" dirty="0">
              <a:ea typeface="微软雅黑" panose="020B0503020204020204" pitchFamily="34" charset="-122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99775" y="2225456"/>
            <a:ext cx="3819331" cy="14773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、行政部虚拟充值金额至饭卡中；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defRPr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、早餐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元，公司补贴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defRPr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中餐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元，公司补贴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defRPr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晚餐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元，公司补贴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defRPr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、按月扣除</a:t>
            </a:r>
            <a:endParaRPr lang="en-US" altLang="zh-CN" sz="1650" b="1" dirty="0"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106" y="745602"/>
            <a:ext cx="7527852" cy="5645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 thruBlk="1"/>
      </p:transition>
    </mc:Choice>
    <mc:Fallback>
      <p:transition spd="slow">
        <p:fade thruBlk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1"/>
          <a:srcRect r="54279"/>
          <a:stretch>
            <a:fillRect/>
          </a:stretch>
        </p:blipFill>
        <p:spPr bwMode="auto">
          <a:xfrm>
            <a:off x="11357599" y="196001"/>
            <a:ext cx="648843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圆角矩形 1"/>
          <p:cNvSpPr/>
          <p:nvPr/>
        </p:nvSpPr>
        <p:spPr>
          <a:xfrm>
            <a:off x="355600" y="-101600"/>
            <a:ext cx="3244121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679700" h="819150">
                <a:moveTo>
                  <a:pt x="0" y="0"/>
                </a:moveTo>
                <a:lnTo>
                  <a:pt x="2679700" y="0"/>
                </a:lnTo>
                <a:lnTo>
                  <a:pt x="2679700" y="692148"/>
                </a:lnTo>
                <a:cubicBezTo>
                  <a:pt x="2679700" y="762289"/>
                  <a:pt x="2622839" y="819150"/>
                  <a:pt x="2552698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433691" y="91170"/>
            <a:ext cx="38087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常州长盈厂区（培训）</a:t>
            </a:r>
            <a:endParaRPr lang="en-US" altLang="zh-CN" sz="2200" dirty="0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2" name="图片 1" descr="微信图片_202403212114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07" y="645160"/>
            <a:ext cx="4995333" cy="2990427"/>
          </a:xfrm>
          <a:prstGeom prst="rect">
            <a:avLst/>
          </a:prstGeom>
        </p:spPr>
      </p:pic>
      <p:pic>
        <p:nvPicPr>
          <p:cNvPr id="3" name="图片 2" descr="微信图片_202403212114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194" y="645160"/>
            <a:ext cx="4972473" cy="2990427"/>
          </a:xfrm>
          <a:prstGeom prst="rect">
            <a:avLst/>
          </a:prstGeom>
        </p:spPr>
      </p:pic>
      <p:pic>
        <p:nvPicPr>
          <p:cNvPr id="4" name="图片 3" descr="微信图片_202403212114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754" y="3636434"/>
            <a:ext cx="4032449" cy="322156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1"/>
          <a:srcRect r="54279"/>
          <a:stretch>
            <a:fillRect/>
          </a:stretch>
        </p:blipFill>
        <p:spPr bwMode="auto">
          <a:xfrm>
            <a:off x="11357599" y="196001"/>
            <a:ext cx="648843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圆角矩形 1"/>
          <p:cNvSpPr/>
          <p:nvPr/>
        </p:nvSpPr>
        <p:spPr>
          <a:xfrm>
            <a:off x="355600" y="-101600"/>
            <a:ext cx="3244123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679700" h="819150">
                <a:moveTo>
                  <a:pt x="0" y="0"/>
                </a:moveTo>
                <a:lnTo>
                  <a:pt x="2679700" y="0"/>
                </a:lnTo>
                <a:lnTo>
                  <a:pt x="2679700" y="692148"/>
                </a:lnTo>
                <a:cubicBezTo>
                  <a:pt x="2679700" y="762289"/>
                  <a:pt x="2622839" y="819150"/>
                  <a:pt x="2552698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433692" y="91170"/>
            <a:ext cx="367869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员工表彰大会</a:t>
            </a:r>
            <a:r>
              <a:rPr lang="en-US" altLang="zh-CN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200" dirty="0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9" y="828742"/>
            <a:ext cx="3942055" cy="53492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819" y="855531"/>
            <a:ext cx="3942055" cy="53414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709" y="1412776"/>
            <a:ext cx="3429000" cy="285293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592672" y="4869160"/>
            <a:ext cx="3429000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65" b="0" dirty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特别能吃苦、特别能战斗、特别能攻关、特别能奉献</a:t>
            </a:r>
            <a:endParaRPr lang="zh-CN" altLang="en-US" sz="266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1"/>
          <a:srcRect r="54279"/>
          <a:stretch>
            <a:fillRect/>
          </a:stretch>
        </p:blipFill>
        <p:spPr bwMode="auto">
          <a:xfrm>
            <a:off x="11357599" y="196001"/>
            <a:ext cx="648843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圆角矩形 1"/>
          <p:cNvSpPr/>
          <p:nvPr/>
        </p:nvSpPr>
        <p:spPr>
          <a:xfrm>
            <a:off x="355600" y="-101600"/>
            <a:ext cx="3340133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679700" h="819150">
                <a:moveTo>
                  <a:pt x="0" y="0"/>
                </a:moveTo>
                <a:lnTo>
                  <a:pt x="2679700" y="0"/>
                </a:lnTo>
                <a:lnTo>
                  <a:pt x="2679700" y="692148"/>
                </a:lnTo>
                <a:cubicBezTo>
                  <a:pt x="2679700" y="762289"/>
                  <a:pt x="2622839" y="819150"/>
                  <a:pt x="2552698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433691" y="91170"/>
            <a:ext cx="316603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员工表彰大会</a:t>
            </a:r>
            <a:r>
              <a:rPr lang="en-US" altLang="zh-CN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200" dirty="0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4" y="2192157"/>
            <a:ext cx="5340085" cy="41171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148" y="2171674"/>
            <a:ext cx="6240693" cy="413764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743202" y="1203752"/>
            <a:ext cx="7481257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优秀员工表彰大会</a:t>
            </a:r>
            <a:endParaRPr lang="en-US" altLang="zh-CN" sz="21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每月优秀员工奖励标准：</a:t>
            </a:r>
            <a:r>
              <a:rPr lang="en-US" altLang="zh-CN" sz="2135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2135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</a:t>
            </a:r>
            <a:r>
              <a:rPr lang="en-US" altLang="zh-CN" sz="2135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135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135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135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人（</a:t>
            </a:r>
            <a:r>
              <a:rPr lang="en-US" altLang="zh-CN" sz="2135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PACK</a:t>
            </a:r>
            <a:r>
              <a:rPr lang="zh-CN" altLang="en-US" sz="2135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事业部）</a:t>
            </a:r>
            <a:endParaRPr lang="zh-CN" altLang="en-US" sz="2135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1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1"/>
          <a:srcRect r="54279"/>
          <a:stretch>
            <a:fillRect/>
          </a:stretch>
        </p:blipFill>
        <p:spPr bwMode="auto">
          <a:xfrm>
            <a:off x="11357599" y="196001"/>
            <a:ext cx="648843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圆角矩形 1"/>
          <p:cNvSpPr/>
          <p:nvPr/>
        </p:nvSpPr>
        <p:spPr>
          <a:xfrm>
            <a:off x="355600" y="-101600"/>
            <a:ext cx="3262041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679700" h="819150">
                <a:moveTo>
                  <a:pt x="0" y="0"/>
                </a:moveTo>
                <a:lnTo>
                  <a:pt x="2679700" y="0"/>
                </a:lnTo>
                <a:lnTo>
                  <a:pt x="2679700" y="692148"/>
                </a:lnTo>
                <a:cubicBezTo>
                  <a:pt x="2679700" y="762289"/>
                  <a:pt x="2622839" y="819150"/>
                  <a:pt x="2552698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433692" y="91170"/>
            <a:ext cx="326204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员工表彰大会</a:t>
            </a:r>
            <a:r>
              <a:rPr lang="en-US" altLang="zh-CN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2200" dirty="0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588447" y="834297"/>
            <a:ext cx="8809732" cy="5932535"/>
            <a:chOff x="1664493" y="540218"/>
            <a:chExt cx="6607299" cy="444940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2965" y="540218"/>
              <a:ext cx="2868827" cy="2232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4493" y="3003798"/>
              <a:ext cx="2976331" cy="198582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2965" y="3003798"/>
              <a:ext cx="2868826" cy="198582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4494" y="540527"/>
              <a:ext cx="2976331" cy="2232248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1"/>
          <a:srcRect r="54279"/>
          <a:stretch>
            <a:fillRect/>
          </a:stretch>
        </p:blipFill>
        <p:spPr bwMode="auto">
          <a:xfrm>
            <a:off x="11357599" y="196001"/>
            <a:ext cx="648843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圆角矩形 1"/>
          <p:cNvSpPr/>
          <p:nvPr/>
        </p:nvSpPr>
        <p:spPr>
          <a:xfrm>
            <a:off x="355600" y="-101600"/>
            <a:ext cx="3189777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679700" h="819150">
                <a:moveTo>
                  <a:pt x="0" y="0"/>
                </a:moveTo>
                <a:lnTo>
                  <a:pt x="2679700" y="0"/>
                </a:lnTo>
                <a:lnTo>
                  <a:pt x="2679700" y="692148"/>
                </a:lnTo>
                <a:cubicBezTo>
                  <a:pt x="2679700" y="762289"/>
                  <a:pt x="2622839" y="819150"/>
                  <a:pt x="2552698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433692" y="91170"/>
            <a:ext cx="318977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员工表彰大会</a:t>
            </a:r>
            <a:r>
              <a:rPr lang="en-US" altLang="zh-CN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2200" dirty="0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176" y="796171"/>
            <a:ext cx="2880320" cy="21602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20883" y="2977596"/>
            <a:ext cx="47045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美味的枇杷上市，我们第一批尝鲜</a:t>
            </a:r>
            <a:endParaRPr lang="zh-CN" altLang="en-US" sz="21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640" y="764352"/>
            <a:ext cx="2860640" cy="21454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964" y="749592"/>
            <a:ext cx="2880320" cy="21602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16080" y="3021876"/>
            <a:ext cx="47045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溧阳工厂安全运营</a:t>
            </a:r>
            <a:r>
              <a:rPr lang="en-US" altLang="zh-CN" sz="21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天庆祝</a:t>
            </a:r>
            <a:endParaRPr lang="zh-CN" altLang="en-US" sz="21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477" y="3531465"/>
            <a:ext cx="2880320" cy="216024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48941" y="5794171"/>
            <a:ext cx="47045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购物卡，可购物亦可兑现</a:t>
            </a:r>
            <a:endParaRPr lang="zh-CN" altLang="en-US" sz="21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6695260" y="3620874"/>
            <a:ext cx="3815408" cy="2160241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344140" y="5792565"/>
            <a:ext cx="316652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中秋福利送至车间</a:t>
            </a:r>
            <a:endParaRPr lang="zh-CN" altLang="en-US" sz="21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1"/>
          <a:srcRect r="54279"/>
          <a:stretch>
            <a:fillRect/>
          </a:stretch>
        </p:blipFill>
        <p:spPr bwMode="auto">
          <a:xfrm>
            <a:off x="11357599" y="196001"/>
            <a:ext cx="648843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圆角矩形 1"/>
          <p:cNvSpPr/>
          <p:nvPr/>
        </p:nvSpPr>
        <p:spPr>
          <a:xfrm>
            <a:off x="355600" y="-101600"/>
            <a:ext cx="3244121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679700" h="819150">
                <a:moveTo>
                  <a:pt x="0" y="0"/>
                </a:moveTo>
                <a:lnTo>
                  <a:pt x="2679700" y="0"/>
                </a:lnTo>
                <a:lnTo>
                  <a:pt x="2679700" y="692148"/>
                </a:lnTo>
                <a:cubicBezTo>
                  <a:pt x="2679700" y="762289"/>
                  <a:pt x="2622839" y="819150"/>
                  <a:pt x="2552698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433691" y="91170"/>
            <a:ext cx="3166031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员工表彰大会</a:t>
            </a:r>
            <a:r>
              <a:rPr lang="en-US" altLang="zh-CN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sz="2200" dirty="0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316765"/>
            <a:ext cx="5052053" cy="3789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1316765"/>
            <a:ext cx="5052053" cy="37890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47861" y="583612"/>
            <a:ext cx="47045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端午节的福利</a:t>
            </a:r>
            <a:endParaRPr lang="zh-CN" altLang="en-US" sz="213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:\1-Desktop\底页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3" cy="686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 txBox="1"/>
          <p:nvPr/>
        </p:nvSpPr>
        <p:spPr>
          <a:xfrm>
            <a:off x="2362200" y="1431573"/>
            <a:ext cx="7772400" cy="11025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500" b="1" i="0" u="none" strike="noStrike" kern="1200" cap="none" spc="6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谢谢观看</a:t>
            </a:r>
            <a:endParaRPr kumimoji="0" lang="zh-CN" altLang="en-US" sz="5500" b="1" i="0" u="none" strike="noStrike" kern="1200" cap="none" spc="6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0" name="文本框 2"/>
          <p:cNvSpPr txBox="1">
            <a:spLocks noChangeArrowheads="1"/>
          </p:cNvSpPr>
          <p:nvPr/>
        </p:nvSpPr>
        <p:spPr bwMode="auto">
          <a:xfrm>
            <a:off x="5546363" y="6279023"/>
            <a:ext cx="1099275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altLang="zh-CN" sz="1200" b="0" dirty="0">
                <a:solidFill>
                  <a:srgbClr val="0181CC"/>
                </a:solidFill>
                <a:latin typeface="+mj-lt"/>
                <a:ea typeface="微软雅黑" panose="020B0503020204020204" pitchFamily="34" charset="-122"/>
              </a:rPr>
              <a:t>2024 ©  EWPT</a:t>
            </a:r>
            <a:endParaRPr lang="zh-CN" altLang="en-US" sz="1200" b="0" dirty="0">
              <a:solidFill>
                <a:srgbClr val="0181CC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1" name="文本框 3"/>
          <p:cNvSpPr txBox="1">
            <a:spLocks noChangeArrowheads="1"/>
          </p:cNvSpPr>
          <p:nvPr/>
        </p:nvSpPr>
        <p:spPr bwMode="auto">
          <a:xfrm>
            <a:off x="3822700" y="5155073"/>
            <a:ext cx="4851400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深圳市长盈精密技术股份有限公司</a:t>
            </a:r>
            <a:endParaRPr lang="en-US" altLang="zh-CN" sz="14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>
              <a:defRPr/>
            </a:pPr>
            <a:r>
              <a:rPr lang="en-US" altLang="zh-CN" sz="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6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>
              <a:defRPr/>
            </a:pPr>
            <a:r>
              <a:rPr lang="zh-CN" altLang="en-US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</a:t>
            </a:r>
            <a:r>
              <a:rPr lang="en-US" altLang="zh-CN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/Add</a:t>
            </a:r>
            <a:r>
              <a:rPr lang="zh-CN" altLang="en-US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：深圳市宝安区福海街道富桥工业三区</a:t>
            </a:r>
            <a:r>
              <a:rPr lang="en-US" altLang="zh-CN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栋</a:t>
            </a:r>
            <a:endParaRPr lang="en-US" altLang="zh-CN" sz="12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>
              <a:defRPr/>
            </a:pPr>
            <a:r>
              <a:rPr lang="zh-CN" altLang="en-US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电话</a:t>
            </a:r>
            <a:r>
              <a:rPr lang="en-US" altLang="zh-CN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/Tel</a:t>
            </a:r>
            <a:r>
              <a:rPr lang="zh-CN" altLang="en-US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86-755-2734 3066</a:t>
            </a:r>
            <a:endParaRPr lang="en-US" altLang="zh-CN" sz="12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hangingPunct="0">
              <a:defRPr/>
            </a:pPr>
            <a:r>
              <a:rPr lang="zh-CN" altLang="en-US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邮箱</a:t>
            </a:r>
            <a:r>
              <a:rPr lang="en-US" altLang="zh-CN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/E-Mail</a:t>
            </a:r>
            <a:r>
              <a:rPr lang="zh-CN" altLang="en-US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sales@ewpt.com    </a:t>
            </a:r>
            <a:r>
              <a:rPr lang="zh-CN" altLang="en-US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网址</a:t>
            </a:r>
            <a:r>
              <a:rPr lang="en-US" altLang="zh-CN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/web</a:t>
            </a:r>
            <a:r>
              <a:rPr lang="zh-CN" altLang="en-US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www.ewpt.com</a:t>
            </a:r>
            <a:endParaRPr lang="en-US" altLang="zh-CN" sz="1200" b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 thruBlk="1"/>
      </p:transition>
    </mc:Choice>
    <mc:Fallback>
      <p:transition spd="slow"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-3696" y="0"/>
            <a:ext cx="121956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2"/>
          <a:srcRect r="54279"/>
          <a:stretch>
            <a:fillRect/>
          </a:stretch>
        </p:blipFill>
        <p:spPr bwMode="auto">
          <a:xfrm>
            <a:off x="11357599" y="196001"/>
            <a:ext cx="648842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1"/>
          <p:cNvSpPr/>
          <p:nvPr/>
        </p:nvSpPr>
        <p:spPr>
          <a:xfrm>
            <a:off x="355600" y="-101600"/>
            <a:ext cx="1863725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679700" h="819150">
                <a:moveTo>
                  <a:pt x="0" y="0"/>
                </a:moveTo>
                <a:lnTo>
                  <a:pt x="2679700" y="0"/>
                </a:lnTo>
                <a:lnTo>
                  <a:pt x="2679700" y="692148"/>
                </a:lnTo>
                <a:cubicBezTo>
                  <a:pt x="2679700" y="762289"/>
                  <a:pt x="2622839" y="819150"/>
                  <a:pt x="2552698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33691" y="91169"/>
            <a:ext cx="2309509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企业文化</a:t>
            </a:r>
            <a:endParaRPr lang="en-US" altLang="zh-CN" sz="2200" b="0" dirty="0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45790" y="385797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企业愿景</a:t>
            </a:r>
            <a:endParaRPr lang="zh-CN" alt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369134" y="3857979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核心价值观</a:t>
            </a:r>
            <a:endParaRPr lang="zh-CN" alt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109"/>
          <p:cNvSpPr>
            <a:spLocks noChangeArrowheads="1"/>
          </p:cNvSpPr>
          <p:nvPr/>
        </p:nvSpPr>
        <p:spPr bwMode="auto">
          <a:xfrm>
            <a:off x="1424461" y="4405843"/>
            <a:ext cx="4328205" cy="70057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r"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 b="0" dirty="0">
                <a:solidFill>
                  <a:srgbClr val="5056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做中国精密制造业最优秀的企业，效益最好的企业</a:t>
            </a:r>
            <a:endParaRPr lang="en-US" altLang="zh-CN" sz="1400" b="0" dirty="0">
              <a:solidFill>
                <a:srgbClr val="5056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 b="0" dirty="0">
                <a:solidFill>
                  <a:srgbClr val="5056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最受尊敬的企业，员工幸福指数最高的企业</a:t>
            </a:r>
            <a:endParaRPr lang="zh-CN" altLang="en-US" sz="1400" b="0" dirty="0">
              <a:solidFill>
                <a:srgbClr val="5056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23"/>
          <p:cNvSpPr>
            <a:spLocks noChangeArrowheads="1"/>
          </p:cNvSpPr>
          <p:nvPr/>
        </p:nvSpPr>
        <p:spPr bwMode="auto">
          <a:xfrm>
            <a:off x="6394672" y="4405843"/>
            <a:ext cx="4732640" cy="4154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400" b="0" dirty="0">
                <a:solidFill>
                  <a:srgbClr val="50565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客户第一、团队合作、持续改善、勇于拼搏、结果导向</a:t>
            </a:r>
            <a:endParaRPr lang="zh-CN" altLang="en-US" sz="1400" b="0" dirty="0">
              <a:solidFill>
                <a:srgbClr val="50565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44137" y="3930380"/>
            <a:ext cx="45719" cy="11083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G:\1-Desktop\灰色BG-Freepik下载\1\vector-background-abstract-scratches-lines_2065-1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69" r="1907" b="7062"/>
          <a:stretch>
            <a:fillRect/>
          </a:stretch>
        </p:blipFill>
        <p:spPr bwMode="auto">
          <a:xfrm>
            <a:off x="0" y="-81534"/>
            <a:ext cx="12191999" cy="69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图表 23"/>
          <p:cNvGraphicFramePr/>
          <p:nvPr/>
        </p:nvGraphicFramePr>
        <p:xfrm>
          <a:off x="225131" y="1693048"/>
          <a:ext cx="11332088" cy="462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0" name="任意多边形 19"/>
          <p:cNvSpPr/>
          <p:nvPr/>
        </p:nvSpPr>
        <p:spPr>
          <a:xfrm>
            <a:off x="1735667" y="1659467"/>
            <a:ext cx="7924800" cy="3318933"/>
          </a:xfrm>
          <a:custGeom>
            <a:avLst/>
            <a:gdLst>
              <a:gd name="connsiteX0" fmla="*/ 0 w 7924800"/>
              <a:gd name="connsiteY0" fmla="*/ 3318933 h 3318933"/>
              <a:gd name="connsiteX1" fmla="*/ 618066 w 7924800"/>
              <a:gd name="connsiteY1" fmla="*/ 3183466 h 3318933"/>
              <a:gd name="connsiteX2" fmla="*/ 1227666 w 7924800"/>
              <a:gd name="connsiteY2" fmla="*/ 3039533 h 3318933"/>
              <a:gd name="connsiteX3" fmla="*/ 1820333 w 7924800"/>
              <a:gd name="connsiteY3" fmla="*/ 2904066 h 3318933"/>
              <a:gd name="connsiteX4" fmla="*/ 2446866 w 7924800"/>
              <a:gd name="connsiteY4" fmla="*/ 2751666 h 3318933"/>
              <a:gd name="connsiteX5" fmla="*/ 3005666 w 7924800"/>
              <a:gd name="connsiteY5" fmla="*/ 2362200 h 3318933"/>
              <a:gd name="connsiteX6" fmla="*/ 3615266 w 7924800"/>
              <a:gd name="connsiteY6" fmla="*/ 1989666 h 3318933"/>
              <a:gd name="connsiteX7" fmla="*/ 4233333 w 7924800"/>
              <a:gd name="connsiteY7" fmla="*/ 1481666 h 3318933"/>
              <a:gd name="connsiteX8" fmla="*/ 4902200 w 7924800"/>
              <a:gd name="connsiteY8" fmla="*/ 1388533 h 3318933"/>
              <a:gd name="connsiteX9" fmla="*/ 5511800 w 7924800"/>
              <a:gd name="connsiteY9" fmla="*/ 1295400 h 3318933"/>
              <a:gd name="connsiteX10" fmla="*/ 6062133 w 7924800"/>
              <a:gd name="connsiteY10" fmla="*/ 1075266 h 3318933"/>
              <a:gd name="connsiteX11" fmla="*/ 6680200 w 7924800"/>
              <a:gd name="connsiteY11" fmla="*/ 601133 h 3318933"/>
              <a:gd name="connsiteX12" fmla="*/ 7315200 w 7924800"/>
              <a:gd name="connsiteY12" fmla="*/ 0 h 3318933"/>
              <a:gd name="connsiteX13" fmla="*/ 7924800 w 7924800"/>
              <a:gd name="connsiteY13" fmla="*/ 101600 h 3318933"/>
              <a:gd name="connsiteX14" fmla="*/ 7924800 w 7924800"/>
              <a:gd name="connsiteY14" fmla="*/ 101600 h 3318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24800" h="3318933">
                <a:moveTo>
                  <a:pt x="0" y="3318933"/>
                </a:moveTo>
                <a:lnTo>
                  <a:pt x="618066" y="3183466"/>
                </a:lnTo>
                <a:cubicBezTo>
                  <a:pt x="821266" y="3135488"/>
                  <a:pt x="1025877" y="3098800"/>
                  <a:pt x="1227666" y="3039533"/>
                </a:cubicBezTo>
                <a:lnTo>
                  <a:pt x="1820333" y="2904066"/>
                </a:lnTo>
                <a:cubicBezTo>
                  <a:pt x="2029177" y="2853266"/>
                  <a:pt x="2280355" y="2832099"/>
                  <a:pt x="2446866" y="2751666"/>
                </a:cubicBezTo>
                <a:lnTo>
                  <a:pt x="3005666" y="2362200"/>
                </a:lnTo>
                <a:lnTo>
                  <a:pt x="3615266" y="1989666"/>
                </a:lnTo>
                <a:lnTo>
                  <a:pt x="4233333" y="1481666"/>
                </a:lnTo>
                <a:lnTo>
                  <a:pt x="4902200" y="1388533"/>
                </a:lnTo>
                <a:lnTo>
                  <a:pt x="5511800" y="1295400"/>
                </a:lnTo>
                <a:lnTo>
                  <a:pt x="6062133" y="1075266"/>
                </a:lnTo>
                <a:lnTo>
                  <a:pt x="6680200" y="601133"/>
                </a:lnTo>
                <a:lnTo>
                  <a:pt x="7315200" y="0"/>
                </a:lnTo>
                <a:lnTo>
                  <a:pt x="7924800" y="101600"/>
                </a:lnTo>
                <a:lnTo>
                  <a:pt x="7924800" y="101600"/>
                </a:lnTo>
              </a:path>
            </a:pathLst>
          </a:custGeom>
          <a:noFill/>
          <a:ln w="2540" cmpd="sng">
            <a:solidFill>
              <a:schemeClr val="tx1">
                <a:alpha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1"/>
          <p:cNvSpPr/>
          <p:nvPr/>
        </p:nvSpPr>
        <p:spPr>
          <a:xfrm>
            <a:off x="355600" y="-101600"/>
            <a:ext cx="2679700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679700" h="819150">
                <a:moveTo>
                  <a:pt x="0" y="0"/>
                </a:moveTo>
                <a:lnTo>
                  <a:pt x="2679700" y="0"/>
                </a:lnTo>
                <a:lnTo>
                  <a:pt x="2679700" y="692148"/>
                </a:lnTo>
                <a:cubicBezTo>
                  <a:pt x="2679700" y="762289"/>
                  <a:pt x="2622839" y="819150"/>
                  <a:pt x="2552698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433691" y="91169"/>
            <a:ext cx="358298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营收数据</a:t>
            </a:r>
            <a:endParaRPr lang="en-US" altLang="zh-CN" sz="2200" b="0" dirty="0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953754" y="6052642"/>
            <a:ext cx="1535970" cy="261580"/>
          </a:xfrm>
          <a:prstGeom prst="rect">
            <a:avLst/>
          </a:prstGeom>
          <a:noFill/>
        </p:spPr>
        <p:txBody>
          <a:bodyPr wrap="square" lIns="121893" tIns="60945" rIns="121893" bIns="60945" rtlCol="0">
            <a:spAutoFit/>
          </a:bodyPr>
          <a:lstStyle/>
          <a:p>
            <a:pPr algn="ctr"/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单位：亿元人民币</a:t>
            </a:r>
            <a:endParaRPr lang="zh-CN" altLang="en-US" sz="9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4"/>
          <a:srcRect r="54279"/>
          <a:stretch>
            <a:fillRect/>
          </a:stretch>
        </p:blipFill>
        <p:spPr bwMode="auto">
          <a:xfrm>
            <a:off x="11357599" y="196001"/>
            <a:ext cx="648842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47986" y="3305676"/>
            <a:ext cx="1373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快速成长期</a:t>
            </a:r>
            <a:endParaRPr lang="zh-CN" altLang="en-US" sz="3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95999" y="2364852"/>
            <a:ext cx="891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双调整</a:t>
            </a:r>
            <a:endParaRPr lang="zh-CN" altLang="en-US" sz="1800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526721" y="1175365"/>
            <a:ext cx="1557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1800" b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800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00" b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重回增长轨道</a:t>
            </a:r>
            <a:endParaRPr lang="zh-CN" altLang="en-US" sz="1800" b="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2301784" y="4789378"/>
            <a:ext cx="95889" cy="95923"/>
          </a:xfrm>
          <a:prstGeom prst="ellipse">
            <a:avLst/>
          </a:prstGeom>
          <a:solidFill>
            <a:srgbClr val="BAB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2900042" y="4635760"/>
            <a:ext cx="95889" cy="95923"/>
          </a:xfrm>
          <a:prstGeom prst="ellipse">
            <a:avLst/>
          </a:prstGeom>
          <a:solidFill>
            <a:srgbClr val="BAB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3498726" y="4513032"/>
            <a:ext cx="95889" cy="95923"/>
          </a:xfrm>
          <a:prstGeom prst="ellipse">
            <a:avLst/>
          </a:prstGeom>
          <a:solidFill>
            <a:srgbClr val="BAB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4106357" y="4387893"/>
            <a:ext cx="95889" cy="95923"/>
          </a:xfrm>
          <a:prstGeom prst="ellipse">
            <a:avLst/>
          </a:prstGeom>
          <a:solidFill>
            <a:srgbClr val="BAB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1682237" y="4932381"/>
            <a:ext cx="95889" cy="95923"/>
          </a:xfrm>
          <a:prstGeom prst="ellipse">
            <a:avLst/>
          </a:prstGeom>
          <a:solidFill>
            <a:srgbClr val="BAB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4704257" y="3969191"/>
            <a:ext cx="95889" cy="95923"/>
          </a:xfrm>
          <a:prstGeom prst="ellipse">
            <a:avLst/>
          </a:prstGeom>
          <a:solidFill>
            <a:srgbClr val="BAB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7175831" y="2902464"/>
            <a:ext cx="95889" cy="95923"/>
          </a:xfrm>
          <a:prstGeom prst="ellipse">
            <a:avLst/>
          </a:prstGeom>
          <a:solidFill>
            <a:srgbClr val="BAB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8359338" y="2212712"/>
            <a:ext cx="95889" cy="95923"/>
          </a:xfrm>
          <a:prstGeom prst="ellipse">
            <a:avLst/>
          </a:prstGeom>
          <a:solidFill>
            <a:srgbClr val="BAB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9607915" y="1715761"/>
            <a:ext cx="95889" cy="95923"/>
          </a:xfrm>
          <a:prstGeom prst="ellipse">
            <a:avLst/>
          </a:prstGeom>
          <a:solidFill>
            <a:srgbClr val="BAB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6565452" y="3011490"/>
            <a:ext cx="95889" cy="95923"/>
          </a:xfrm>
          <a:prstGeom prst="ellipse">
            <a:avLst/>
          </a:prstGeom>
          <a:solidFill>
            <a:srgbClr val="BAB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5304400" y="3599859"/>
            <a:ext cx="95889" cy="95923"/>
          </a:xfrm>
          <a:prstGeom prst="ellipse">
            <a:avLst/>
          </a:prstGeom>
          <a:solidFill>
            <a:srgbClr val="BAB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5929843" y="3088586"/>
            <a:ext cx="95889" cy="95923"/>
          </a:xfrm>
          <a:prstGeom prst="ellipse">
            <a:avLst/>
          </a:prstGeom>
          <a:solidFill>
            <a:srgbClr val="BAB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8987953" y="1633450"/>
            <a:ext cx="95889" cy="95923"/>
          </a:xfrm>
          <a:prstGeom prst="ellipse">
            <a:avLst/>
          </a:prstGeom>
          <a:solidFill>
            <a:srgbClr val="BAB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7751100" y="2671776"/>
            <a:ext cx="95889" cy="95923"/>
          </a:xfrm>
          <a:prstGeom prst="ellipse">
            <a:avLst/>
          </a:prstGeom>
          <a:solidFill>
            <a:srgbClr val="BAB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 thruBlk="1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1"/>
          <a:srcRect r="54279"/>
          <a:stretch>
            <a:fillRect/>
          </a:stretch>
        </p:blipFill>
        <p:spPr bwMode="auto">
          <a:xfrm>
            <a:off x="11357599" y="196001"/>
            <a:ext cx="648842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圆角矩形 1"/>
          <p:cNvSpPr/>
          <p:nvPr/>
        </p:nvSpPr>
        <p:spPr>
          <a:xfrm>
            <a:off x="355600" y="-101600"/>
            <a:ext cx="2679700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679700" h="819150">
                <a:moveTo>
                  <a:pt x="0" y="0"/>
                </a:moveTo>
                <a:lnTo>
                  <a:pt x="2679700" y="0"/>
                </a:lnTo>
                <a:lnTo>
                  <a:pt x="2679700" y="692148"/>
                </a:lnTo>
                <a:cubicBezTo>
                  <a:pt x="2679700" y="762289"/>
                  <a:pt x="2622839" y="819150"/>
                  <a:pt x="2552698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TextBox 5"/>
          <p:cNvSpPr txBox="1">
            <a:spLocks noChangeArrowheads="1"/>
          </p:cNvSpPr>
          <p:nvPr/>
        </p:nvSpPr>
        <p:spPr bwMode="auto">
          <a:xfrm>
            <a:off x="433691" y="91169"/>
            <a:ext cx="358298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全球产业布局</a:t>
            </a:r>
            <a:endParaRPr lang="en-US" altLang="zh-CN" sz="2200" b="0" dirty="0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66341" y="6309690"/>
            <a:ext cx="847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销售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客服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5521236" y="6363377"/>
            <a:ext cx="162000" cy="13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638685" y="6363377"/>
            <a:ext cx="162000" cy="136800"/>
          </a:xfrm>
          <a:prstGeom prst="rect">
            <a:avLst/>
          </a:prstGeom>
          <a:solidFill>
            <a:srgbClr val="3A7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TextBox 86"/>
          <p:cNvSpPr txBox="1"/>
          <p:nvPr/>
        </p:nvSpPr>
        <p:spPr>
          <a:xfrm>
            <a:off x="788464" y="6309690"/>
            <a:ext cx="11254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智能终端零组件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2129364" y="6363377"/>
            <a:ext cx="162000" cy="136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TextBox 88"/>
          <p:cNvSpPr txBox="1"/>
          <p:nvPr/>
        </p:nvSpPr>
        <p:spPr>
          <a:xfrm>
            <a:off x="2279142" y="6309690"/>
            <a:ext cx="1914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新能源汽车及风光储零组件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4283064" y="6363377"/>
            <a:ext cx="162000" cy="1368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TextBox 90"/>
          <p:cNvSpPr txBox="1"/>
          <p:nvPr/>
        </p:nvSpPr>
        <p:spPr>
          <a:xfrm>
            <a:off x="4432842" y="6309690"/>
            <a:ext cx="8309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智能制造</a:t>
            </a:r>
            <a:endParaRPr lang="zh-CN" altLang="en-US" sz="1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525176" y="1190097"/>
            <a:ext cx="5676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昆山</a:t>
            </a:r>
            <a:endParaRPr lang="zh-CN" altLang="en-US" sz="1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654423" y="3926984"/>
            <a:ext cx="51879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宁德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721543" y="4224248"/>
            <a:ext cx="68648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东莞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284293" y="5690983"/>
            <a:ext cx="14925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深圳</a:t>
            </a:r>
            <a:r>
              <a:rPr lang="zh-CN" altLang="en-US"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（总部）</a:t>
            </a:r>
            <a:endParaRPr lang="zh-CN" altLang="en-US" sz="1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97049" y="4353971"/>
            <a:ext cx="9964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宜宾  自贡 </a:t>
            </a:r>
            <a:endParaRPr lang="en-US" altLang="zh-CN" sz="1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513993" y="929815"/>
            <a:ext cx="148555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  苏州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5695868" y="1526705"/>
            <a:ext cx="162000" cy="12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3782012" y="4937688"/>
            <a:ext cx="151200" cy="12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100"/>
          <p:cNvSpPr/>
          <p:nvPr/>
        </p:nvSpPr>
        <p:spPr>
          <a:xfrm>
            <a:off x="3630812" y="4937688"/>
            <a:ext cx="151200" cy="126000"/>
          </a:xfrm>
          <a:prstGeom prst="rect">
            <a:avLst/>
          </a:prstGeom>
          <a:solidFill>
            <a:srgbClr val="3A7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101"/>
          <p:cNvSpPr/>
          <p:nvPr/>
        </p:nvSpPr>
        <p:spPr>
          <a:xfrm>
            <a:off x="3995224" y="5794781"/>
            <a:ext cx="151200" cy="126000"/>
          </a:xfrm>
          <a:prstGeom prst="rect">
            <a:avLst/>
          </a:prstGeom>
          <a:solidFill>
            <a:srgbClr val="3A7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103"/>
          <p:cNvSpPr/>
          <p:nvPr/>
        </p:nvSpPr>
        <p:spPr>
          <a:xfrm>
            <a:off x="4147041" y="5794781"/>
            <a:ext cx="151200" cy="12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矩形 104"/>
          <p:cNvSpPr/>
          <p:nvPr/>
        </p:nvSpPr>
        <p:spPr>
          <a:xfrm>
            <a:off x="5604424" y="4311965"/>
            <a:ext cx="151200" cy="126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3074781" y="4441236"/>
            <a:ext cx="151200" cy="12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2923581" y="4441236"/>
            <a:ext cx="151200" cy="126000"/>
          </a:xfrm>
          <a:prstGeom prst="rect">
            <a:avLst/>
          </a:prstGeom>
          <a:solidFill>
            <a:srgbClr val="3A7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>
            <a:off x="5453224" y="4311965"/>
            <a:ext cx="151200" cy="126000"/>
          </a:xfrm>
          <a:prstGeom prst="rect">
            <a:avLst/>
          </a:prstGeom>
          <a:solidFill>
            <a:srgbClr val="3A7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6527162" y="4015992"/>
            <a:ext cx="162000" cy="12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4399145" y="1272854"/>
            <a:ext cx="151200" cy="12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4247945" y="1272854"/>
            <a:ext cx="151200" cy="126000"/>
          </a:xfrm>
          <a:prstGeom prst="rect">
            <a:avLst/>
          </a:prstGeom>
          <a:solidFill>
            <a:srgbClr val="3A7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4387962" y="1013009"/>
            <a:ext cx="162000" cy="12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9919135" y="3193102"/>
            <a:ext cx="162000" cy="12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729341" y="5277259"/>
            <a:ext cx="162000" cy="12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9919135" y="3482866"/>
            <a:ext cx="162000" cy="12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TextBox 70"/>
          <p:cNvSpPr txBox="1"/>
          <p:nvPr/>
        </p:nvSpPr>
        <p:spPr>
          <a:xfrm>
            <a:off x="6644793" y="2913537"/>
            <a:ext cx="103759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 杭州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6517532" y="3005107"/>
            <a:ext cx="162000" cy="12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1726553" y="1844133"/>
            <a:ext cx="162000" cy="126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G:\1-Desktop\灰色BG-Freepik下载\1\vector-background-abstract-scratches-lines_2065-149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69" r="1907" b="7062"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3"/>
          <a:srcRect r="54279"/>
          <a:stretch>
            <a:fillRect/>
          </a:stretch>
        </p:blipFill>
        <p:spPr bwMode="auto">
          <a:xfrm>
            <a:off x="11357599" y="196001"/>
            <a:ext cx="648842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1"/>
          <p:cNvSpPr/>
          <p:nvPr/>
        </p:nvSpPr>
        <p:spPr>
          <a:xfrm>
            <a:off x="355600" y="-101600"/>
            <a:ext cx="2679700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679700" h="819150">
                <a:moveTo>
                  <a:pt x="0" y="0"/>
                </a:moveTo>
                <a:lnTo>
                  <a:pt x="2679700" y="0"/>
                </a:lnTo>
                <a:lnTo>
                  <a:pt x="2679700" y="692148"/>
                </a:lnTo>
                <a:cubicBezTo>
                  <a:pt x="2679700" y="762289"/>
                  <a:pt x="2622839" y="819150"/>
                  <a:pt x="2552698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33691" y="91169"/>
            <a:ext cx="2334909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buFont typeface="Arial" panose="020B0604020202020204" pitchFamily="34" charset="0"/>
              <a:buNone/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海外制造基地</a:t>
            </a:r>
            <a:endParaRPr lang="en-US" altLang="zh-CN" sz="2200" b="0" dirty="0">
              <a:solidFill>
                <a:schemeClr val="bg1">
                  <a:lumMod val="50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104823" y="4594751"/>
            <a:ext cx="3828143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ctr" latinLnBrk="1" hangingPunct="0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主营：</a:t>
            </a: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智能终端零组件，新能源汽车及风光储零组件</a:t>
            </a:r>
            <a:br>
              <a:rPr lang="en-US" altLang="zh-C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总投资：</a:t>
            </a:r>
            <a:r>
              <a:rPr lang="en-US" altLang="zh-C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</a:t>
            </a:r>
            <a:br>
              <a:rPr lang="en-US" altLang="zh-C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制造面积：</a:t>
            </a:r>
            <a:endParaRPr lang="en-US" altLang="zh-CN" sz="12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6772513" y="4594751"/>
            <a:ext cx="3293064" cy="11449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ctr" latinLnBrk="1" hangingPunct="0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主营：</a:t>
            </a: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新能源汽车及风光储零组件</a:t>
            </a:r>
            <a:br>
              <a:rPr lang="en-US" altLang="zh-C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</a:b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总投资：</a:t>
            </a:r>
            <a:r>
              <a:rPr lang="en-US" altLang="zh-CN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 </a:t>
            </a:r>
            <a:endParaRPr lang="en-US" altLang="zh-CN" sz="12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  <a:p>
            <a:pPr eaLnBrk="0" fontAlgn="ctr" latinLnBrk="1" hangingPunct="0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rPr>
              <a:t>制造面积：</a:t>
            </a:r>
            <a:endParaRPr lang="en-US" altLang="zh-CN" sz="1200" b="0" baseline="30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</a:endParaRPr>
          </a:p>
          <a:p>
            <a:pPr eaLnBrk="0" fontAlgn="ctr" latinLnBrk="1" hangingPunct="0">
              <a:lnSpc>
                <a:spcPct val="120000"/>
              </a:lnSpc>
            </a:pPr>
            <a:endParaRPr lang="en-US" altLang="zh-CN" sz="1200" b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830" y="3703236"/>
            <a:ext cx="792000" cy="79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450" y="3703236"/>
            <a:ext cx="792000" cy="79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G:\1-Desktop\灰色BG-Freepik下载\1\white-background-with-abstract-design_23-2147843992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Blur radius="18"/>
                    </a14:imgEffect>
                    <a14:imgEffect>
                      <a14:brightnessContrast bright="5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56" b="1079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圆角矩形 1"/>
          <p:cNvSpPr/>
          <p:nvPr/>
        </p:nvSpPr>
        <p:spPr>
          <a:xfrm>
            <a:off x="355600" y="-101600"/>
            <a:ext cx="2313853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  <a:gd name="connsiteX0-101" fmla="*/ 0 w 4068884"/>
              <a:gd name="connsiteY0-102" fmla="*/ 0 h 819150"/>
              <a:gd name="connsiteX1-103" fmla="*/ 4068884 w 4068884"/>
              <a:gd name="connsiteY1-104" fmla="*/ 0 h 819150"/>
              <a:gd name="connsiteX2-105" fmla="*/ 2679700 w 4068884"/>
              <a:gd name="connsiteY2-106" fmla="*/ 692148 h 819150"/>
              <a:gd name="connsiteX3-107" fmla="*/ 2552698 w 4068884"/>
              <a:gd name="connsiteY3-108" fmla="*/ 819150 h 819150"/>
              <a:gd name="connsiteX4-109" fmla="*/ 127002 w 4068884"/>
              <a:gd name="connsiteY4-110" fmla="*/ 819150 h 819150"/>
              <a:gd name="connsiteX5-111" fmla="*/ 0 w 4068884"/>
              <a:gd name="connsiteY5-112" fmla="*/ 692148 h 819150"/>
              <a:gd name="connsiteX6-113" fmla="*/ 0 w 4068884"/>
              <a:gd name="connsiteY6-114" fmla="*/ 0 h 819150"/>
              <a:gd name="connsiteX0-115" fmla="*/ 0 w 4068885"/>
              <a:gd name="connsiteY0-116" fmla="*/ 0 h 819150"/>
              <a:gd name="connsiteX1-117" fmla="*/ 4068884 w 4068885"/>
              <a:gd name="connsiteY1-118" fmla="*/ 0 h 819150"/>
              <a:gd name="connsiteX2-119" fmla="*/ 4068885 w 4068885"/>
              <a:gd name="connsiteY2-120" fmla="*/ 664027 h 819150"/>
              <a:gd name="connsiteX3-121" fmla="*/ 2552698 w 4068885"/>
              <a:gd name="connsiteY3-122" fmla="*/ 819150 h 819150"/>
              <a:gd name="connsiteX4-123" fmla="*/ 127002 w 4068885"/>
              <a:gd name="connsiteY4-124" fmla="*/ 819150 h 819150"/>
              <a:gd name="connsiteX5-125" fmla="*/ 0 w 4068885"/>
              <a:gd name="connsiteY5-126" fmla="*/ 692148 h 819150"/>
              <a:gd name="connsiteX6-127" fmla="*/ 0 w 4068885"/>
              <a:gd name="connsiteY6-128" fmla="*/ 0 h 819150"/>
              <a:gd name="connsiteX0-129" fmla="*/ 0 w 4068885"/>
              <a:gd name="connsiteY0-130" fmla="*/ 0 h 819150"/>
              <a:gd name="connsiteX1-131" fmla="*/ 4068884 w 4068885"/>
              <a:gd name="connsiteY1-132" fmla="*/ 0 h 819150"/>
              <a:gd name="connsiteX2-133" fmla="*/ 4068885 w 4068885"/>
              <a:gd name="connsiteY2-134" fmla="*/ 664027 h 819150"/>
              <a:gd name="connsiteX3-135" fmla="*/ 3941883 w 4068885"/>
              <a:gd name="connsiteY3-136" fmla="*/ 819150 h 819150"/>
              <a:gd name="connsiteX4-137" fmla="*/ 127002 w 4068885"/>
              <a:gd name="connsiteY4-138" fmla="*/ 819150 h 819150"/>
              <a:gd name="connsiteX5-139" fmla="*/ 0 w 4068885"/>
              <a:gd name="connsiteY5-140" fmla="*/ 692148 h 819150"/>
              <a:gd name="connsiteX6-141" fmla="*/ 0 w 4068885"/>
              <a:gd name="connsiteY6-142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4068885" h="819150">
                <a:moveTo>
                  <a:pt x="0" y="0"/>
                </a:moveTo>
                <a:lnTo>
                  <a:pt x="4068884" y="0"/>
                </a:lnTo>
                <a:cubicBezTo>
                  <a:pt x="4068884" y="230716"/>
                  <a:pt x="4068885" y="433311"/>
                  <a:pt x="4068885" y="664027"/>
                </a:cubicBezTo>
                <a:cubicBezTo>
                  <a:pt x="4068885" y="734168"/>
                  <a:pt x="4012024" y="819150"/>
                  <a:pt x="3941883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TextBox 5"/>
          <p:cNvSpPr txBox="1">
            <a:spLocks noChangeArrowheads="1"/>
          </p:cNvSpPr>
          <p:nvPr/>
        </p:nvSpPr>
        <p:spPr bwMode="auto">
          <a:xfrm>
            <a:off x="446391" y="91169"/>
            <a:ext cx="39072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主营业务</a:t>
            </a:r>
            <a:endParaRPr lang="en-US" altLang="zh-CN" sz="2200" b="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49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3"/>
          <a:srcRect r="54279"/>
          <a:stretch>
            <a:fillRect/>
          </a:stretch>
        </p:blipFill>
        <p:spPr bwMode="auto">
          <a:xfrm>
            <a:off x="11357599" y="196001"/>
            <a:ext cx="648842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5017166" y="1817172"/>
            <a:ext cx="2954655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0" fontAlgn="ctr" latinLnBrk="1" hangingPunct="0"/>
            <a:r>
              <a:rPr lang="zh-CN" altLang="en-US" sz="18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新能源汽车及风光储零组件</a:t>
            </a:r>
            <a:endParaRPr lang="en-US" altLang="zh-CN" sz="1800" dirty="0">
              <a:solidFill>
                <a:srgbClr val="0181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0" fontAlgn="ctr" latinLnBrk="1" hangingPunct="0"/>
            <a:r>
              <a:rPr lang="zh-CN" altLang="en-US" sz="1800" b="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常州长盈</a:t>
            </a:r>
            <a:endParaRPr lang="en-US" altLang="zh-CN" sz="1400" b="0" dirty="0">
              <a:solidFill>
                <a:srgbClr val="7D868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 Box 3"/>
          <p:cNvSpPr txBox="1">
            <a:spLocks noChangeArrowheads="1"/>
          </p:cNvSpPr>
          <p:nvPr/>
        </p:nvSpPr>
        <p:spPr bwMode="auto">
          <a:xfrm>
            <a:off x="1443867" y="1817172"/>
            <a:ext cx="1800493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0" fontAlgn="ctr" latinLnBrk="1" hangingPunct="0"/>
            <a:r>
              <a:rPr lang="zh-CN" altLang="en-US" sz="18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智能终端零组件</a:t>
            </a:r>
            <a:endParaRPr lang="en-US" altLang="zh-CN" sz="1400" b="0" dirty="0">
              <a:solidFill>
                <a:srgbClr val="7D868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9502463" y="1817172"/>
            <a:ext cx="110799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0" fontAlgn="ctr" latinLnBrk="1" hangingPunct="0"/>
            <a:r>
              <a:rPr lang="zh-CN" altLang="en-US" sz="18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智能制造</a:t>
            </a:r>
            <a:endParaRPr lang="en-US" altLang="zh-CN" sz="1400" b="0" dirty="0">
              <a:solidFill>
                <a:srgbClr val="7D868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46155" y="2348429"/>
            <a:ext cx="3439584" cy="3148257"/>
            <a:chOff x="4782474" y="2186504"/>
            <a:chExt cx="3439584" cy="314825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389747" y="2186504"/>
              <a:ext cx="1536316" cy="223491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743633" y="2311542"/>
              <a:ext cx="1536316" cy="223491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2474" y="3583148"/>
              <a:ext cx="2175148" cy="831674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4801524" y="3096432"/>
              <a:ext cx="3420534" cy="2238329"/>
              <a:chOff x="4697663" y="2743796"/>
              <a:chExt cx="3420534" cy="2466208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07930" y="2743796"/>
                <a:ext cx="1651000" cy="1208493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7"/>
              <a:srcRect l="5847" t="18459" r="6710" b="3957"/>
              <a:stretch>
                <a:fillRect/>
              </a:stretch>
            </p:blipFill>
            <p:spPr>
              <a:xfrm>
                <a:off x="4697663" y="3262669"/>
                <a:ext cx="3420534" cy="1947335"/>
              </a:xfrm>
              <a:prstGeom prst="rect">
                <a:avLst/>
              </a:prstGeom>
            </p:spPr>
          </p:pic>
        </p:grp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581" y="3270142"/>
            <a:ext cx="3535059" cy="217555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/>
          <a:srcRect l="32832" r="13352"/>
          <a:stretch>
            <a:fillRect/>
          </a:stretch>
        </p:blipFill>
        <p:spPr>
          <a:xfrm>
            <a:off x="8925842" y="2870200"/>
            <a:ext cx="2517527" cy="2626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 thruBlk="1"/>
      </p:transition>
    </mc:Choice>
    <mc:Fallback>
      <p:transition spd="slow"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G:\1-Desktop\未标题-2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4255606" y="1892916"/>
            <a:ext cx="1415772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0" fontAlgn="ctr" latinLnBrk="1" hangingPunct="0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电力分配系统</a:t>
            </a:r>
            <a:endParaRPr lang="en-US" altLang="zh-CN" sz="1600" b="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3"/>
          <a:srcRect r="54279"/>
          <a:stretch>
            <a:fillRect/>
          </a:stretch>
        </p:blipFill>
        <p:spPr bwMode="auto">
          <a:xfrm>
            <a:off x="11357599" y="196001"/>
            <a:ext cx="648842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418960" y="1892916"/>
            <a:ext cx="1210588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0" fontAlgn="ctr" latinLnBrk="1" hangingPunct="0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电池结构件</a:t>
            </a:r>
            <a:endParaRPr lang="en-US" altLang="zh-CN" sz="1600" b="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695797" y="1892916"/>
            <a:ext cx="2031326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0" fontAlgn="ctr" latinLnBrk="1" hangingPunct="0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氢燃料电池核心部件</a:t>
            </a:r>
            <a:endParaRPr lang="en-US" altLang="zh-CN" sz="1600" b="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1"/>
          <p:cNvSpPr/>
          <p:nvPr/>
        </p:nvSpPr>
        <p:spPr>
          <a:xfrm>
            <a:off x="355600" y="-101600"/>
            <a:ext cx="4130675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  <a:gd name="connsiteX0-101" fmla="*/ 0 w 4068884"/>
              <a:gd name="connsiteY0-102" fmla="*/ 0 h 819150"/>
              <a:gd name="connsiteX1-103" fmla="*/ 4068884 w 4068884"/>
              <a:gd name="connsiteY1-104" fmla="*/ 0 h 819150"/>
              <a:gd name="connsiteX2-105" fmla="*/ 2679700 w 4068884"/>
              <a:gd name="connsiteY2-106" fmla="*/ 692148 h 819150"/>
              <a:gd name="connsiteX3-107" fmla="*/ 2552698 w 4068884"/>
              <a:gd name="connsiteY3-108" fmla="*/ 819150 h 819150"/>
              <a:gd name="connsiteX4-109" fmla="*/ 127002 w 4068884"/>
              <a:gd name="connsiteY4-110" fmla="*/ 819150 h 819150"/>
              <a:gd name="connsiteX5-111" fmla="*/ 0 w 4068884"/>
              <a:gd name="connsiteY5-112" fmla="*/ 692148 h 819150"/>
              <a:gd name="connsiteX6-113" fmla="*/ 0 w 4068884"/>
              <a:gd name="connsiteY6-114" fmla="*/ 0 h 819150"/>
              <a:gd name="connsiteX0-115" fmla="*/ 0 w 4068885"/>
              <a:gd name="connsiteY0-116" fmla="*/ 0 h 819150"/>
              <a:gd name="connsiteX1-117" fmla="*/ 4068884 w 4068885"/>
              <a:gd name="connsiteY1-118" fmla="*/ 0 h 819150"/>
              <a:gd name="connsiteX2-119" fmla="*/ 4068885 w 4068885"/>
              <a:gd name="connsiteY2-120" fmla="*/ 664027 h 819150"/>
              <a:gd name="connsiteX3-121" fmla="*/ 2552698 w 4068885"/>
              <a:gd name="connsiteY3-122" fmla="*/ 819150 h 819150"/>
              <a:gd name="connsiteX4-123" fmla="*/ 127002 w 4068885"/>
              <a:gd name="connsiteY4-124" fmla="*/ 819150 h 819150"/>
              <a:gd name="connsiteX5-125" fmla="*/ 0 w 4068885"/>
              <a:gd name="connsiteY5-126" fmla="*/ 692148 h 819150"/>
              <a:gd name="connsiteX6-127" fmla="*/ 0 w 4068885"/>
              <a:gd name="connsiteY6-128" fmla="*/ 0 h 819150"/>
              <a:gd name="connsiteX0-129" fmla="*/ 0 w 4068885"/>
              <a:gd name="connsiteY0-130" fmla="*/ 0 h 819150"/>
              <a:gd name="connsiteX1-131" fmla="*/ 4068884 w 4068885"/>
              <a:gd name="connsiteY1-132" fmla="*/ 0 h 819150"/>
              <a:gd name="connsiteX2-133" fmla="*/ 4068885 w 4068885"/>
              <a:gd name="connsiteY2-134" fmla="*/ 664027 h 819150"/>
              <a:gd name="connsiteX3-135" fmla="*/ 3941883 w 4068885"/>
              <a:gd name="connsiteY3-136" fmla="*/ 819150 h 819150"/>
              <a:gd name="connsiteX4-137" fmla="*/ 127002 w 4068885"/>
              <a:gd name="connsiteY4-138" fmla="*/ 819150 h 819150"/>
              <a:gd name="connsiteX5-139" fmla="*/ 0 w 4068885"/>
              <a:gd name="connsiteY5-140" fmla="*/ 692148 h 819150"/>
              <a:gd name="connsiteX6-141" fmla="*/ 0 w 4068885"/>
              <a:gd name="connsiteY6-142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4068885" h="819150">
                <a:moveTo>
                  <a:pt x="0" y="0"/>
                </a:moveTo>
                <a:lnTo>
                  <a:pt x="4068884" y="0"/>
                </a:lnTo>
                <a:cubicBezTo>
                  <a:pt x="4068884" y="230716"/>
                  <a:pt x="4068885" y="433311"/>
                  <a:pt x="4068885" y="664027"/>
                </a:cubicBezTo>
                <a:cubicBezTo>
                  <a:pt x="4068885" y="734168"/>
                  <a:pt x="4012024" y="819150"/>
                  <a:pt x="3941883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33691" y="91169"/>
            <a:ext cx="396447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新能源汽车及风光储零组件</a:t>
            </a:r>
            <a:endParaRPr lang="en-US" altLang="zh-CN" sz="2200" b="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380866" y="4970273"/>
            <a:ext cx="1248682" cy="8125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ctr" latinLnBrk="1" hangingPunct="0">
              <a:lnSpc>
                <a:spcPct val="120000"/>
              </a:lnSpc>
            </a:pPr>
            <a:r>
              <a:rPr lang="en-US" altLang="zh-CN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电芯结构件</a:t>
            </a:r>
            <a:endParaRPr lang="en-US" altLang="zh-CN" sz="13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ctr" latinLnBrk="1" hangingPunct="0">
              <a:lnSpc>
                <a:spcPct val="120000"/>
              </a:lnSpc>
            </a:pPr>
            <a:r>
              <a:rPr lang="en-US" altLang="zh-CN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模组结构件</a:t>
            </a:r>
            <a:endParaRPr lang="en-US" altLang="zh-CN" sz="13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ctr" latinLnBrk="1" hangingPunct="0">
              <a:lnSpc>
                <a:spcPct val="120000"/>
              </a:lnSpc>
            </a:pPr>
            <a:r>
              <a:rPr lang="en-US" altLang="zh-CN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Pack</a:t>
            </a:r>
            <a:r>
              <a:rPr lang="zh-CN" altLang="en-US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结构件</a:t>
            </a:r>
            <a:endParaRPr lang="en-US" altLang="zh-CN" sz="13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428955" y="4970273"/>
            <a:ext cx="1010687" cy="8125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ctr" latinLnBrk="1" hangingPunct="0">
              <a:lnSpc>
                <a:spcPct val="120000"/>
              </a:lnSpc>
            </a:pPr>
            <a:r>
              <a:rPr lang="en-US" altLang="zh-CN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高压母排</a:t>
            </a:r>
            <a:endParaRPr lang="en-US" altLang="zh-CN" sz="13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ctr" latinLnBrk="1" hangingPunct="0">
              <a:lnSpc>
                <a:spcPct val="120000"/>
              </a:lnSpc>
            </a:pPr>
            <a:r>
              <a:rPr lang="en-US" altLang="zh-CN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充电枪</a:t>
            </a:r>
            <a:endParaRPr lang="en-US" altLang="zh-CN" sz="13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ctr" latinLnBrk="1" hangingPunct="0">
              <a:lnSpc>
                <a:spcPct val="120000"/>
              </a:lnSpc>
            </a:pPr>
            <a:r>
              <a:rPr lang="en-US" altLang="zh-CN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CCS</a:t>
            </a:r>
            <a:endParaRPr lang="en-US" altLang="zh-CN" sz="13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6883185" y="4970273"/>
            <a:ext cx="1575015" cy="3323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ctr" latinLnBrk="1" hangingPunct="0">
              <a:lnSpc>
                <a:spcPct val="120000"/>
              </a:lnSpc>
            </a:pPr>
            <a:r>
              <a:rPr lang="en-US" altLang="zh-CN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金属双极板</a:t>
            </a:r>
            <a:endParaRPr lang="en-US" altLang="zh-CN" sz="13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520281" y="3160209"/>
            <a:ext cx="2481701" cy="1446512"/>
            <a:chOff x="8550572" y="2801416"/>
            <a:chExt cx="3017989" cy="1759098"/>
          </a:xfrm>
        </p:grpSpPr>
        <p:pic>
          <p:nvPicPr>
            <p:cNvPr id="1026" name="Picture 2" descr="G:\1-产品\2-新能源汽车零组件\新能源部分产品图\双极板-3.png"/>
            <p:cNvPicPr>
              <a:picLocks noChangeAspect="1" noChangeArrowheads="1"/>
            </p:cNvPicPr>
            <p:nvPr/>
          </p:nvPicPr>
          <p:blipFill rotWithShape="1">
            <a:blip r:embed="rId4"/>
            <a:srcRect t="16697" b="27700"/>
            <a:stretch>
              <a:fillRect/>
            </a:stretch>
          </p:blipFill>
          <p:spPr bwMode="auto">
            <a:xfrm>
              <a:off x="8598280" y="2801416"/>
              <a:ext cx="2922575" cy="1076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G:\1-产品\2-新能源汽车零组件\新能源部分产品图\双极板-2.png"/>
            <p:cNvPicPr>
              <a:picLocks noChangeAspect="1" noChangeArrowheads="1"/>
            </p:cNvPicPr>
            <p:nvPr/>
          </p:nvPicPr>
          <p:blipFill rotWithShape="1">
            <a:blip r:embed="rId5"/>
            <a:srcRect t="31946" b="28814"/>
            <a:stretch>
              <a:fillRect/>
            </a:stretch>
          </p:blipFill>
          <p:spPr bwMode="auto">
            <a:xfrm>
              <a:off x="8550572" y="3776133"/>
              <a:ext cx="3017989" cy="784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9790090" y="1892916"/>
            <a:ext cx="1210588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 eaLnBrk="0" fontAlgn="ctr" latinLnBrk="1" hangingPunct="0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光伏及储能</a:t>
            </a:r>
            <a:endParaRPr lang="en-US" altLang="zh-CN" sz="1600" b="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9790091" y="4970273"/>
            <a:ext cx="1377034" cy="8125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ctr" latinLnBrk="1" hangingPunct="0">
              <a:lnSpc>
                <a:spcPct val="120000"/>
              </a:lnSpc>
            </a:pPr>
            <a:r>
              <a:rPr lang="en-US" altLang="zh-CN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外壳及配件</a:t>
            </a:r>
            <a:endParaRPr lang="en-US" altLang="zh-CN" sz="13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ctr" latinLnBrk="1" hangingPunct="0">
              <a:lnSpc>
                <a:spcPct val="120000"/>
              </a:lnSpc>
            </a:pPr>
            <a:r>
              <a:rPr lang="en-US" altLang="zh-CN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散热器</a:t>
            </a:r>
            <a:endParaRPr lang="en-US" altLang="zh-CN" sz="13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ctr" latinLnBrk="1" hangingPunct="0">
              <a:lnSpc>
                <a:spcPct val="120000"/>
              </a:lnSpc>
            </a:pPr>
            <a:r>
              <a:rPr lang="en-US" altLang="zh-CN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● </a:t>
            </a:r>
            <a:r>
              <a:rPr lang="zh-CN" altLang="en-US" sz="13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连接器</a:t>
            </a:r>
            <a:endParaRPr lang="en-US" altLang="zh-CN" sz="1300" b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081376" y="3035362"/>
            <a:ext cx="1865837" cy="1587614"/>
            <a:chOff x="4081376" y="2961586"/>
            <a:chExt cx="1865837" cy="158761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81376" y="3780825"/>
              <a:ext cx="1865837" cy="768375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4127022" y="2961586"/>
              <a:ext cx="1798557" cy="836173"/>
              <a:chOff x="4127022" y="2961586"/>
              <a:chExt cx="1798557" cy="836173"/>
            </a:xfrm>
          </p:grpSpPr>
          <p:pic>
            <p:nvPicPr>
              <p:cNvPr id="24" name="Picture 2" descr="G:\1-Desktop\桌面-1020\busbar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127022" y="3092667"/>
                <a:ext cx="987785" cy="6398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89406" y="2961586"/>
                <a:ext cx="836173" cy="836173"/>
              </a:xfrm>
              <a:prstGeom prst="rect">
                <a:avLst/>
              </a:prstGeom>
            </p:spPr>
          </p:pic>
        </p:grp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6109" y="3092883"/>
            <a:ext cx="2308569" cy="151383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/>
          <a:srcRect l="16023" t="7958" r="11597" b="9649"/>
          <a:stretch>
            <a:fillRect/>
          </a:stretch>
        </p:blipFill>
        <p:spPr>
          <a:xfrm>
            <a:off x="862206" y="2943225"/>
            <a:ext cx="2486025" cy="1819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 thruBlk="1"/>
      </p:transition>
    </mc:Choice>
    <mc:Fallback>
      <p:transition spd="slow"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1"/>
          <a:srcRect r="54279"/>
          <a:stretch>
            <a:fillRect/>
          </a:stretch>
        </p:blipFill>
        <p:spPr bwMode="auto">
          <a:xfrm>
            <a:off x="11357599" y="196001"/>
            <a:ext cx="648842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圆角矩形 1"/>
          <p:cNvSpPr/>
          <p:nvPr/>
        </p:nvSpPr>
        <p:spPr>
          <a:xfrm>
            <a:off x="355600" y="-101600"/>
            <a:ext cx="2334437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  <a:gd name="connsiteX0-101" fmla="*/ 0 w 4068884"/>
              <a:gd name="connsiteY0-102" fmla="*/ 0 h 819150"/>
              <a:gd name="connsiteX1-103" fmla="*/ 4068884 w 4068884"/>
              <a:gd name="connsiteY1-104" fmla="*/ 0 h 819150"/>
              <a:gd name="connsiteX2-105" fmla="*/ 2679700 w 4068884"/>
              <a:gd name="connsiteY2-106" fmla="*/ 692148 h 819150"/>
              <a:gd name="connsiteX3-107" fmla="*/ 2552698 w 4068884"/>
              <a:gd name="connsiteY3-108" fmla="*/ 819150 h 819150"/>
              <a:gd name="connsiteX4-109" fmla="*/ 127002 w 4068884"/>
              <a:gd name="connsiteY4-110" fmla="*/ 819150 h 819150"/>
              <a:gd name="connsiteX5-111" fmla="*/ 0 w 4068884"/>
              <a:gd name="connsiteY5-112" fmla="*/ 692148 h 819150"/>
              <a:gd name="connsiteX6-113" fmla="*/ 0 w 4068884"/>
              <a:gd name="connsiteY6-114" fmla="*/ 0 h 819150"/>
              <a:gd name="connsiteX0-115" fmla="*/ 0 w 4068885"/>
              <a:gd name="connsiteY0-116" fmla="*/ 0 h 819150"/>
              <a:gd name="connsiteX1-117" fmla="*/ 4068884 w 4068885"/>
              <a:gd name="connsiteY1-118" fmla="*/ 0 h 819150"/>
              <a:gd name="connsiteX2-119" fmla="*/ 4068885 w 4068885"/>
              <a:gd name="connsiteY2-120" fmla="*/ 664027 h 819150"/>
              <a:gd name="connsiteX3-121" fmla="*/ 2552698 w 4068885"/>
              <a:gd name="connsiteY3-122" fmla="*/ 819150 h 819150"/>
              <a:gd name="connsiteX4-123" fmla="*/ 127002 w 4068885"/>
              <a:gd name="connsiteY4-124" fmla="*/ 819150 h 819150"/>
              <a:gd name="connsiteX5-125" fmla="*/ 0 w 4068885"/>
              <a:gd name="connsiteY5-126" fmla="*/ 692148 h 819150"/>
              <a:gd name="connsiteX6-127" fmla="*/ 0 w 4068885"/>
              <a:gd name="connsiteY6-128" fmla="*/ 0 h 819150"/>
              <a:gd name="connsiteX0-129" fmla="*/ 0 w 4068885"/>
              <a:gd name="connsiteY0-130" fmla="*/ 0 h 819150"/>
              <a:gd name="connsiteX1-131" fmla="*/ 4068884 w 4068885"/>
              <a:gd name="connsiteY1-132" fmla="*/ 0 h 819150"/>
              <a:gd name="connsiteX2-133" fmla="*/ 4068885 w 4068885"/>
              <a:gd name="connsiteY2-134" fmla="*/ 664027 h 819150"/>
              <a:gd name="connsiteX3-135" fmla="*/ 3941883 w 4068885"/>
              <a:gd name="connsiteY3-136" fmla="*/ 819150 h 819150"/>
              <a:gd name="connsiteX4-137" fmla="*/ 127002 w 4068885"/>
              <a:gd name="connsiteY4-138" fmla="*/ 819150 h 819150"/>
              <a:gd name="connsiteX5-139" fmla="*/ 0 w 4068885"/>
              <a:gd name="connsiteY5-140" fmla="*/ 692148 h 819150"/>
              <a:gd name="connsiteX6-141" fmla="*/ 0 w 4068885"/>
              <a:gd name="connsiteY6-142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4068885" h="819150">
                <a:moveTo>
                  <a:pt x="0" y="0"/>
                </a:moveTo>
                <a:lnTo>
                  <a:pt x="4068884" y="0"/>
                </a:lnTo>
                <a:cubicBezTo>
                  <a:pt x="4068884" y="230716"/>
                  <a:pt x="4068885" y="433311"/>
                  <a:pt x="4068885" y="664027"/>
                </a:cubicBezTo>
                <a:cubicBezTo>
                  <a:pt x="4068885" y="734168"/>
                  <a:pt x="4012024" y="819150"/>
                  <a:pt x="3941883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33691" y="91169"/>
            <a:ext cx="396447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常州长盈厂区</a:t>
            </a:r>
            <a:endParaRPr lang="en-US" altLang="zh-CN" sz="2200" b="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250808" y="6202625"/>
            <a:ext cx="5193118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ctr" latinLnBrk="1" hangingPunct="0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常州长盈精密技术有限公司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ctr" latinLnBrk="1" hangingPunct="0"/>
            <a:r>
              <a:rPr lang="zh-CN" altLang="en-US" sz="1600" b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地址：江苏省溧阳市上兴镇子午路</a:t>
            </a:r>
            <a:r>
              <a:rPr lang="en-US" altLang="zh-CN" sz="1600" b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endParaRPr lang="en-US" altLang="zh-CN" sz="1600" b="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907" y="745603"/>
            <a:ext cx="8925715" cy="5384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 thruBlk="1"/>
      </p:transition>
    </mc:Choice>
    <mc:Fallback>
      <p:transition spd="slow">
        <p:fade thruBlk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G:\1-Desktop\标志组合-14.0-0625.png"/>
          <p:cNvPicPr>
            <a:picLocks noChangeAspect="1" noChangeArrowheads="1"/>
          </p:cNvPicPr>
          <p:nvPr/>
        </p:nvPicPr>
        <p:blipFill rotWithShape="1">
          <a:blip r:embed="rId1"/>
          <a:srcRect r="54279"/>
          <a:stretch>
            <a:fillRect/>
          </a:stretch>
        </p:blipFill>
        <p:spPr bwMode="auto">
          <a:xfrm>
            <a:off x="11357599" y="196001"/>
            <a:ext cx="648842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圆角矩形 1"/>
          <p:cNvSpPr/>
          <p:nvPr/>
        </p:nvSpPr>
        <p:spPr>
          <a:xfrm>
            <a:off x="355600" y="-101600"/>
            <a:ext cx="2334437" cy="768352"/>
          </a:xfrm>
          <a:custGeom>
            <a:avLst/>
            <a:gdLst>
              <a:gd name="connsiteX0" fmla="*/ 0 w 2679700"/>
              <a:gd name="connsiteY0" fmla="*/ 127002 h 946152"/>
              <a:gd name="connsiteX1" fmla="*/ 127002 w 2679700"/>
              <a:gd name="connsiteY1" fmla="*/ 0 h 946152"/>
              <a:gd name="connsiteX2" fmla="*/ 2552698 w 2679700"/>
              <a:gd name="connsiteY2" fmla="*/ 0 h 946152"/>
              <a:gd name="connsiteX3" fmla="*/ 2679700 w 2679700"/>
              <a:gd name="connsiteY3" fmla="*/ 127002 h 946152"/>
              <a:gd name="connsiteX4" fmla="*/ 2679700 w 2679700"/>
              <a:gd name="connsiteY4" fmla="*/ 819150 h 946152"/>
              <a:gd name="connsiteX5" fmla="*/ 2552698 w 2679700"/>
              <a:gd name="connsiteY5" fmla="*/ 946152 h 946152"/>
              <a:gd name="connsiteX6" fmla="*/ 127002 w 2679700"/>
              <a:gd name="connsiteY6" fmla="*/ 946152 h 946152"/>
              <a:gd name="connsiteX7" fmla="*/ 0 w 2679700"/>
              <a:gd name="connsiteY7" fmla="*/ 819150 h 946152"/>
              <a:gd name="connsiteX8" fmla="*/ 0 w 2679700"/>
              <a:gd name="connsiteY8" fmla="*/ 127002 h 946152"/>
              <a:gd name="connsiteX0-1" fmla="*/ 0 w 2679700"/>
              <a:gd name="connsiteY0-2" fmla="*/ 127144 h 946294"/>
              <a:gd name="connsiteX1-3" fmla="*/ 2552698 w 2679700"/>
              <a:gd name="connsiteY1-4" fmla="*/ 142 h 946294"/>
              <a:gd name="connsiteX2-5" fmla="*/ 2679700 w 2679700"/>
              <a:gd name="connsiteY2-6" fmla="*/ 127144 h 946294"/>
              <a:gd name="connsiteX3-7" fmla="*/ 2679700 w 2679700"/>
              <a:gd name="connsiteY3-8" fmla="*/ 819292 h 946294"/>
              <a:gd name="connsiteX4-9" fmla="*/ 2552698 w 2679700"/>
              <a:gd name="connsiteY4-10" fmla="*/ 946294 h 946294"/>
              <a:gd name="connsiteX5-11" fmla="*/ 127002 w 2679700"/>
              <a:gd name="connsiteY5-12" fmla="*/ 946294 h 946294"/>
              <a:gd name="connsiteX6-13" fmla="*/ 0 w 2679700"/>
              <a:gd name="connsiteY6-14" fmla="*/ 819292 h 946294"/>
              <a:gd name="connsiteX7-15" fmla="*/ 0 w 2679700"/>
              <a:gd name="connsiteY7-16" fmla="*/ 127144 h 946294"/>
              <a:gd name="connsiteX0-17" fmla="*/ 0 w 2679700"/>
              <a:gd name="connsiteY0-18" fmla="*/ 0 h 819150"/>
              <a:gd name="connsiteX1-19" fmla="*/ 2679700 w 2679700"/>
              <a:gd name="connsiteY1-20" fmla="*/ 0 h 819150"/>
              <a:gd name="connsiteX2-21" fmla="*/ 2679700 w 2679700"/>
              <a:gd name="connsiteY2-22" fmla="*/ 692148 h 819150"/>
              <a:gd name="connsiteX3-23" fmla="*/ 2552698 w 2679700"/>
              <a:gd name="connsiteY3-24" fmla="*/ 819150 h 819150"/>
              <a:gd name="connsiteX4-25" fmla="*/ 127002 w 2679700"/>
              <a:gd name="connsiteY4-26" fmla="*/ 819150 h 819150"/>
              <a:gd name="connsiteX5-27" fmla="*/ 0 w 2679700"/>
              <a:gd name="connsiteY5-28" fmla="*/ 692148 h 819150"/>
              <a:gd name="connsiteX6-29" fmla="*/ 0 w 2679700"/>
              <a:gd name="connsiteY6-30" fmla="*/ 0 h 819150"/>
              <a:gd name="connsiteX0-31" fmla="*/ 0 w 2679700"/>
              <a:gd name="connsiteY0-32" fmla="*/ 233131 h 1052281"/>
              <a:gd name="connsiteX1-33" fmla="*/ 2679700 w 2679700"/>
              <a:gd name="connsiteY1-34" fmla="*/ 233131 h 1052281"/>
              <a:gd name="connsiteX2-35" fmla="*/ 2679700 w 2679700"/>
              <a:gd name="connsiteY2-36" fmla="*/ 925279 h 1052281"/>
              <a:gd name="connsiteX3-37" fmla="*/ 2552698 w 2679700"/>
              <a:gd name="connsiteY3-38" fmla="*/ 1052281 h 1052281"/>
              <a:gd name="connsiteX4-39" fmla="*/ 127002 w 2679700"/>
              <a:gd name="connsiteY4-40" fmla="*/ 1052281 h 1052281"/>
              <a:gd name="connsiteX5-41" fmla="*/ 0 w 2679700"/>
              <a:gd name="connsiteY5-42" fmla="*/ 925279 h 1052281"/>
              <a:gd name="connsiteX6-43" fmla="*/ 0 w 2679700"/>
              <a:gd name="connsiteY6-44" fmla="*/ 233131 h 1052281"/>
              <a:gd name="connsiteX0-45" fmla="*/ 0 w 2679700"/>
              <a:gd name="connsiteY0-46" fmla="*/ 51271 h 870421"/>
              <a:gd name="connsiteX1-47" fmla="*/ 2679700 w 2679700"/>
              <a:gd name="connsiteY1-48" fmla="*/ 51271 h 870421"/>
              <a:gd name="connsiteX2-49" fmla="*/ 2679700 w 2679700"/>
              <a:gd name="connsiteY2-50" fmla="*/ 743419 h 870421"/>
              <a:gd name="connsiteX3-51" fmla="*/ 2552698 w 2679700"/>
              <a:gd name="connsiteY3-52" fmla="*/ 870421 h 870421"/>
              <a:gd name="connsiteX4-53" fmla="*/ 127002 w 2679700"/>
              <a:gd name="connsiteY4-54" fmla="*/ 870421 h 870421"/>
              <a:gd name="connsiteX5-55" fmla="*/ 0 w 2679700"/>
              <a:gd name="connsiteY5-56" fmla="*/ 743419 h 870421"/>
              <a:gd name="connsiteX6-57" fmla="*/ 0 w 2679700"/>
              <a:gd name="connsiteY6-58" fmla="*/ 51271 h 870421"/>
              <a:gd name="connsiteX0-59" fmla="*/ 0 w 2679700"/>
              <a:gd name="connsiteY0-60" fmla="*/ 233131 h 1052281"/>
              <a:gd name="connsiteX1-61" fmla="*/ 2679700 w 2679700"/>
              <a:gd name="connsiteY1-62" fmla="*/ 233131 h 1052281"/>
              <a:gd name="connsiteX2-63" fmla="*/ 2679700 w 2679700"/>
              <a:gd name="connsiteY2-64" fmla="*/ 925279 h 1052281"/>
              <a:gd name="connsiteX3-65" fmla="*/ 2552698 w 2679700"/>
              <a:gd name="connsiteY3-66" fmla="*/ 1052281 h 1052281"/>
              <a:gd name="connsiteX4-67" fmla="*/ 127002 w 2679700"/>
              <a:gd name="connsiteY4-68" fmla="*/ 1052281 h 1052281"/>
              <a:gd name="connsiteX5-69" fmla="*/ 0 w 2679700"/>
              <a:gd name="connsiteY5-70" fmla="*/ 925279 h 1052281"/>
              <a:gd name="connsiteX6-71" fmla="*/ 0 w 2679700"/>
              <a:gd name="connsiteY6-72" fmla="*/ 233131 h 1052281"/>
              <a:gd name="connsiteX0-73" fmla="*/ 0 w 2679700"/>
              <a:gd name="connsiteY0-74" fmla="*/ 51271 h 870421"/>
              <a:gd name="connsiteX1-75" fmla="*/ 2679700 w 2679700"/>
              <a:gd name="connsiteY1-76" fmla="*/ 51271 h 870421"/>
              <a:gd name="connsiteX2-77" fmla="*/ 2679700 w 2679700"/>
              <a:gd name="connsiteY2-78" fmla="*/ 743419 h 870421"/>
              <a:gd name="connsiteX3-79" fmla="*/ 2552698 w 2679700"/>
              <a:gd name="connsiteY3-80" fmla="*/ 870421 h 870421"/>
              <a:gd name="connsiteX4-81" fmla="*/ 127002 w 2679700"/>
              <a:gd name="connsiteY4-82" fmla="*/ 870421 h 870421"/>
              <a:gd name="connsiteX5-83" fmla="*/ 0 w 2679700"/>
              <a:gd name="connsiteY5-84" fmla="*/ 743419 h 870421"/>
              <a:gd name="connsiteX6-85" fmla="*/ 0 w 2679700"/>
              <a:gd name="connsiteY6-86" fmla="*/ 51271 h 870421"/>
              <a:gd name="connsiteX0-87" fmla="*/ 0 w 2679700"/>
              <a:gd name="connsiteY0-88" fmla="*/ 0 h 819150"/>
              <a:gd name="connsiteX1-89" fmla="*/ 2679700 w 2679700"/>
              <a:gd name="connsiteY1-90" fmla="*/ 0 h 819150"/>
              <a:gd name="connsiteX2-91" fmla="*/ 2679700 w 2679700"/>
              <a:gd name="connsiteY2-92" fmla="*/ 692148 h 819150"/>
              <a:gd name="connsiteX3-93" fmla="*/ 2552698 w 2679700"/>
              <a:gd name="connsiteY3-94" fmla="*/ 819150 h 819150"/>
              <a:gd name="connsiteX4-95" fmla="*/ 127002 w 2679700"/>
              <a:gd name="connsiteY4-96" fmla="*/ 819150 h 819150"/>
              <a:gd name="connsiteX5-97" fmla="*/ 0 w 2679700"/>
              <a:gd name="connsiteY5-98" fmla="*/ 692148 h 819150"/>
              <a:gd name="connsiteX6-99" fmla="*/ 0 w 2679700"/>
              <a:gd name="connsiteY6-100" fmla="*/ 0 h 819150"/>
              <a:gd name="connsiteX0-101" fmla="*/ 0 w 4068884"/>
              <a:gd name="connsiteY0-102" fmla="*/ 0 h 819150"/>
              <a:gd name="connsiteX1-103" fmla="*/ 4068884 w 4068884"/>
              <a:gd name="connsiteY1-104" fmla="*/ 0 h 819150"/>
              <a:gd name="connsiteX2-105" fmla="*/ 2679700 w 4068884"/>
              <a:gd name="connsiteY2-106" fmla="*/ 692148 h 819150"/>
              <a:gd name="connsiteX3-107" fmla="*/ 2552698 w 4068884"/>
              <a:gd name="connsiteY3-108" fmla="*/ 819150 h 819150"/>
              <a:gd name="connsiteX4-109" fmla="*/ 127002 w 4068884"/>
              <a:gd name="connsiteY4-110" fmla="*/ 819150 h 819150"/>
              <a:gd name="connsiteX5-111" fmla="*/ 0 w 4068884"/>
              <a:gd name="connsiteY5-112" fmla="*/ 692148 h 819150"/>
              <a:gd name="connsiteX6-113" fmla="*/ 0 w 4068884"/>
              <a:gd name="connsiteY6-114" fmla="*/ 0 h 819150"/>
              <a:gd name="connsiteX0-115" fmla="*/ 0 w 4068885"/>
              <a:gd name="connsiteY0-116" fmla="*/ 0 h 819150"/>
              <a:gd name="connsiteX1-117" fmla="*/ 4068884 w 4068885"/>
              <a:gd name="connsiteY1-118" fmla="*/ 0 h 819150"/>
              <a:gd name="connsiteX2-119" fmla="*/ 4068885 w 4068885"/>
              <a:gd name="connsiteY2-120" fmla="*/ 664027 h 819150"/>
              <a:gd name="connsiteX3-121" fmla="*/ 2552698 w 4068885"/>
              <a:gd name="connsiteY3-122" fmla="*/ 819150 h 819150"/>
              <a:gd name="connsiteX4-123" fmla="*/ 127002 w 4068885"/>
              <a:gd name="connsiteY4-124" fmla="*/ 819150 h 819150"/>
              <a:gd name="connsiteX5-125" fmla="*/ 0 w 4068885"/>
              <a:gd name="connsiteY5-126" fmla="*/ 692148 h 819150"/>
              <a:gd name="connsiteX6-127" fmla="*/ 0 w 4068885"/>
              <a:gd name="connsiteY6-128" fmla="*/ 0 h 819150"/>
              <a:gd name="connsiteX0-129" fmla="*/ 0 w 4068885"/>
              <a:gd name="connsiteY0-130" fmla="*/ 0 h 819150"/>
              <a:gd name="connsiteX1-131" fmla="*/ 4068884 w 4068885"/>
              <a:gd name="connsiteY1-132" fmla="*/ 0 h 819150"/>
              <a:gd name="connsiteX2-133" fmla="*/ 4068885 w 4068885"/>
              <a:gd name="connsiteY2-134" fmla="*/ 664027 h 819150"/>
              <a:gd name="connsiteX3-135" fmla="*/ 3941883 w 4068885"/>
              <a:gd name="connsiteY3-136" fmla="*/ 819150 h 819150"/>
              <a:gd name="connsiteX4-137" fmla="*/ 127002 w 4068885"/>
              <a:gd name="connsiteY4-138" fmla="*/ 819150 h 819150"/>
              <a:gd name="connsiteX5-139" fmla="*/ 0 w 4068885"/>
              <a:gd name="connsiteY5-140" fmla="*/ 692148 h 819150"/>
              <a:gd name="connsiteX6-141" fmla="*/ 0 w 4068885"/>
              <a:gd name="connsiteY6-142" fmla="*/ 0 h 819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4068885" h="819150">
                <a:moveTo>
                  <a:pt x="0" y="0"/>
                </a:moveTo>
                <a:lnTo>
                  <a:pt x="4068884" y="0"/>
                </a:lnTo>
                <a:cubicBezTo>
                  <a:pt x="4068884" y="230716"/>
                  <a:pt x="4068885" y="433311"/>
                  <a:pt x="4068885" y="664027"/>
                </a:cubicBezTo>
                <a:cubicBezTo>
                  <a:pt x="4068885" y="734168"/>
                  <a:pt x="4012024" y="819150"/>
                  <a:pt x="3941883" y="819150"/>
                </a:cubicBezTo>
                <a:lnTo>
                  <a:pt x="127002" y="819150"/>
                </a:lnTo>
                <a:cubicBezTo>
                  <a:pt x="56861" y="819150"/>
                  <a:pt x="0" y="762289"/>
                  <a:pt x="0" y="692148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CED"/>
          </a:solidFill>
          <a:ln w="6350">
            <a:solidFill>
              <a:srgbClr val="D0D3D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33691" y="91169"/>
            <a:ext cx="3964473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2400" dirty="0">
                <a:solidFill>
                  <a:srgbClr val="0181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常州长盈厂区</a:t>
            </a:r>
            <a:endParaRPr lang="en-US" altLang="zh-CN" sz="2200" b="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250808" y="6202625"/>
            <a:ext cx="5193118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ctr" latinLnBrk="1" hangingPunct="0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常州长盈精密技术有限公司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fontAlgn="ctr" latinLnBrk="1" hangingPunct="0"/>
            <a:r>
              <a:rPr lang="zh-CN" altLang="en-US" sz="1600" b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地址：江苏省溧阳市上兴镇子午路</a:t>
            </a:r>
            <a:r>
              <a:rPr lang="en-US" altLang="zh-CN" sz="1600" b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endParaRPr lang="en-US" altLang="zh-CN" sz="1600" b="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02 PACK事业部常州、宜宾工厂视频介绍 2022.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50" y="1654847"/>
            <a:ext cx="5629327" cy="3236130"/>
          </a:xfrm>
          <a:prstGeom prst="rect">
            <a:avLst/>
          </a:prstGeom>
        </p:spPr>
      </p:pic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1547627" y="859521"/>
            <a:ext cx="3545643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PACK</a:t>
            </a: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事业部宣传片（可播放）</a:t>
            </a:r>
            <a:endParaRPr lang="en-US" altLang="zh-CN" sz="1650" b="1" dirty="0">
              <a:ea typeface="微软雅黑" panose="020B0503020204020204" pitchFamily="34" charset="-122"/>
            </a:endParaRPr>
          </a:p>
        </p:txBody>
      </p:sp>
      <p:pic>
        <p:nvPicPr>
          <p:cNvPr id="5" name="435bacf34f2fe14f56689cd794d2f59b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73848" y="1522593"/>
            <a:ext cx="5083751" cy="381281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98732" y="904318"/>
            <a:ext cx="3545643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冲压事业部宣传片（可播放）</a:t>
            </a:r>
            <a:endParaRPr lang="en-US" altLang="zh-CN" sz="1650" b="1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 thruBlk="1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3_Fl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lIns="36000" tIns="36000" rIns="36000" bIns="36000" rtlCol="0" anchor="ctr"/>
      <a:lstStyle>
        <a:defPPr algn="ctr">
          <a:defRPr sz="1000" dirty="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937</Words>
  <Application>WPS 演示</Application>
  <PresentationFormat>宽屏</PresentationFormat>
  <Paragraphs>167</Paragraphs>
  <Slides>19</Slides>
  <Notes>6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Rockwell</vt:lpstr>
      <vt:lpstr>Calibri</vt:lpstr>
      <vt:lpstr>Wingdings 2</vt:lpstr>
      <vt:lpstr>Wingdings</vt:lpstr>
      <vt:lpstr>Wingdings 2</vt:lpstr>
      <vt:lpstr>Times New Roman</vt:lpstr>
      <vt:lpstr>Gulim</vt:lpstr>
      <vt:lpstr>Malgun Gothic</vt:lpstr>
      <vt:lpstr>Arial Unicode MS</vt:lpstr>
      <vt:lpstr>3_Flow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馬鴻博</cp:lastModifiedBy>
  <cp:revision>3395</cp:revision>
  <cp:lastPrinted>2002-03-28T06:51:00Z</cp:lastPrinted>
  <dcterms:created xsi:type="dcterms:W3CDTF">2016-03-18T07:22:00Z</dcterms:created>
  <dcterms:modified xsi:type="dcterms:W3CDTF">2025-12-25T10:14:45Z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5ED3B96A3EBA4E619FF9AC20E7CC9F1D_12</vt:lpwstr>
  </property>
</Properties>
</file>