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3" r:id="rId5"/>
    <p:sldId id="272" r:id="rId6"/>
    <p:sldId id="258" r:id="rId7"/>
    <p:sldId id="259" r:id="rId8"/>
    <p:sldId id="260" r:id="rId9"/>
    <p:sldId id="261" r:id="rId10"/>
    <p:sldId id="262" r:id="rId11"/>
    <p:sldId id="264" r:id="rId12"/>
    <p:sldId id="266" r:id="rId13"/>
    <p:sldId id="263" r:id="rId14"/>
    <p:sldId id="267" r:id="rId15"/>
    <p:sldId id="268" r:id="rId16"/>
    <p:sldId id="269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3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jpe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45.png"/><Relationship Id="rId15" Type="http://schemas.openxmlformats.org/officeDocument/2006/relationships/tags" Target="../tags/tag12.xml"/><Relationship Id="rId14" Type="http://schemas.openxmlformats.org/officeDocument/2006/relationships/tags" Target="../tags/tag1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jpeg"/><Relationship Id="rId8" Type="http://schemas.openxmlformats.org/officeDocument/2006/relationships/image" Target="../media/image50.jpeg"/><Relationship Id="rId7" Type="http://schemas.openxmlformats.org/officeDocument/2006/relationships/image" Target="../media/image49.jpeg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53.jpeg"/><Relationship Id="rId10" Type="http://schemas.openxmlformats.org/officeDocument/2006/relationships/image" Target="../media/image52.jpeg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9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7.png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solidFill>
            <a:srgbClr val="344E5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698480" y="12192"/>
            <a:ext cx="1493519" cy="221589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21600000">
            <a:off x="896264" y="2546578"/>
            <a:ext cx="6414674" cy="486917"/>
            <a:chOff x="0" y="0"/>
            <a:chExt cx="6414674" cy="486917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36385" y="22986"/>
              <a:ext cx="6378288" cy="454825"/>
            </a:xfrm>
            <a:prstGeom prst="rect">
              <a:avLst/>
            </a:prstGeom>
          </p:spPr>
        </p:pic>
        <p:sp>
          <p:nvSpPr>
            <p:cNvPr id="8" name="textbox 8"/>
            <p:cNvSpPr/>
            <p:nvPr/>
          </p:nvSpPr>
          <p:spPr>
            <a:xfrm>
              <a:off x="-12700" y="-12700"/>
              <a:ext cx="6440170" cy="55689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7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97000"/>
                </a:lnSpc>
              </a:pPr>
              <a:r>
                <a:rPr sz="36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无锡星驱动力科技有限公司简介</a:t>
              </a:r>
              <a:endParaRPr sz="3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42445" y="3213184"/>
            <a:ext cx="1556765" cy="214600"/>
          </a:xfrm>
          <a:prstGeom prst="rect">
            <a:avLst/>
          </a:prstGeom>
        </p:spPr>
      </p:pic>
      <p:sp>
        <p:nvSpPr>
          <p:cNvPr id="12" name="textbox 12"/>
          <p:cNvSpPr/>
          <p:nvPr/>
        </p:nvSpPr>
        <p:spPr>
          <a:xfrm>
            <a:off x="904138" y="3156560"/>
            <a:ext cx="3335654" cy="3810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24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Introducti</a:t>
            </a:r>
            <a:r>
              <a:rPr sz="24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 of</a:t>
            </a:r>
            <a:r>
              <a:rPr sz="2400" kern="0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400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InfiMotion</a:t>
            </a:r>
            <a:endParaRPr sz="24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5830823"/>
            <a:ext cx="691896" cy="10271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03357" y="389040"/>
            <a:ext cx="317660" cy="20797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03358" y="631689"/>
            <a:ext cx="317660" cy="20796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119179" y="631620"/>
            <a:ext cx="103591" cy="10398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931647" y="631620"/>
            <a:ext cx="246458" cy="10405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260128" y="632858"/>
            <a:ext cx="209068" cy="102747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2050983" y="632377"/>
            <a:ext cx="209144" cy="10089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2296377" y="631872"/>
            <a:ext cx="139953" cy="10318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855701" y="631574"/>
            <a:ext cx="113271" cy="105033"/>
          </a:xfrm>
          <a:prstGeom prst="rect">
            <a:avLst/>
          </a:prstGeom>
        </p:spPr>
      </p:pic>
      <p:sp>
        <p:nvSpPr>
          <p:cNvPr id="32" name="path 32"/>
          <p:cNvSpPr/>
          <p:nvPr/>
        </p:nvSpPr>
        <p:spPr>
          <a:xfrm>
            <a:off x="880110" y="3704844"/>
            <a:ext cx="467613" cy="22859"/>
          </a:xfrm>
          <a:custGeom>
            <a:avLst/>
            <a:gdLst/>
            <a:ahLst/>
            <a:cxnLst/>
            <a:rect l="0" t="0" r="0" b="0"/>
            <a:pathLst>
              <a:path w="736" h="35">
                <a:moveTo>
                  <a:pt x="0" y="17"/>
                </a:moveTo>
                <a:lnTo>
                  <a:pt x="736" y="17"/>
                </a:lnTo>
              </a:path>
            </a:pathLst>
          </a:custGeom>
          <a:noFill/>
          <a:ln w="22859" cap="flat">
            <a:solidFill>
              <a:srgbClr val="FF97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884280" y="631580"/>
            <a:ext cx="11468" cy="103778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2003018" y="631620"/>
            <a:ext cx="11425" cy="1039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box 236"/>
          <p:cNvSpPr/>
          <p:nvPr/>
        </p:nvSpPr>
        <p:spPr>
          <a:xfrm>
            <a:off x="2014220" y="805815"/>
            <a:ext cx="9153525" cy="57715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15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860" indent="0" algn="l" rtl="0" eaLnBrk="0" fontAlgn="auto">
              <a:lnSpc>
                <a:spcPct val="150000"/>
              </a:lnSpc>
              <a:spcBef>
                <a:spcPts val="270"/>
              </a:spcBef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储备班组长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225" indent="0" algn="l" rtl="0" eaLnBrk="0" fontAlgn="auto">
              <a:lnSpc>
                <a:spcPct val="150000"/>
              </a:lnSpc>
              <a:spcBef>
                <a:spcPts val="370"/>
              </a:spcBef>
              <a:tabLst>
                <a:tab pos="117475" algn="l"/>
              </a:tabLst>
            </a:pPr>
            <a:r>
              <a:rPr sz="1900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	</a:t>
            </a:r>
            <a:r>
              <a:rPr sz="1900" kern="0" spc="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试制/装配/返修操作工（</a:t>
            </a:r>
            <a:r>
              <a:rPr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实习期月</a:t>
            </a:r>
            <a:r>
              <a:rPr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薪</a:t>
            </a:r>
            <a:r>
              <a:rPr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5K-7K</a:t>
            </a:r>
            <a:r>
              <a:rPr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en-US" altLang="zh-CN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站立式作业</a:t>
            </a:r>
            <a:endParaRPr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225" indent="0" algn="l" rtl="0" eaLnBrk="0" fontAlgn="auto">
              <a:lnSpc>
                <a:spcPct val="150000"/>
              </a:lnSpc>
              <a:spcBef>
                <a:spcPts val="390"/>
              </a:spcBef>
              <a:tabLst>
                <a:tab pos="117475" algn="l"/>
              </a:tabLst>
            </a:pPr>
            <a:r>
              <a:rPr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	</a:t>
            </a:r>
            <a:r>
              <a:rPr kern="0" spc="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工作内容：</a:t>
            </a:r>
            <a:r>
              <a:rPr kern="0" spc="-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负责电机、控制器、电驱总成的装配和设备操作及点检</a:t>
            </a:r>
            <a:r>
              <a:rPr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等</a:t>
            </a:r>
            <a:endParaRPr kern="0" spc="3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2225" indent="0" algn="l" rtl="0" eaLnBrk="0" fontAlgn="auto">
              <a:lnSpc>
                <a:spcPct val="150000"/>
              </a:lnSpc>
              <a:spcBef>
                <a:spcPts val="390"/>
              </a:spcBef>
              <a:tabLst>
                <a:tab pos="117475" algn="l"/>
              </a:tabLst>
            </a:pPr>
            <a:r>
              <a:rPr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altLang="en-US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作息时间：做</a:t>
            </a:r>
            <a:r>
              <a:rPr lang="en-US" altLang="zh-CN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</a:t>
            </a:r>
            <a:r>
              <a:rPr lang="zh-CN" altLang="en-US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休</a:t>
            </a:r>
            <a:r>
              <a:rPr lang="en-US" altLang="zh-CN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、两班倒（倒班周期</a:t>
            </a:r>
            <a:r>
              <a:rPr lang="en-US" altLang="zh-CN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15</a:t>
            </a:r>
            <a:r>
              <a:rPr lang="zh-CN" altLang="en-US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天</a:t>
            </a:r>
            <a:r>
              <a:rPr lang="en-US" altLang="zh-CN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/30</a:t>
            </a:r>
            <a:r>
              <a:rPr lang="zh-CN" altLang="en-US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天）</a:t>
            </a:r>
            <a:r>
              <a:rPr lang="en-US" altLang="zh-CN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</a:t>
            </a:r>
            <a:endParaRPr lang="en-US" altLang="zh-CN" kern="0" spc="3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2225" indent="0" algn="l" rtl="0" eaLnBrk="0" fontAlgn="auto">
              <a:lnSpc>
                <a:spcPct val="150000"/>
              </a:lnSpc>
              <a:spcBef>
                <a:spcPts val="390"/>
              </a:spcBef>
              <a:tabLst>
                <a:tab pos="117475" algn="l"/>
              </a:tabLst>
            </a:pPr>
            <a:r>
              <a:rPr lang="en-US" altLang="zh-CN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</a:t>
            </a:r>
            <a:r>
              <a:rPr lang="zh-CN" altLang="en-US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白班</a:t>
            </a:r>
            <a:r>
              <a:rPr lang="en-US" altLang="zh-CN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</a:t>
            </a:r>
            <a:r>
              <a:rPr lang="zh-CN" altLang="en-US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en-US" altLang="zh-CN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30-20</a:t>
            </a:r>
            <a:r>
              <a:rPr lang="zh-CN" altLang="en-US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en-US" altLang="zh-CN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30</a:t>
            </a:r>
            <a:r>
              <a:rPr lang="zh-CN" altLang="en-US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（吃饭休息</a:t>
            </a:r>
            <a:r>
              <a:rPr lang="en-US" altLang="zh-CN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1.5</a:t>
            </a:r>
            <a:r>
              <a:rPr lang="zh-CN" altLang="en-US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小时）</a:t>
            </a:r>
            <a:endParaRPr lang="zh-CN" altLang="en-US" kern="0" spc="3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2225" indent="0" algn="l" rtl="0" eaLnBrk="0" fontAlgn="auto">
              <a:lnSpc>
                <a:spcPct val="150000"/>
              </a:lnSpc>
              <a:spcBef>
                <a:spcPts val="390"/>
              </a:spcBef>
              <a:tabLst>
                <a:tab pos="117475" algn="l"/>
              </a:tabLst>
            </a:pPr>
            <a:r>
              <a:rPr lang="zh-CN" altLang="en-US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</a:t>
            </a:r>
            <a:r>
              <a:rPr lang="zh-CN" altLang="en-US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晚班</a:t>
            </a:r>
            <a:r>
              <a:rPr lang="en-US" altLang="zh-CN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</a:t>
            </a:r>
            <a:r>
              <a:rPr lang="zh-CN" altLang="en-US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en-US" altLang="zh-CN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30-8</a:t>
            </a:r>
            <a:r>
              <a:rPr lang="zh-CN" altLang="en-US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en-US" altLang="zh-CN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30</a:t>
            </a:r>
            <a:r>
              <a:rPr lang="zh-CN" altLang="en-US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（吃饭休息</a:t>
            </a:r>
            <a:r>
              <a:rPr lang="en-US" altLang="zh-CN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1.5</a:t>
            </a:r>
            <a:r>
              <a:rPr lang="zh-CN" altLang="en-US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小时）</a:t>
            </a:r>
            <a:endParaRPr sz="1900" kern="0" spc="3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2225" indent="0" algn="l" rtl="0" eaLnBrk="0" fontAlgn="auto">
              <a:lnSpc>
                <a:spcPct val="150000"/>
              </a:lnSpc>
              <a:spcBef>
                <a:spcPts val="390"/>
              </a:spcBef>
              <a:tabLst>
                <a:tab pos="117475" algn="l"/>
              </a:tabLst>
            </a:pPr>
            <a:r>
              <a:rPr lang="zh-CN" sz="20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招聘要求</a:t>
            </a:r>
            <a:endParaRPr lang="zh-CN" sz="2000" b="1" kern="0" spc="3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2225" indent="0" algn="l" rtl="0" eaLnBrk="0" fontAlgn="auto">
              <a:lnSpc>
                <a:spcPct val="150000"/>
              </a:lnSpc>
              <a:spcBef>
                <a:spcPts val="390"/>
              </a:spcBef>
              <a:tabLst>
                <a:tab pos="117475" algn="l"/>
              </a:tabLst>
            </a:pPr>
            <a:r>
              <a:rPr lang="zh-CN" sz="19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19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年龄：年满</a:t>
            </a:r>
            <a:r>
              <a:rPr lang="en-US" altLang="zh-CN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18</a:t>
            </a:r>
            <a:r>
              <a:rPr lang="zh-CN" altLang="en-US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周岁以上（条件优秀可以适当放宽）</a:t>
            </a:r>
            <a:endParaRPr lang="zh-CN" altLang="en-US" kern="0" spc="3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2225" indent="0" algn="l" rtl="0" eaLnBrk="0" fontAlgn="auto">
              <a:lnSpc>
                <a:spcPct val="150000"/>
              </a:lnSpc>
              <a:spcBef>
                <a:spcPts val="390"/>
              </a:spcBef>
              <a:tabLst>
                <a:tab pos="117475" algn="l"/>
              </a:tabLst>
            </a:pPr>
            <a:r>
              <a:rPr lang="zh-CN" altLang="en-US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性别：男女比例</a:t>
            </a:r>
            <a:r>
              <a:rPr lang="en-US" altLang="zh-CN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</a:t>
            </a:r>
            <a:r>
              <a:rPr lang="zh-CN" altLang="en-US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en-US" altLang="zh-CN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endParaRPr lang="en-US" altLang="zh-CN" kern="0" spc="3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2225" indent="0" algn="l" rtl="0" eaLnBrk="0" fontAlgn="auto">
              <a:lnSpc>
                <a:spcPct val="150000"/>
              </a:lnSpc>
              <a:spcBef>
                <a:spcPts val="390"/>
              </a:spcBef>
              <a:tabLst>
                <a:tab pos="117475" algn="l"/>
              </a:tabLst>
            </a:pPr>
            <a:r>
              <a:rPr lang="en-US" altLang="zh-CN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altLang="en-US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学历：中专及以上学历</a:t>
            </a:r>
            <a:endParaRPr lang="zh-CN" altLang="en-US" kern="0" spc="3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2225" indent="0" algn="l" rtl="0" eaLnBrk="0" fontAlgn="auto">
              <a:lnSpc>
                <a:spcPct val="150000"/>
              </a:lnSpc>
              <a:spcBef>
                <a:spcPts val="390"/>
              </a:spcBef>
              <a:tabLst>
                <a:tab pos="117475" algn="l"/>
              </a:tabLst>
            </a:pPr>
            <a:r>
              <a:rPr lang="zh-CN" altLang="en-US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专业：不限、</a:t>
            </a:r>
            <a:r>
              <a:rPr lang="zh-CN" altLang="en-US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汽车</a:t>
            </a:r>
            <a:r>
              <a:rPr lang="en-US" altLang="zh-CN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机械等理工类优先</a:t>
            </a:r>
            <a:endParaRPr lang="zh-CN" altLang="en-US" kern="0" spc="30" dirty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2225" indent="0" algn="l" rtl="0" eaLnBrk="0" fontAlgn="auto">
              <a:lnSpc>
                <a:spcPct val="150000"/>
              </a:lnSpc>
              <a:spcBef>
                <a:spcPts val="390"/>
              </a:spcBef>
              <a:tabLst>
                <a:tab pos="117475" algn="l"/>
              </a:tabLst>
            </a:pPr>
            <a:r>
              <a:rPr lang="zh-CN" altLang="en-US" kern="0" spc="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kern="0" spc="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身心健康、诚实守信</a:t>
            </a:r>
            <a:endParaRPr lang="zh-CN" sz="1900" kern="0" spc="30" dirty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2225" algn="l" rtl="0" eaLnBrk="0">
              <a:lnSpc>
                <a:spcPct val="98000"/>
              </a:lnSpc>
              <a:spcBef>
                <a:spcPts val="390"/>
              </a:spcBef>
              <a:tabLst>
                <a:tab pos="117475" algn="l"/>
              </a:tabLst>
            </a:pPr>
            <a:endParaRPr sz="19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5240" algn="l" rtl="0" eaLnBrk="0">
              <a:lnSpc>
                <a:spcPts val="1230"/>
              </a:lnSpc>
              <a:spcBef>
                <a:spcPts val="390"/>
              </a:spcBef>
            </a:pPr>
            <a:endParaRPr sz="1900" b="1" kern="0" spc="-10" dirty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15240" algn="l" rtl="0" eaLnBrk="0">
              <a:lnSpc>
                <a:spcPts val="1230"/>
              </a:lnSpc>
              <a:spcBef>
                <a:spcPts val="390"/>
              </a:spcBef>
            </a:pPr>
            <a:endParaRPr sz="1900" b="1" kern="0" spc="-10" dirty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 rtl="0" eaLnBrk="0">
              <a:lnSpc>
                <a:spcPct val="129000"/>
              </a:lnSpc>
            </a:pP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4" name="group 34"/>
          <p:cNvGrpSpPr/>
          <p:nvPr/>
        </p:nvGrpSpPr>
        <p:grpSpPr>
          <a:xfrm rot="21600000">
            <a:off x="1269409" y="6600443"/>
            <a:ext cx="10751901" cy="143256"/>
            <a:chOff x="0" y="0"/>
            <a:chExt cx="10751901" cy="143256"/>
          </a:xfrm>
        </p:grpSpPr>
        <p:pic>
          <p:nvPicPr>
            <p:cNvPr id="238" name="picture 23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10751901" cy="143256"/>
            </a:xfrm>
            <a:prstGeom prst="rect">
              <a:avLst/>
            </a:prstGeom>
          </p:spPr>
        </p:pic>
        <p:sp>
          <p:nvSpPr>
            <p:cNvPr id="240" name="textbox 240"/>
            <p:cNvSpPr/>
            <p:nvPr/>
          </p:nvSpPr>
          <p:spPr>
            <a:xfrm>
              <a:off x="-12700" y="-12700"/>
              <a:ext cx="10777855" cy="19240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</a:pPr>
              <a:endParaRPr sz="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0581640" algn="l" rtl="0" eaLnBrk="0">
                <a:lnSpc>
                  <a:spcPct val="80000"/>
                </a:lnSpc>
                <a:spcBef>
                  <a:spcPts val="0"/>
                </a:spcBef>
              </a:pPr>
              <a:r>
                <a:rPr sz="800" kern="0" spc="-2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9</a:t>
              </a:r>
              <a:endParaRPr sz="8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36" name="group 36"/>
          <p:cNvGrpSpPr/>
          <p:nvPr/>
        </p:nvGrpSpPr>
        <p:grpSpPr>
          <a:xfrm rot="21600000">
            <a:off x="0" y="673608"/>
            <a:ext cx="11951207" cy="45720"/>
            <a:chOff x="0" y="0"/>
            <a:chExt cx="11951207" cy="45720"/>
          </a:xfrm>
        </p:grpSpPr>
        <p:sp>
          <p:nvSpPr>
            <p:cNvPr id="264" name="path 264"/>
            <p:cNvSpPr/>
            <p:nvPr/>
          </p:nvSpPr>
          <p:spPr>
            <a:xfrm>
              <a:off x="0" y="0"/>
              <a:ext cx="5975603" cy="45720"/>
            </a:xfrm>
            <a:custGeom>
              <a:avLst/>
              <a:gdLst/>
              <a:ahLst/>
              <a:cxnLst/>
              <a:rect l="0" t="0" r="0" b="0"/>
              <a:pathLst>
                <a:path w="9410" h="72">
                  <a:moveTo>
                    <a:pt x="0" y="72"/>
                  </a:moveTo>
                  <a:lnTo>
                    <a:pt x="9410" y="72"/>
                  </a:lnTo>
                  <a:lnTo>
                    <a:pt x="9410" y="0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2C4245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66" name="path 266"/>
            <p:cNvSpPr/>
            <p:nvPr/>
          </p:nvSpPr>
          <p:spPr>
            <a:xfrm>
              <a:off x="5975603" y="0"/>
              <a:ext cx="5975603" cy="45720"/>
            </a:xfrm>
            <a:custGeom>
              <a:avLst/>
              <a:gdLst/>
              <a:ahLst/>
              <a:cxnLst/>
              <a:rect l="0" t="0" r="0" b="0"/>
              <a:pathLst>
                <a:path w="9410" h="72">
                  <a:moveTo>
                    <a:pt x="0" y="72"/>
                  </a:moveTo>
                  <a:lnTo>
                    <a:pt x="9410" y="72"/>
                  </a:lnTo>
                  <a:lnTo>
                    <a:pt x="9410" y="0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97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68" name="textbox 268"/>
          <p:cNvSpPr/>
          <p:nvPr/>
        </p:nvSpPr>
        <p:spPr>
          <a:xfrm>
            <a:off x="2018030" y="153035"/>
            <a:ext cx="3044825" cy="4387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0000"/>
              </a:lnSpc>
            </a:pPr>
            <a:r>
              <a:rPr lang="zh-CN" sz="2700" b="1" kern="0" spc="80" dirty="0">
                <a:solidFill>
                  <a:srgbClr val="2C42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岗位及要求</a:t>
            </a:r>
            <a:endParaRPr lang="zh-CN" sz="2700" b="1" kern="0" spc="80" dirty="0">
              <a:solidFill>
                <a:srgbClr val="2C4245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74" name="picture 2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16877" y="136580"/>
            <a:ext cx="794857" cy="385266"/>
          </a:xfrm>
          <a:prstGeom prst="rect">
            <a:avLst/>
          </a:prstGeom>
        </p:spPr>
      </p:pic>
      <p:sp>
        <p:nvSpPr>
          <p:cNvPr id="282" name="textbox 282"/>
          <p:cNvSpPr/>
          <p:nvPr/>
        </p:nvSpPr>
        <p:spPr>
          <a:xfrm>
            <a:off x="1028748" y="331270"/>
            <a:ext cx="518159" cy="2489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</a:pPr>
            <a:r>
              <a:rPr sz="8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厂</a:t>
            </a:r>
            <a:r>
              <a:rPr sz="8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8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&lt;&gt;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800" kern="0" spc="7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5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0000"/>
              </a:lnSpc>
              <a:spcBef>
                <a:spcPts val="5"/>
              </a:spcBef>
            </a:pP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5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gy</a:t>
            </a: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84" name="picture 2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89790" y="343970"/>
            <a:ext cx="9919" cy="89482"/>
          </a:xfrm>
          <a:prstGeom prst="rect">
            <a:avLst/>
          </a:prstGeom>
        </p:spPr>
      </p:pic>
      <p:sp>
        <p:nvSpPr>
          <p:cNvPr id="298" name="path 298"/>
          <p:cNvSpPr/>
          <p:nvPr/>
        </p:nvSpPr>
        <p:spPr>
          <a:xfrm>
            <a:off x="1812035" y="115823"/>
            <a:ext cx="6096" cy="486283"/>
          </a:xfrm>
          <a:custGeom>
            <a:avLst/>
            <a:gdLst/>
            <a:ahLst/>
            <a:cxnLst/>
            <a:rect l="0" t="0" r="0" b="0"/>
            <a:pathLst>
              <a:path w="9" h="765">
                <a:moveTo>
                  <a:pt x="4" y="0"/>
                </a:moveTo>
                <a:lnTo>
                  <a:pt x="4" y="765"/>
                </a:lnTo>
              </a:path>
            </a:pathLst>
          </a:custGeom>
          <a:noFill/>
          <a:ln w="6096" cap="flat">
            <a:solidFill>
              <a:srgbClr val="2C4245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1372850" y="54127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4"/>
          <p:cNvGrpSpPr/>
          <p:nvPr/>
        </p:nvGrpSpPr>
        <p:grpSpPr>
          <a:xfrm rot="21600000">
            <a:off x="1269409" y="6600443"/>
            <a:ext cx="10751901" cy="143256"/>
            <a:chOff x="0" y="0"/>
            <a:chExt cx="10751901" cy="143256"/>
          </a:xfrm>
        </p:grpSpPr>
        <p:pic>
          <p:nvPicPr>
            <p:cNvPr id="238" name="picture 23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10751901" cy="143256"/>
            </a:xfrm>
            <a:prstGeom prst="rect">
              <a:avLst/>
            </a:prstGeom>
          </p:spPr>
        </p:pic>
        <p:sp>
          <p:nvSpPr>
            <p:cNvPr id="240" name="textbox 240"/>
            <p:cNvSpPr/>
            <p:nvPr/>
          </p:nvSpPr>
          <p:spPr>
            <a:xfrm>
              <a:off x="-12700" y="-12700"/>
              <a:ext cx="10777855" cy="19240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</a:pPr>
              <a:endParaRPr sz="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0581640" algn="l" rtl="0" eaLnBrk="0">
                <a:lnSpc>
                  <a:spcPct val="80000"/>
                </a:lnSpc>
                <a:spcBef>
                  <a:spcPts val="0"/>
                </a:spcBef>
              </a:pPr>
              <a:r>
                <a:rPr sz="800" kern="0" spc="-2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9</a:t>
              </a:r>
              <a:endParaRPr sz="8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pic>
        <p:nvPicPr>
          <p:cNvPr id="242" name="picture 2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538845" y="4136390"/>
            <a:ext cx="1100455" cy="1085215"/>
          </a:xfrm>
          <a:prstGeom prst="rect">
            <a:avLst/>
          </a:prstGeom>
        </p:spPr>
      </p:pic>
      <p:pic>
        <p:nvPicPr>
          <p:cNvPr id="248" name="picture 2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76275" y="4234180"/>
            <a:ext cx="1070610" cy="987425"/>
          </a:xfrm>
          <a:prstGeom prst="rect">
            <a:avLst/>
          </a:prstGeom>
        </p:spPr>
      </p:pic>
      <p:pic>
        <p:nvPicPr>
          <p:cNvPr id="250" name="picture 2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514600" y="4239895"/>
            <a:ext cx="1060450" cy="981710"/>
          </a:xfrm>
          <a:prstGeom prst="rect">
            <a:avLst/>
          </a:prstGeom>
        </p:spPr>
      </p:pic>
      <p:pic>
        <p:nvPicPr>
          <p:cNvPr id="254" name="picture 2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450080" y="4239895"/>
            <a:ext cx="960755" cy="1025525"/>
          </a:xfrm>
          <a:prstGeom prst="rect">
            <a:avLst/>
          </a:prstGeom>
        </p:spPr>
      </p:pic>
      <p:pic>
        <p:nvPicPr>
          <p:cNvPr id="256" name="picture 2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514465" y="4239895"/>
            <a:ext cx="1024255" cy="948055"/>
          </a:xfrm>
          <a:prstGeom prst="rect">
            <a:avLst/>
          </a:prstGeom>
        </p:spPr>
      </p:pic>
      <p:sp>
        <p:nvSpPr>
          <p:cNvPr id="258" name="textbox 258"/>
          <p:cNvSpPr/>
          <p:nvPr/>
        </p:nvSpPr>
        <p:spPr>
          <a:xfrm>
            <a:off x="2445385" y="5302250"/>
            <a:ext cx="1133475" cy="2628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0"/>
              </a:lnSpc>
            </a:pPr>
            <a:r>
              <a:rPr sz="10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食堂餐点,餐费补贴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51180" algn="l" rtl="0" eaLnBrk="0">
              <a:lnSpc>
                <a:spcPts val="1150"/>
              </a:lnSpc>
              <a:spcBef>
                <a:spcPts val="0"/>
              </a:spcBef>
            </a:pP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0" name="textbox 260"/>
          <p:cNvSpPr/>
          <p:nvPr/>
        </p:nvSpPr>
        <p:spPr>
          <a:xfrm>
            <a:off x="773430" y="5309870"/>
            <a:ext cx="754380" cy="5448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225"/>
              </a:lnSpc>
            </a:pPr>
            <a:r>
              <a:rPr sz="10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帅气的工装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7000"/>
              </a:lnSpc>
            </a:pP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2" name="textbox 262"/>
          <p:cNvSpPr/>
          <p:nvPr/>
        </p:nvSpPr>
        <p:spPr>
          <a:xfrm>
            <a:off x="8375015" y="5265420"/>
            <a:ext cx="1333500" cy="772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9000"/>
              </a:lnSpc>
            </a:pPr>
            <a:r>
              <a:rPr sz="9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入职培训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sz="9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在职培训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 </a:t>
            </a:r>
            <a:r>
              <a:rPr sz="9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专业技术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 </a:t>
            </a:r>
            <a:r>
              <a:rPr sz="9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</a:t>
            </a:r>
            <a:r>
              <a:rPr sz="9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理技能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sz="9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通用能力培训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6" name="group 36"/>
          <p:cNvGrpSpPr/>
          <p:nvPr/>
        </p:nvGrpSpPr>
        <p:grpSpPr>
          <a:xfrm rot="21600000">
            <a:off x="0" y="673608"/>
            <a:ext cx="11951207" cy="45720"/>
            <a:chOff x="0" y="0"/>
            <a:chExt cx="11951207" cy="45720"/>
          </a:xfrm>
        </p:grpSpPr>
        <p:sp>
          <p:nvSpPr>
            <p:cNvPr id="264" name="path 264"/>
            <p:cNvSpPr/>
            <p:nvPr/>
          </p:nvSpPr>
          <p:spPr>
            <a:xfrm>
              <a:off x="0" y="0"/>
              <a:ext cx="5975603" cy="45720"/>
            </a:xfrm>
            <a:custGeom>
              <a:avLst/>
              <a:gdLst/>
              <a:ahLst/>
              <a:cxnLst/>
              <a:rect l="0" t="0" r="0" b="0"/>
              <a:pathLst>
                <a:path w="9410" h="72">
                  <a:moveTo>
                    <a:pt x="0" y="72"/>
                  </a:moveTo>
                  <a:lnTo>
                    <a:pt x="9410" y="72"/>
                  </a:lnTo>
                  <a:lnTo>
                    <a:pt x="9410" y="0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2C4245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66" name="path 266"/>
            <p:cNvSpPr/>
            <p:nvPr/>
          </p:nvSpPr>
          <p:spPr>
            <a:xfrm>
              <a:off x="5975603" y="0"/>
              <a:ext cx="5975603" cy="45720"/>
            </a:xfrm>
            <a:custGeom>
              <a:avLst/>
              <a:gdLst/>
              <a:ahLst/>
              <a:cxnLst/>
              <a:rect l="0" t="0" r="0" b="0"/>
              <a:pathLst>
                <a:path w="9410" h="72">
                  <a:moveTo>
                    <a:pt x="0" y="72"/>
                  </a:moveTo>
                  <a:lnTo>
                    <a:pt x="9410" y="72"/>
                  </a:lnTo>
                  <a:lnTo>
                    <a:pt x="9410" y="0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97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68" name="textbox 268"/>
          <p:cNvSpPr/>
          <p:nvPr/>
        </p:nvSpPr>
        <p:spPr>
          <a:xfrm>
            <a:off x="2017924" y="153165"/>
            <a:ext cx="1441450" cy="4387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0000"/>
              </a:lnSpc>
            </a:pPr>
            <a:r>
              <a:rPr sz="2700" b="1" kern="0" spc="80" dirty="0">
                <a:solidFill>
                  <a:srgbClr val="2C42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福利待遇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74" name="picture 2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216877" y="136580"/>
            <a:ext cx="794857" cy="385266"/>
          </a:xfrm>
          <a:prstGeom prst="rect">
            <a:avLst/>
          </a:prstGeom>
        </p:spPr>
      </p:pic>
      <p:sp>
        <p:nvSpPr>
          <p:cNvPr id="278" name="textbox 278"/>
          <p:cNvSpPr/>
          <p:nvPr/>
        </p:nvSpPr>
        <p:spPr>
          <a:xfrm>
            <a:off x="4723130" y="5309870"/>
            <a:ext cx="628015" cy="1720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150"/>
              </a:lnSpc>
            </a:pPr>
            <a:r>
              <a:rPr sz="9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住房补贴</a:t>
            </a:r>
            <a:endParaRPr lang="en-US" sz="900" b="1" kern="0" spc="8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0" name="textbox 280"/>
          <p:cNvSpPr/>
          <p:nvPr/>
        </p:nvSpPr>
        <p:spPr>
          <a:xfrm>
            <a:off x="6445250" y="5310505"/>
            <a:ext cx="1200150" cy="2546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150"/>
              </a:lnSpc>
            </a:pPr>
            <a:r>
              <a:rPr sz="9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交通补贴</a:t>
            </a:r>
            <a:r>
              <a:rPr lang="en-US" sz="9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9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班厂接送</a:t>
            </a:r>
            <a:endParaRPr lang="zh-CN" altLang="en-US" sz="900" b="1" kern="0" spc="9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2" name="textbox 282"/>
          <p:cNvSpPr/>
          <p:nvPr/>
        </p:nvSpPr>
        <p:spPr>
          <a:xfrm>
            <a:off x="1028748" y="331270"/>
            <a:ext cx="518159" cy="2489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</a:pPr>
            <a:r>
              <a:rPr sz="8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厂</a:t>
            </a:r>
            <a:r>
              <a:rPr sz="8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8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&lt;&gt;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800" kern="0" spc="7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5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0000"/>
              </a:lnSpc>
              <a:spcBef>
                <a:spcPts val="5"/>
              </a:spcBef>
            </a:pP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5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gy</a:t>
            </a: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84" name="picture 28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189790" y="343970"/>
            <a:ext cx="9919" cy="89482"/>
          </a:xfrm>
          <a:prstGeom prst="rect">
            <a:avLst/>
          </a:prstGeom>
        </p:spPr>
      </p:pic>
      <p:sp>
        <p:nvSpPr>
          <p:cNvPr id="290" name="textbox 290"/>
          <p:cNvSpPr/>
          <p:nvPr/>
        </p:nvSpPr>
        <p:spPr>
          <a:xfrm>
            <a:off x="1108858" y="3965769"/>
            <a:ext cx="159385" cy="1809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0"/>
              </a:lnSpc>
            </a:pPr>
            <a:r>
              <a:rPr sz="1000" b="1" kern="0" spc="40" dirty="0">
                <a:solidFill>
                  <a:srgbClr val="005C9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衣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2" name="textbox 292"/>
          <p:cNvSpPr/>
          <p:nvPr/>
        </p:nvSpPr>
        <p:spPr>
          <a:xfrm>
            <a:off x="2967947" y="3930844"/>
            <a:ext cx="158114" cy="1809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0"/>
              </a:lnSpc>
            </a:pPr>
            <a:r>
              <a:rPr sz="1000" b="1" kern="0" spc="30" dirty="0">
                <a:solidFill>
                  <a:srgbClr val="005C9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食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4" name="textbox 294"/>
          <p:cNvSpPr/>
          <p:nvPr/>
        </p:nvSpPr>
        <p:spPr>
          <a:xfrm>
            <a:off x="4869773" y="3968563"/>
            <a:ext cx="158114" cy="1835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45"/>
              </a:lnSpc>
            </a:pPr>
            <a:r>
              <a:rPr sz="1000" b="1" kern="0" spc="30" dirty="0">
                <a:solidFill>
                  <a:srgbClr val="005C9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住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6" name="textbox 296"/>
          <p:cNvSpPr/>
          <p:nvPr/>
        </p:nvSpPr>
        <p:spPr>
          <a:xfrm>
            <a:off x="6884253" y="3997265"/>
            <a:ext cx="158114" cy="1828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40"/>
              </a:lnSpc>
            </a:pPr>
            <a:r>
              <a:rPr sz="1000" b="1" kern="0" spc="30" dirty="0">
                <a:solidFill>
                  <a:srgbClr val="005C9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8" name="path 298"/>
          <p:cNvSpPr/>
          <p:nvPr/>
        </p:nvSpPr>
        <p:spPr>
          <a:xfrm>
            <a:off x="1812035" y="115823"/>
            <a:ext cx="6096" cy="486283"/>
          </a:xfrm>
          <a:custGeom>
            <a:avLst/>
            <a:gdLst/>
            <a:ahLst/>
            <a:cxnLst/>
            <a:rect l="0" t="0" r="0" b="0"/>
            <a:pathLst>
              <a:path w="9" h="765">
                <a:moveTo>
                  <a:pt x="4" y="0"/>
                </a:moveTo>
                <a:lnTo>
                  <a:pt x="4" y="765"/>
                </a:lnTo>
              </a:path>
            </a:pathLst>
          </a:custGeom>
          <a:noFill/>
          <a:ln w="6096" cap="flat">
            <a:solidFill>
              <a:srgbClr val="2C4245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" name="textbox 236"/>
          <p:cNvSpPr/>
          <p:nvPr/>
        </p:nvSpPr>
        <p:spPr>
          <a:xfrm>
            <a:off x="681990" y="1159510"/>
            <a:ext cx="10704195" cy="20459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0" algn="l" rtl="0" eaLnBrk="0" fontAlgn="auto">
              <a:lnSpc>
                <a:spcPct val="150000"/>
              </a:lnSpc>
            </a:pPr>
            <a:r>
              <a:rPr lang="zh-CN" altLang="en-US" b="1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综合薪资：</a:t>
            </a:r>
            <a:r>
              <a:rPr lang="en-US" altLang="zh-CN" b="1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5000-7000</a:t>
            </a:r>
            <a:r>
              <a:rPr lang="zh-CN" altLang="en-US" b="1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</a:t>
            </a:r>
            <a:r>
              <a:rPr lang="en-US" altLang="zh-CN" b="1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b="1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月，每月</a:t>
            </a:r>
            <a:r>
              <a:rPr lang="en-US" altLang="zh-CN" b="1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</a:t>
            </a:r>
            <a:r>
              <a:rPr lang="zh-CN" altLang="en-US" b="1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号发薪。</a:t>
            </a:r>
            <a:endParaRPr lang="zh-CN" altLang="en-US" b="1" kern="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0" algn="l" rtl="0" eaLnBrk="0" fontAlgn="auto">
              <a:lnSpc>
                <a:spcPct val="150000"/>
              </a:lnSpc>
            </a:pPr>
            <a:r>
              <a:rPr lang="zh-CN" altLang="en-US" b="1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统一体检：</a:t>
            </a:r>
            <a:r>
              <a:rPr lang="en-US" altLang="zh-CN" b="1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</a:t>
            </a:r>
            <a:r>
              <a:rPr lang="zh-CN" altLang="en-US" b="1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</a:t>
            </a:r>
            <a:r>
              <a:rPr lang="en-US" altLang="zh-CN" b="1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b="1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人、入职</a:t>
            </a:r>
            <a:r>
              <a:rPr lang="en-US" altLang="zh-CN" b="1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b="1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个月报销</a:t>
            </a:r>
            <a:endParaRPr lang="zh-CN" altLang="en-US" b="1" kern="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0" algn="l" rtl="0" eaLnBrk="0" fontAlgn="auto">
              <a:lnSpc>
                <a:spcPct val="150000"/>
              </a:lnSpc>
            </a:pPr>
            <a:r>
              <a:rPr lang="zh-CN" altLang="en-US" b="1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商业保险：</a:t>
            </a:r>
            <a:r>
              <a:rPr lang="en-US" altLang="zh-CN" b="1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</a:t>
            </a:r>
            <a:r>
              <a:rPr lang="zh-CN" altLang="en-US" b="1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</a:t>
            </a:r>
            <a:r>
              <a:rPr lang="en-US" altLang="zh-CN" b="1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b="1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</a:t>
            </a:r>
            <a:r>
              <a:rPr lang="en-US" altLang="zh-CN" b="1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b="1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月、保额</a:t>
            </a:r>
            <a:r>
              <a:rPr lang="en-US" altLang="zh-CN" b="1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</a:t>
            </a:r>
            <a:r>
              <a:rPr lang="zh-CN" altLang="en-US" b="1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</a:t>
            </a:r>
            <a:r>
              <a:rPr lang="en-US" altLang="zh-CN" b="1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-100</a:t>
            </a:r>
            <a:r>
              <a:rPr lang="zh-CN" altLang="en-US" b="1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</a:t>
            </a:r>
            <a:endParaRPr b="1" kern="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605" indent="0" algn="l" rtl="0" eaLnBrk="0" fontAlgn="auto">
              <a:lnSpc>
                <a:spcPct val="150000"/>
              </a:lnSpc>
              <a:spcBef>
                <a:spcPts val="590"/>
              </a:spcBef>
            </a:pPr>
            <a:r>
              <a:rPr lang="zh-CN" altLang="en-US" b="1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公司提供两餐，正常工作</a:t>
            </a:r>
            <a:r>
              <a:rPr lang="en-US" altLang="zh-CN" b="1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</a:t>
            </a:r>
            <a:r>
              <a:rPr lang="zh-CN" altLang="en-US" b="1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小时期间用餐自费（餐标</a:t>
            </a:r>
            <a:r>
              <a:rPr lang="en-US" altLang="zh-CN" b="1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</a:t>
            </a:r>
            <a:r>
              <a:rPr lang="zh-CN" altLang="en-US" b="1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元</a:t>
            </a:r>
            <a:r>
              <a:rPr lang="en-US" altLang="zh-CN" b="1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b="1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餐，公司统一补贴餐费</a:t>
            </a:r>
            <a:r>
              <a:rPr lang="zh-CN" altLang="en-US" b="1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zh-CN" altLang="en-US" b="1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，随工资发放</a:t>
            </a:r>
            <a:r>
              <a:rPr lang="zh-CN" altLang="en-US" b="1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endParaRPr lang="zh-CN" altLang="en-US" b="1" kern="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4605" indent="0" algn="l" rtl="0" eaLnBrk="0" fontAlgn="auto">
              <a:lnSpc>
                <a:spcPct val="150000"/>
              </a:lnSpc>
              <a:spcBef>
                <a:spcPts val="590"/>
              </a:spcBef>
            </a:pPr>
            <a:r>
              <a:rPr lang="zh-CN" altLang="en-US" b="1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加班餐免费。</a:t>
            </a:r>
            <a:endParaRPr lang="zh-CN" altLang="en-US" b="1" kern="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605" indent="0" algn="l" rtl="0" eaLnBrk="0" fontAlgn="auto">
              <a:lnSpc>
                <a:spcPct val="150000"/>
              </a:lnSpc>
              <a:spcBef>
                <a:spcPts val="590"/>
              </a:spcBef>
            </a:pPr>
            <a:endParaRPr lang="zh-CN" altLang="en-US" b="1" kern="0" spc="-1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93810" y="3902075"/>
            <a:ext cx="43688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培训</a:t>
            </a:r>
            <a:endParaRPr lang="zh-CN" altLang="en-US" sz="10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46" name="picture 2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0460355" y="4100830"/>
            <a:ext cx="1112520" cy="1051560"/>
          </a:xfrm>
          <a:prstGeom prst="rect">
            <a:avLst/>
          </a:prstGeom>
        </p:spPr>
      </p:pic>
      <p:sp>
        <p:nvSpPr>
          <p:cNvPr id="272" name="textbox 272"/>
          <p:cNvSpPr/>
          <p:nvPr/>
        </p:nvSpPr>
        <p:spPr>
          <a:xfrm>
            <a:off x="10408150" y="5310330"/>
            <a:ext cx="1264285" cy="3251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635" algn="l" rtl="0" eaLnBrk="0">
              <a:lnSpc>
                <a:spcPct val="109000"/>
              </a:lnSpc>
            </a:pPr>
            <a:r>
              <a:rPr sz="9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节日福利、</a:t>
            </a:r>
            <a:r>
              <a:rPr sz="900" b="1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生日福利、</a:t>
            </a:r>
            <a:r>
              <a:rPr sz="9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9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季度福利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8" name="textbox 288"/>
          <p:cNvSpPr/>
          <p:nvPr/>
        </p:nvSpPr>
        <p:spPr>
          <a:xfrm>
            <a:off x="10839947" y="3940841"/>
            <a:ext cx="276225" cy="1720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150"/>
              </a:lnSpc>
            </a:pPr>
            <a:r>
              <a:rPr sz="900" b="1" kern="0" spc="80" dirty="0">
                <a:solidFill>
                  <a:srgbClr val="005C9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其他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0"/>
          <p:cNvGrpSpPr/>
          <p:nvPr/>
        </p:nvGrpSpPr>
        <p:grpSpPr>
          <a:xfrm rot="21600000">
            <a:off x="1269409" y="6600443"/>
            <a:ext cx="10751901" cy="143256"/>
            <a:chOff x="0" y="0"/>
            <a:chExt cx="10751901" cy="143256"/>
          </a:xfrm>
        </p:grpSpPr>
        <p:pic>
          <p:nvPicPr>
            <p:cNvPr id="218" name="picture 21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10751901" cy="143256"/>
            </a:xfrm>
            <a:prstGeom prst="rect">
              <a:avLst/>
            </a:prstGeom>
          </p:spPr>
        </p:pic>
        <p:sp>
          <p:nvSpPr>
            <p:cNvPr id="220" name="textbox 220"/>
            <p:cNvSpPr/>
            <p:nvPr/>
          </p:nvSpPr>
          <p:spPr>
            <a:xfrm>
              <a:off x="-12700" y="-12700"/>
              <a:ext cx="10777855" cy="19240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</a:pPr>
              <a:endParaRPr sz="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0581005" algn="l" rtl="0" eaLnBrk="0">
                <a:lnSpc>
                  <a:spcPct val="80000"/>
                </a:lnSpc>
                <a:spcBef>
                  <a:spcPts val="0"/>
                </a:spcBef>
              </a:pPr>
              <a:r>
                <a:rPr sz="800" kern="0" spc="-2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8</a:t>
              </a:r>
              <a:endParaRPr sz="8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222" name="textbox 222"/>
          <p:cNvSpPr/>
          <p:nvPr/>
        </p:nvSpPr>
        <p:spPr>
          <a:xfrm>
            <a:off x="2017214" y="153123"/>
            <a:ext cx="2408554" cy="4375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0000"/>
              </a:lnSpc>
            </a:pPr>
            <a:r>
              <a:rPr sz="2700" b="1" kern="0" spc="80" dirty="0">
                <a:solidFill>
                  <a:srgbClr val="2C42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住宿环境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2" name="group 32"/>
          <p:cNvGrpSpPr/>
          <p:nvPr/>
        </p:nvGrpSpPr>
        <p:grpSpPr>
          <a:xfrm rot="21600000">
            <a:off x="0" y="673608"/>
            <a:ext cx="11951207" cy="45720"/>
            <a:chOff x="0" y="0"/>
            <a:chExt cx="11951207" cy="45720"/>
          </a:xfrm>
        </p:grpSpPr>
        <p:sp>
          <p:nvSpPr>
            <p:cNvPr id="224" name="path 224"/>
            <p:cNvSpPr/>
            <p:nvPr/>
          </p:nvSpPr>
          <p:spPr>
            <a:xfrm>
              <a:off x="0" y="0"/>
              <a:ext cx="5975603" cy="45720"/>
            </a:xfrm>
            <a:custGeom>
              <a:avLst/>
              <a:gdLst/>
              <a:ahLst/>
              <a:cxnLst/>
              <a:rect l="0" t="0" r="0" b="0"/>
              <a:pathLst>
                <a:path w="9410" h="72">
                  <a:moveTo>
                    <a:pt x="0" y="72"/>
                  </a:moveTo>
                  <a:lnTo>
                    <a:pt x="9410" y="72"/>
                  </a:lnTo>
                  <a:lnTo>
                    <a:pt x="9410" y="0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2C4245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26" name="path 226"/>
            <p:cNvSpPr/>
            <p:nvPr/>
          </p:nvSpPr>
          <p:spPr>
            <a:xfrm>
              <a:off x="5975603" y="0"/>
              <a:ext cx="5975603" cy="45720"/>
            </a:xfrm>
            <a:custGeom>
              <a:avLst/>
              <a:gdLst/>
              <a:ahLst/>
              <a:cxnLst/>
              <a:rect l="0" t="0" r="0" b="0"/>
              <a:pathLst>
                <a:path w="9410" h="72">
                  <a:moveTo>
                    <a:pt x="0" y="72"/>
                  </a:moveTo>
                  <a:lnTo>
                    <a:pt x="9410" y="72"/>
                  </a:lnTo>
                  <a:lnTo>
                    <a:pt x="9410" y="0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97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228" name="picture 2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16878" y="136580"/>
            <a:ext cx="794856" cy="385266"/>
          </a:xfrm>
          <a:prstGeom prst="rect">
            <a:avLst/>
          </a:prstGeom>
        </p:spPr>
      </p:pic>
      <p:sp>
        <p:nvSpPr>
          <p:cNvPr id="230" name="textbox 230"/>
          <p:cNvSpPr/>
          <p:nvPr/>
        </p:nvSpPr>
        <p:spPr>
          <a:xfrm>
            <a:off x="1028748" y="331271"/>
            <a:ext cx="518159" cy="2489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</a:pPr>
            <a:r>
              <a:rPr sz="8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厂</a:t>
            </a:r>
            <a:r>
              <a:rPr sz="8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8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&lt;&gt;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800" kern="0" spc="7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5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0000"/>
              </a:lnSpc>
              <a:spcBef>
                <a:spcPts val="5"/>
              </a:spcBef>
            </a:pP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5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gy</a:t>
            </a: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32" name="picture 2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89790" y="343971"/>
            <a:ext cx="9919" cy="89481"/>
          </a:xfrm>
          <a:prstGeom prst="rect">
            <a:avLst/>
          </a:prstGeom>
        </p:spPr>
      </p:pic>
      <p:sp>
        <p:nvSpPr>
          <p:cNvPr id="234" name="path 234"/>
          <p:cNvSpPr/>
          <p:nvPr/>
        </p:nvSpPr>
        <p:spPr>
          <a:xfrm>
            <a:off x="1812035" y="115823"/>
            <a:ext cx="6096" cy="486283"/>
          </a:xfrm>
          <a:custGeom>
            <a:avLst/>
            <a:gdLst/>
            <a:ahLst/>
            <a:cxnLst/>
            <a:rect l="0" t="0" r="0" b="0"/>
            <a:pathLst>
              <a:path w="9" h="765">
                <a:moveTo>
                  <a:pt x="4" y="0"/>
                </a:moveTo>
                <a:lnTo>
                  <a:pt x="4" y="765"/>
                </a:lnTo>
              </a:path>
            </a:pathLst>
          </a:custGeom>
          <a:noFill/>
          <a:ln w="6096" cap="flat">
            <a:solidFill>
              <a:srgbClr val="2C4245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17170" y="1097915"/>
            <a:ext cx="116217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0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二、</a:t>
            </a:r>
            <a:r>
              <a:rPr lang="en-US" altLang="zh-CN"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全新宾馆式</a:t>
            </a:r>
            <a:r>
              <a:rPr lang="en-US"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人间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宿舍，空调、洗衣机、冰箱齐全</a:t>
            </a:r>
            <a:r>
              <a:rPr sz="20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（2</a:t>
            </a:r>
            <a:r>
              <a:rPr sz="20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02</a:t>
            </a:r>
            <a:r>
              <a:rPr lang="en-US" sz="20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sz="20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</a:t>
            </a:r>
            <a:r>
              <a:rPr lang="en-US" sz="20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</a:t>
            </a:r>
            <a:r>
              <a:rPr sz="20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lang="en-US" sz="20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25</a:t>
            </a:r>
            <a:r>
              <a:rPr lang="zh-CN" altLang="en-US" sz="20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号</a:t>
            </a:r>
            <a:r>
              <a:rPr sz="20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投入使用）</a:t>
            </a:r>
            <a:r>
              <a:rPr lang="zh-CN" sz="20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，距离厂区</a:t>
            </a:r>
            <a:r>
              <a:rPr lang="en-US" altLang="zh-CN" sz="20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100</a:t>
            </a:r>
            <a:r>
              <a:rPr lang="zh-CN" altLang="en-US" sz="20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米</a:t>
            </a:r>
            <a:endParaRPr lang="zh-CN" altLang="en-US" sz="2000" b="1" kern="0" spc="-5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6" name="picture 2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3200000">
            <a:off x="4425822" y="2402585"/>
            <a:ext cx="3289045" cy="2369947"/>
          </a:xfrm>
          <a:prstGeom prst="rect">
            <a:avLst/>
          </a:prstGeom>
        </p:spPr>
      </p:pic>
      <p:pic>
        <p:nvPicPr>
          <p:cNvPr id="8" name="图片 7" descr="6eb0989055e7ab7c20ae66ca9c30b6c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790" y="1744345"/>
            <a:ext cx="3333750" cy="4361815"/>
          </a:xfrm>
          <a:prstGeom prst="rect">
            <a:avLst/>
          </a:prstGeom>
        </p:spPr>
      </p:pic>
      <p:pic>
        <p:nvPicPr>
          <p:cNvPr id="10" name="图片 9" descr="a16f769d507b3b13bbb1d9200dcacbe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4025" y="1496695"/>
            <a:ext cx="3152140" cy="36315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4"/>
          <p:cNvGrpSpPr/>
          <p:nvPr/>
        </p:nvGrpSpPr>
        <p:grpSpPr>
          <a:xfrm rot="21600000">
            <a:off x="1269409" y="6600443"/>
            <a:ext cx="10751901" cy="143256"/>
            <a:chOff x="0" y="0"/>
            <a:chExt cx="10751901" cy="143256"/>
          </a:xfrm>
        </p:grpSpPr>
        <p:pic>
          <p:nvPicPr>
            <p:cNvPr id="238" name="picture 23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10751901" cy="143256"/>
            </a:xfrm>
            <a:prstGeom prst="rect">
              <a:avLst/>
            </a:prstGeom>
          </p:spPr>
        </p:pic>
        <p:sp>
          <p:nvSpPr>
            <p:cNvPr id="240" name="textbox 240"/>
            <p:cNvSpPr/>
            <p:nvPr/>
          </p:nvSpPr>
          <p:spPr>
            <a:xfrm>
              <a:off x="-12700" y="-12700"/>
              <a:ext cx="10777855" cy="19240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</a:pPr>
              <a:endParaRPr sz="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0581640" algn="l" rtl="0" eaLnBrk="0">
                <a:lnSpc>
                  <a:spcPct val="80000"/>
                </a:lnSpc>
                <a:spcBef>
                  <a:spcPts val="0"/>
                </a:spcBef>
              </a:pPr>
              <a:r>
                <a:rPr sz="800" kern="0" spc="-2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9</a:t>
              </a:r>
              <a:endParaRPr sz="8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36" name="group 36"/>
          <p:cNvGrpSpPr/>
          <p:nvPr/>
        </p:nvGrpSpPr>
        <p:grpSpPr>
          <a:xfrm rot="21600000">
            <a:off x="0" y="673608"/>
            <a:ext cx="11951207" cy="45720"/>
            <a:chOff x="0" y="0"/>
            <a:chExt cx="11951207" cy="45720"/>
          </a:xfrm>
        </p:grpSpPr>
        <p:sp>
          <p:nvSpPr>
            <p:cNvPr id="264" name="path 264"/>
            <p:cNvSpPr/>
            <p:nvPr/>
          </p:nvSpPr>
          <p:spPr>
            <a:xfrm>
              <a:off x="0" y="0"/>
              <a:ext cx="5975603" cy="45720"/>
            </a:xfrm>
            <a:custGeom>
              <a:avLst/>
              <a:gdLst/>
              <a:ahLst/>
              <a:cxnLst/>
              <a:rect l="0" t="0" r="0" b="0"/>
              <a:pathLst>
                <a:path w="9410" h="72">
                  <a:moveTo>
                    <a:pt x="0" y="72"/>
                  </a:moveTo>
                  <a:lnTo>
                    <a:pt x="9410" y="72"/>
                  </a:lnTo>
                  <a:lnTo>
                    <a:pt x="9410" y="0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2C4245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66" name="path 266"/>
            <p:cNvSpPr/>
            <p:nvPr/>
          </p:nvSpPr>
          <p:spPr>
            <a:xfrm>
              <a:off x="5975603" y="0"/>
              <a:ext cx="5975603" cy="45720"/>
            </a:xfrm>
            <a:custGeom>
              <a:avLst/>
              <a:gdLst/>
              <a:ahLst/>
              <a:cxnLst/>
              <a:rect l="0" t="0" r="0" b="0"/>
              <a:pathLst>
                <a:path w="9410" h="72">
                  <a:moveTo>
                    <a:pt x="0" y="72"/>
                  </a:moveTo>
                  <a:lnTo>
                    <a:pt x="9410" y="72"/>
                  </a:lnTo>
                  <a:lnTo>
                    <a:pt x="9410" y="0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97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68" name="textbox 268"/>
          <p:cNvSpPr/>
          <p:nvPr/>
        </p:nvSpPr>
        <p:spPr>
          <a:xfrm>
            <a:off x="2017924" y="153165"/>
            <a:ext cx="1441450" cy="4387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0000"/>
              </a:lnSpc>
            </a:pPr>
            <a:r>
              <a:rPr lang="zh-CN" sz="2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职业发展</a:t>
            </a:r>
            <a:endParaRPr lang="zh-CN"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74" name="picture 2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16877" y="136580"/>
            <a:ext cx="794857" cy="385266"/>
          </a:xfrm>
          <a:prstGeom prst="rect">
            <a:avLst/>
          </a:prstGeom>
        </p:spPr>
      </p:pic>
      <p:sp>
        <p:nvSpPr>
          <p:cNvPr id="282" name="textbox 282"/>
          <p:cNvSpPr/>
          <p:nvPr/>
        </p:nvSpPr>
        <p:spPr>
          <a:xfrm>
            <a:off x="1028748" y="331270"/>
            <a:ext cx="518159" cy="2489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</a:pPr>
            <a:r>
              <a:rPr sz="8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厂</a:t>
            </a:r>
            <a:r>
              <a:rPr sz="8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8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&lt;&gt;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800" kern="0" spc="7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5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0000"/>
              </a:lnSpc>
              <a:spcBef>
                <a:spcPts val="5"/>
              </a:spcBef>
            </a:pP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5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gy</a:t>
            </a: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84" name="picture 2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89790" y="343970"/>
            <a:ext cx="9919" cy="89482"/>
          </a:xfrm>
          <a:prstGeom prst="rect">
            <a:avLst/>
          </a:prstGeom>
        </p:spPr>
      </p:pic>
      <p:sp>
        <p:nvSpPr>
          <p:cNvPr id="298" name="path 298"/>
          <p:cNvSpPr/>
          <p:nvPr/>
        </p:nvSpPr>
        <p:spPr>
          <a:xfrm>
            <a:off x="1812035" y="115823"/>
            <a:ext cx="6096" cy="486283"/>
          </a:xfrm>
          <a:custGeom>
            <a:avLst/>
            <a:gdLst/>
            <a:ahLst/>
            <a:cxnLst/>
            <a:rect l="0" t="0" r="0" b="0"/>
            <a:pathLst>
              <a:path w="9" h="765">
                <a:moveTo>
                  <a:pt x="4" y="0"/>
                </a:moveTo>
                <a:lnTo>
                  <a:pt x="4" y="765"/>
                </a:lnTo>
              </a:path>
            </a:pathLst>
          </a:custGeom>
          <a:noFill/>
          <a:ln w="6096" cap="flat">
            <a:solidFill>
              <a:srgbClr val="2C4245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529590" y="5215890"/>
            <a:ext cx="2342515" cy="368300"/>
          </a:xfrm>
          <a:prstGeom prst="rect">
            <a:avLst/>
          </a:prstGeom>
          <a:gradFill>
            <a:gsLst>
              <a:gs pos="96000">
                <a:srgbClr val="FDBE29"/>
              </a:gs>
              <a:gs pos="0">
                <a:srgbClr val="FFDC90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p>
            <a:r>
              <a:rPr lang="en-US" altLang="zh-CN"/>
              <a:t>         S</a:t>
            </a:r>
            <a:r>
              <a:rPr lang="en-US" altLang="zh-CN">
                <a:ea typeface="宋体" panose="02010600030101010101" pitchFamily="2" charset="-122"/>
              </a:rPr>
              <a:t>tep  01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3150870" y="4112895"/>
            <a:ext cx="2342515" cy="368300"/>
          </a:xfrm>
          <a:prstGeom prst="rect">
            <a:avLst/>
          </a:prstGeom>
          <a:gradFill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p>
            <a:r>
              <a:rPr lang="en-US" altLang="zh-CN"/>
              <a:t>         S</a:t>
            </a:r>
            <a:r>
              <a:rPr lang="en-US" altLang="zh-CN">
                <a:ea typeface="宋体" panose="02010600030101010101" pitchFamily="2" charset="-122"/>
              </a:rPr>
              <a:t>tep  </a:t>
            </a:r>
            <a:r>
              <a:rPr lang="en-US" altLang="zh-CN">
                <a:ea typeface="宋体" panose="02010600030101010101" pitchFamily="2" charset="-122"/>
              </a:rPr>
              <a:t>02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6347460" y="3244850"/>
            <a:ext cx="2342515" cy="368300"/>
          </a:xfrm>
          <a:prstGeom prst="rect">
            <a:avLst/>
          </a:prstGeom>
          <a:gradFill>
            <a:gsLst>
              <a:gs pos="0">
                <a:srgbClr val="D9A87F"/>
              </a:gs>
              <a:gs pos="100000">
                <a:srgbClr val="AC693C"/>
              </a:gs>
            </a:gsLst>
            <a:lin ang="5400000" scaled="1"/>
          </a:gradFill>
        </p:spPr>
        <p:txBody>
          <a:bodyPr wrap="square" rtlCol="0">
            <a:spAutoFit/>
          </a:bodyPr>
          <a:p>
            <a:r>
              <a:rPr lang="en-US" altLang="zh-CN"/>
              <a:t>         S</a:t>
            </a:r>
            <a:r>
              <a:rPr lang="en-US" altLang="zh-CN">
                <a:ea typeface="宋体" panose="02010600030101010101" pitchFamily="2" charset="-122"/>
              </a:rPr>
              <a:t>tep  </a:t>
            </a:r>
            <a:r>
              <a:rPr lang="en-US" altLang="zh-CN">
                <a:ea typeface="宋体" panose="02010600030101010101" pitchFamily="2" charset="-122"/>
              </a:rPr>
              <a:t>03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9130665" y="2032635"/>
            <a:ext cx="2342515" cy="368300"/>
          </a:xfrm>
          <a:prstGeom prst="rect">
            <a:avLst/>
          </a:prstGeom>
          <a:gradFill>
            <a:gsLst>
              <a:gs pos="0">
                <a:srgbClr val="56A0B9"/>
              </a:gs>
              <a:gs pos="100000">
                <a:srgbClr val="5DBDC3"/>
              </a:gs>
            </a:gsLst>
            <a:lin ang="2700000" scaled="1"/>
          </a:gradFill>
        </p:spPr>
        <p:txBody>
          <a:bodyPr wrap="square" rtlCol="0">
            <a:spAutoFit/>
          </a:bodyPr>
          <a:p>
            <a:r>
              <a:rPr lang="en-US" altLang="zh-CN"/>
              <a:t>         S</a:t>
            </a:r>
            <a:r>
              <a:rPr lang="en-US" altLang="zh-CN">
                <a:ea typeface="宋体" panose="02010600030101010101" pitchFamily="2" charset="-122"/>
              </a:rPr>
              <a:t>tep  </a:t>
            </a:r>
            <a:r>
              <a:rPr lang="en-US" altLang="zh-CN">
                <a:ea typeface="宋体" panose="02010600030101010101" pitchFamily="2" charset="-122"/>
              </a:rPr>
              <a:t>04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1189990" y="5681345"/>
            <a:ext cx="1743075" cy="7289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400" b="1"/>
              <a:t>                    </a:t>
            </a:r>
            <a:r>
              <a:rPr lang="zh-CN" altLang="en-US" sz="1400" b="1"/>
              <a:t>实习生</a:t>
            </a:r>
            <a:endParaRPr lang="zh-CN" altLang="en-US" sz="1400" b="1"/>
          </a:p>
          <a:p>
            <a:r>
              <a:rPr lang="en-US" altLang="zh-CN" sz="1000"/>
              <a:t>                </a:t>
            </a:r>
            <a:endParaRPr lang="en-US" altLang="zh-CN" sz="1000"/>
          </a:p>
          <a:p>
            <a:r>
              <a:rPr lang="en-US" altLang="zh-CN" sz="1000"/>
              <a:t>                </a:t>
            </a:r>
            <a:r>
              <a:rPr lang="en-US" altLang="zh-CN" sz="1200"/>
              <a:t> </a:t>
            </a:r>
            <a:r>
              <a:rPr lang="zh-CN" altLang="en-US" sz="1200"/>
              <a:t>一线进行实习</a:t>
            </a:r>
            <a:endParaRPr lang="zh-CN" altLang="en-US" sz="1200"/>
          </a:p>
        </p:txBody>
      </p:sp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>
          <a:xfrm>
            <a:off x="1129030" y="4481195"/>
            <a:ext cx="1743075" cy="7289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400" b="1"/>
              <a:t>                </a:t>
            </a:r>
            <a:endParaRPr lang="zh-CN" altLang="en-US" sz="1400" b="1"/>
          </a:p>
          <a:p>
            <a:r>
              <a:rPr lang="en-US" altLang="zh-CN" sz="1000"/>
              <a:t>                </a:t>
            </a:r>
            <a:endParaRPr lang="en-US" altLang="zh-CN" sz="1000"/>
          </a:p>
          <a:p>
            <a:r>
              <a:rPr lang="en-US" altLang="zh-CN" sz="1000"/>
              <a:t>            </a:t>
            </a:r>
            <a:r>
              <a:rPr lang="en-US" altLang="zh-CN" sz="1400"/>
              <a:t>     </a:t>
            </a:r>
            <a:r>
              <a:rPr lang="zh-CN" altLang="en-US" sz="1400"/>
              <a:t>年薪</a:t>
            </a:r>
            <a:r>
              <a:rPr lang="en-US" altLang="zh-CN" sz="1400">
                <a:solidFill>
                  <a:schemeClr val="accent2">
                    <a:lumMod val="60000"/>
                    <a:lumOff val="40000"/>
                  </a:schemeClr>
                </a:solidFill>
              </a:rPr>
              <a:t>6-8</a:t>
            </a:r>
            <a:r>
              <a:rPr lang="en-US" altLang="zh-CN" sz="1400"/>
              <a:t>W</a:t>
            </a:r>
            <a:endParaRPr lang="en-US" altLang="zh-CN" sz="1400"/>
          </a:p>
        </p:txBody>
      </p:sp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3459480" y="4681220"/>
            <a:ext cx="2033905" cy="7289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400" b="1"/>
              <a:t>                           </a:t>
            </a:r>
            <a:r>
              <a:rPr lang="zh-CN" altLang="en-US" sz="1400" b="1">
                <a:ea typeface="宋体" panose="02010600030101010101" pitchFamily="2" charset="-122"/>
              </a:rPr>
              <a:t>转正</a:t>
            </a:r>
            <a:endParaRPr lang="zh-CN" altLang="en-US" sz="1400" b="1"/>
          </a:p>
          <a:p>
            <a:r>
              <a:rPr lang="en-US" altLang="zh-CN" sz="1000"/>
              <a:t>                </a:t>
            </a:r>
            <a:endParaRPr lang="en-US" altLang="zh-CN" sz="1000"/>
          </a:p>
          <a:p>
            <a:r>
              <a:rPr lang="en-US" altLang="zh-CN" sz="1000"/>
              <a:t>                </a:t>
            </a:r>
            <a:r>
              <a:rPr lang="en-US" altLang="zh-CN" sz="1200"/>
              <a:t> </a:t>
            </a:r>
            <a:r>
              <a:rPr lang="zh-CN" altLang="en-US" sz="1200"/>
              <a:t>具备初级工资质</a:t>
            </a:r>
            <a:endParaRPr lang="zh-CN" altLang="en-US" sz="1200"/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3750310" y="3295650"/>
            <a:ext cx="1743075" cy="7289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400" b="1"/>
              <a:t>                </a:t>
            </a:r>
            <a:endParaRPr lang="zh-CN" altLang="en-US" sz="1400" b="1"/>
          </a:p>
          <a:p>
            <a:r>
              <a:rPr lang="en-US" altLang="zh-CN" sz="1000"/>
              <a:t>                </a:t>
            </a:r>
            <a:endParaRPr lang="en-US" altLang="zh-CN" sz="1000"/>
          </a:p>
          <a:p>
            <a:r>
              <a:rPr lang="en-US" altLang="zh-CN" sz="1000"/>
              <a:t>            </a:t>
            </a:r>
            <a:r>
              <a:rPr lang="en-US" altLang="zh-CN" sz="1400"/>
              <a:t>     </a:t>
            </a:r>
            <a:r>
              <a:rPr lang="zh-CN" altLang="en-US" sz="1400"/>
              <a:t>年薪</a:t>
            </a:r>
            <a:r>
              <a:rPr lang="en-US" altLang="zh-CN" sz="1400">
                <a:solidFill>
                  <a:schemeClr val="accent2">
                    <a:lumMod val="60000"/>
                    <a:lumOff val="40000"/>
                  </a:schemeClr>
                </a:solidFill>
              </a:rPr>
              <a:t>8-10</a:t>
            </a:r>
            <a:r>
              <a:rPr lang="en-US" altLang="zh-CN" sz="1400"/>
              <a:t>W</a:t>
            </a:r>
            <a:endParaRPr lang="en-US" altLang="zh-CN" sz="1400"/>
          </a:p>
        </p:txBody>
      </p:sp>
      <p:sp>
        <p:nvSpPr>
          <p:cNvPr id="11" name="文本框 10"/>
          <p:cNvSpPr txBox="1"/>
          <p:nvPr>
            <p:custDataLst>
              <p:tags r:id="rId12"/>
            </p:custDataLst>
          </p:nvPr>
        </p:nvSpPr>
        <p:spPr>
          <a:xfrm>
            <a:off x="6581140" y="2400935"/>
            <a:ext cx="2360930" cy="7289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400" b="1"/>
              <a:t>                </a:t>
            </a:r>
            <a:endParaRPr lang="zh-CN" altLang="en-US" sz="1400" b="1"/>
          </a:p>
          <a:p>
            <a:r>
              <a:rPr lang="en-US" altLang="zh-CN" sz="1000"/>
              <a:t>                </a:t>
            </a:r>
            <a:endParaRPr lang="en-US" altLang="zh-CN" sz="1000"/>
          </a:p>
          <a:p>
            <a:r>
              <a:rPr lang="en-US" altLang="zh-CN" sz="1000"/>
              <a:t>            </a:t>
            </a:r>
            <a:r>
              <a:rPr lang="en-US" altLang="zh-CN" sz="1400"/>
              <a:t>            </a:t>
            </a:r>
            <a:r>
              <a:rPr lang="zh-CN" altLang="en-US" sz="1400"/>
              <a:t>年薪</a:t>
            </a:r>
            <a:r>
              <a:rPr lang="en-US" altLang="zh-CN" sz="1400">
                <a:solidFill>
                  <a:schemeClr val="accent2">
                    <a:lumMod val="60000"/>
                    <a:lumOff val="40000"/>
                  </a:schemeClr>
                </a:solidFill>
              </a:rPr>
              <a:t>10-15</a:t>
            </a:r>
            <a:r>
              <a:rPr lang="en-US" altLang="zh-CN" sz="1400"/>
              <a:t>W</a:t>
            </a:r>
            <a:endParaRPr lang="en-US" altLang="zh-CN" sz="1400"/>
          </a:p>
        </p:txBody>
      </p:sp>
      <p:sp>
        <p:nvSpPr>
          <p:cNvPr id="12" name="文本框 11"/>
          <p:cNvSpPr txBox="1"/>
          <p:nvPr>
            <p:custDataLst>
              <p:tags r:id="rId13"/>
            </p:custDataLst>
          </p:nvPr>
        </p:nvSpPr>
        <p:spPr>
          <a:xfrm>
            <a:off x="6656070" y="3932555"/>
            <a:ext cx="2033905" cy="15621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400" b="1"/>
              <a:t>                        </a:t>
            </a:r>
            <a:r>
              <a:rPr lang="zh-CN" sz="1400" b="1">
                <a:ea typeface="宋体" panose="02010600030101010101" pitchFamily="2" charset="-122"/>
              </a:rPr>
              <a:t>毕业</a:t>
            </a:r>
            <a:r>
              <a:rPr lang="en-US" altLang="zh-CN" sz="1400" b="1">
                <a:ea typeface="宋体" panose="02010600030101010101" pitchFamily="2" charset="-122"/>
              </a:rPr>
              <a:t>1</a:t>
            </a:r>
            <a:r>
              <a:rPr lang="zh-CN" altLang="en-US" sz="1400" b="1">
                <a:ea typeface="宋体" panose="02010600030101010101" pitchFamily="2" charset="-122"/>
              </a:rPr>
              <a:t>年</a:t>
            </a:r>
            <a:endParaRPr lang="zh-CN" altLang="en-US" sz="1400" b="1"/>
          </a:p>
          <a:p>
            <a:pPr algn="l">
              <a:buClrTx/>
              <a:buSzTx/>
              <a:buFontTx/>
            </a:pPr>
            <a:r>
              <a:rPr lang="en-US" altLang="zh-CN" sz="1000"/>
              <a:t>        </a:t>
            </a:r>
            <a:r>
              <a:rPr lang="zh-CN" altLang="en-US" sz="1200"/>
              <a:t>        </a:t>
            </a:r>
            <a:endParaRPr lang="zh-CN" altLang="en-US" sz="1200"/>
          </a:p>
          <a:p>
            <a:pPr algn="l">
              <a:buClrTx/>
              <a:buSzTx/>
              <a:buFontTx/>
            </a:pPr>
            <a:r>
              <a:rPr lang="zh-CN" altLang="en-US" sz="1200"/>
              <a:t>             管理线路：多能工</a:t>
            </a:r>
            <a:endParaRPr lang="zh-CN" altLang="en-US" sz="1200"/>
          </a:p>
          <a:p>
            <a:pPr algn="l">
              <a:buClrTx/>
              <a:buSzTx/>
              <a:buFontTx/>
            </a:pPr>
            <a:endParaRPr lang="zh-CN" altLang="en-US" sz="1200"/>
          </a:p>
          <a:p>
            <a:pPr algn="l">
              <a:buClrTx/>
              <a:buSzTx/>
              <a:buFontTx/>
            </a:pPr>
            <a:r>
              <a:rPr lang="en-US" altLang="zh-CN" sz="1200"/>
              <a:t>             </a:t>
            </a:r>
            <a:r>
              <a:rPr lang="zh-CN" altLang="en-US" sz="1200"/>
              <a:t>技能路线：中级工</a:t>
            </a:r>
            <a:endParaRPr lang="zh-CN" altLang="en-US" sz="1200"/>
          </a:p>
        </p:txBody>
      </p:sp>
      <p:sp>
        <p:nvSpPr>
          <p:cNvPr id="13" name="文本框 12"/>
          <p:cNvSpPr txBox="1"/>
          <p:nvPr>
            <p:custDataLst>
              <p:tags r:id="rId14"/>
            </p:custDataLst>
          </p:nvPr>
        </p:nvSpPr>
        <p:spPr>
          <a:xfrm>
            <a:off x="9439275" y="2745740"/>
            <a:ext cx="2033905" cy="15621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400" b="1"/>
              <a:t>                        </a:t>
            </a:r>
            <a:r>
              <a:rPr lang="zh-CN" sz="1400" b="1">
                <a:ea typeface="宋体" panose="02010600030101010101" pitchFamily="2" charset="-122"/>
              </a:rPr>
              <a:t>毕业</a:t>
            </a:r>
            <a:r>
              <a:rPr lang="en-US" altLang="zh-CN" sz="1400" b="1">
                <a:ea typeface="宋体" panose="02010600030101010101" pitchFamily="2" charset="-122"/>
              </a:rPr>
              <a:t>3</a:t>
            </a:r>
            <a:r>
              <a:rPr lang="zh-CN" altLang="en-US" sz="1400" b="1">
                <a:ea typeface="宋体" panose="02010600030101010101" pitchFamily="2" charset="-122"/>
              </a:rPr>
              <a:t>年</a:t>
            </a:r>
            <a:endParaRPr lang="zh-CN" altLang="en-US" sz="1400" b="1"/>
          </a:p>
          <a:p>
            <a:pPr algn="l">
              <a:buClrTx/>
              <a:buSzTx/>
              <a:buFontTx/>
            </a:pPr>
            <a:r>
              <a:rPr lang="en-US" altLang="zh-CN" sz="1000"/>
              <a:t>        </a:t>
            </a:r>
            <a:r>
              <a:rPr lang="zh-CN" altLang="en-US" sz="1200"/>
              <a:t>        </a:t>
            </a:r>
            <a:endParaRPr lang="zh-CN" altLang="en-US" sz="1200"/>
          </a:p>
          <a:p>
            <a:pPr algn="l">
              <a:buClrTx/>
              <a:buSzTx/>
              <a:buFontTx/>
            </a:pPr>
            <a:r>
              <a:rPr lang="zh-CN" altLang="en-US" sz="1200"/>
              <a:t>             管理线路：班长</a:t>
            </a:r>
            <a:endParaRPr lang="zh-CN" altLang="en-US" sz="1200"/>
          </a:p>
          <a:p>
            <a:pPr algn="l">
              <a:buClrTx/>
              <a:buSzTx/>
              <a:buFontTx/>
            </a:pPr>
            <a:endParaRPr lang="zh-CN" altLang="en-US" sz="1200"/>
          </a:p>
          <a:p>
            <a:pPr algn="l">
              <a:buClrTx/>
              <a:buSzTx/>
              <a:buFontTx/>
            </a:pPr>
            <a:r>
              <a:rPr lang="en-US" altLang="zh-CN" sz="1200"/>
              <a:t>             </a:t>
            </a:r>
            <a:r>
              <a:rPr lang="zh-CN" altLang="en-US" sz="1200"/>
              <a:t>技能路线：高级工</a:t>
            </a:r>
            <a:endParaRPr lang="zh-CN" altLang="en-US" sz="1200"/>
          </a:p>
        </p:txBody>
      </p:sp>
      <p:sp>
        <p:nvSpPr>
          <p:cNvPr id="14" name="文本框 13"/>
          <p:cNvSpPr txBox="1"/>
          <p:nvPr>
            <p:custDataLst>
              <p:tags r:id="rId15"/>
            </p:custDataLst>
          </p:nvPr>
        </p:nvSpPr>
        <p:spPr>
          <a:xfrm>
            <a:off x="9112250" y="1202055"/>
            <a:ext cx="2360930" cy="7289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400" b="1"/>
              <a:t>                </a:t>
            </a:r>
            <a:endParaRPr lang="zh-CN" altLang="en-US" sz="1400" b="1"/>
          </a:p>
          <a:p>
            <a:r>
              <a:rPr lang="en-US" altLang="zh-CN" sz="1000"/>
              <a:t>                </a:t>
            </a:r>
            <a:endParaRPr lang="en-US" altLang="zh-CN" sz="1000"/>
          </a:p>
          <a:p>
            <a:r>
              <a:rPr lang="en-US" altLang="zh-CN" sz="1000"/>
              <a:t>            </a:t>
            </a:r>
            <a:r>
              <a:rPr lang="en-US" altLang="zh-CN" sz="1400"/>
              <a:t>            </a:t>
            </a:r>
            <a:r>
              <a:rPr lang="zh-CN" altLang="en-US" sz="1400"/>
              <a:t>年薪</a:t>
            </a:r>
            <a:r>
              <a:rPr lang="en-US" altLang="zh-CN" sz="1400">
                <a:solidFill>
                  <a:schemeClr val="accent2">
                    <a:lumMod val="60000"/>
                    <a:lumOff val="40000"/>
                  </a:schemeClr>
                </a:solidFill>
              </a:rPr>
              <a:t>15-18</a:t>
            </a:r>
            <a:r>
              <a:rPr lang="en-US" altLang="zh-CN" sz="1400"/>
              <a:t>W</a:t>
            </a:r>
            <a:endParaRPr lang="en-US" altLang="zh-CN" sz="140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6080" y="2157095"/>
            <a:ext cx="2707005" cy="27070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4"/>
          <p:cNvGrpSpPr/>
          <p:nvPr/>
        </p:nvGrpSpPr>
        <p:grpSpPr>
          <a:xfrm rot="21600000">
            <a:off x="1269409" y="6600443"/>
            <a:ext cx="10751901" cy="143256"/>
            <a:chOff x="0" y="0"/>
            <a:chExt cx="10751901" cy="143256"/>
          </a:xfrm>
        </p:grpSpPr>
        <p:pic>
          <p:nvPicPr>
            <p:cNvPr id="238" name="picture 23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10751901" cy="143256"/>
            </a:xfrm>
            <a:prstGeom prst="rect">
              <a:avLst/>
            </a:prstGeom>
          </p:spPr>
        </p:pic>
        <p:sp>
          <p:nvSpPr>
            <p:cNvPr id="240" name="textbox 240"/>
            <p:cNvSpPr/>
            <p:nvPr/>
          </p:nvSpPr>
          <p:spPr>
            <a:xfrm>
              <a:off x="-12700" y="-12700"/>
              <a:ext cx="10777855" cy="19240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</a:pPr>
              <a:endParaRPr sz="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0581640" algn="l" rtl="0" eaLnBrk="0">
                <a:lnSpc>
                  <a:spcPct val="80000"/>
                </a:lnSpc>
                <a:spcBef>
                  <a:spcPts val="0"/>
                </a:spcBef>
              </a:pPr>
              <a:r>
                <a:rPr sz="800" kern="0" spc="-2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9</a:t>
              </a:r>
              <a:endParaRPr sz="8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36" name="group 36"/>
          <p:cNvGrpSpPr/>
          <p:nvPr/>
        </p:nvGrpSpPr>
        <p:grpSpPr>
          <a:xfrm rot="21600000">
            <a:off x="0" y="673608"/>
            <a:ext cx="11951207" cy="45720"/>
            <a:chOff x="0" y="0"/>
            <a:chExt cx="11951207" cy="45720"/>
          </a:xfrm>
        </p:grpSpPr>
        <p:sp>
          <p:nvSpPr>
            <p:cNvPr id="264" name="path 264"/>
            <p:cNvSpPr/>
            <p:nvPr/>
          </p:nvSpPr>
          <p:spPr>
            <a:xfrm>
              <a:off x="0" y="0"/>
              <a:ext cx="5975603" cy="45720"/>
            </a:xfrm>
            <a:custGeom>
              <a:avLst/>
              <a:gdLst/>
              <a:ahLst/>
              <a:cxnLst/>
              <a:rect l="0" t="0" r="0" b="0"/>
              <a:pathLst>
                <a:path w="9410" h="72">
                  <a:moveTo>
                    <a:pt x="0" y="72"/>
                  </a:moveTo>
                  <a:lnTo>
                    <a:pt x="9410" y="72"/>
                  </a:lnTo>
                  <a:lnTo>
                    <a:pt x="9410" y="0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2C4245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66" name="path 266"/>
            <p:cNvSpPr/>
            <p:nvPr/>
          </p:nvSpPr>
          <p:spPr>
            <a:xfrm>
              <a:off x="5975603" y="0"/>
              <a:ext cx="5975603" cy="45720"/>
            </a:xfrm>
            <a:custGeom>
              <a:avLst/>
              <a:gdLst/>
              <a:ahLst/>
              <a:cxnLst/>
              <a:rect l="0" t="0" r="0" b="0"/>
              <a:pathLst>
                <a:path w="9410" h="72">
                  <a:moveTo>
                    <a:pt x="0" y="72"/>
                  </a:moveTo>
                  <a:lnTo>
                    <a:pt x="9410" y="72"/>
                  </a:lnTo>
                  <a:lnTo>
                    <a:pt x="9410" y="0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97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68" name="textbox 268"/>
          <p:cNvSpPr/>
          <p:nvPr/>
        </p:nvSpPr>
        <p:spPr>
          <a:xfrm>
            <a:off x="2017924" y="153165"/>
            <a:ext cx="1441450" cy="4387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0000"/>
              </a:lnSpc>
            </a:pPr>
            <a:r>
              <a:rPr lang="zh-CN" sz="2700" b="1" kern="0" spc="80" dirty="0">
                <a:solidFill>
                  <a:srgbClr val="2C42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最美无锡</a:t>
            </a:r>
            <a:endParaRPr lang="zh-CN" sz="2700" b="1" kern="0" spc="80" dirty="0">
              <a:solidFill>
                <a:srgbClr val="2C4245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74" name="picture 2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16877" y="136580"/>
            <a:ext cx="794857" cy="385266"/>
          </a:xfrm>
          <a:prstGeom prst="rect">
            <a:avLst/>
          </a:prstGeom>
        </p:spPr>
      </p:pic>
      <p:sp>
        <p:nvSpPr>
          <p:cNvPr id="282" name="textbox 282"/>
          <p:cNvSpPr/>
          <p:nvPr/>
        </p:nvSpPr>
        <p:spPr>
          <a:xfrm>
            <a:off x="1028748" y="331270"/>
            <a:ext cx="518159" cy="2489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</a:pPr>
            <a:r>
              <a:rPr sz="8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厂</a:t>
            </a:r>
            <a:r>
              <a:rPr sz="8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8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&lt;&gt;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800" kern="0" spc="7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5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0000"/>
              </a:lnSpc>
              <a:spcBef>
                <a:spcPts val="5"/>
              </a:spcBef>
            </a:pP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5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gy</a:t>
            </a: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84" name="picture 2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89790" y="343970"/>
            <a:ext cx="9919" cy="89482"/>
          </a:xfrm>
          <a:prstGeom prst="rect">
            <a:avLst/>
          </a:prstGeom>
        </p:spPr>
      </p:pic>
      <p:sp>
        <p:nvSpPr>
          <p:cNvPr id="298" name="path 298"/>
          <p:cNvSpPr/>
          <p:nvPr/>
        </p:nvSpPr>
        <p:spPr>
          <a:xfrm>
            <a:off x="1812035" y="115823"/>
            <a:ext cx="6096" cy="486283"/>
          </a:xfrm>
          <a:custGeom>
            <a:avLst/>
            <a:gdLst/>
            <a:ahLst/>
            <a:cxnLst/>
            <a:rect l="0" t="0" r="0" b="0"/>
            <a:pathLst>
              <a:path w="9" h="765">
                <a:moveTo>
                  <a:pt x="4" y="0"/>
                </a:moveTo>
                <a:lnTo>
                  <a:pt x="4" y="765"/>
                </a:lnTo>
              </a:path>
            </a:pathLst>
          </a:custGeom>
          <a:noFill/>
          <a:ln w="6096" cap="flat">
            <a:solidFill>
              <a:srgbClr val="2C4245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1372850" y="54127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948180" y="959485"/>
            <a:ext cx="10077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吃</a:t>
            </a:r>
            <a:endParaRPr lang="zh-CN" alt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75680" y="3756025"/>
            <a:ext cx="10077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玩</a:t>
            </a:r>
            <a:endParaRPr lang="zh-CN" alt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87120" y="1653540"/>
            <a:ext cx="36385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</a:rPr>
              <a:t>★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200" b="1"/>
              <a:t>无锡小笼包：皮薄卤多，一口一个，小心烫哦</a:t>
            </a:r>
            <a:r>
              <a:rPr lang="zh-CN" altLang="en-US" sz="1200"/>
              <a:t>！</a:t>
            </a:r>
            <a:endParaRPr lang="zh-CN" altLang="en-US" sz="1200"/>
          </a:p>
        </p:txBody>
      </p:sp>
      <p:sp>
        <p:nvSpPr>
          <p:cNvPr id="6" name="文本框 5"/>
          <p:cNvSpPr txBox="1"/>
          <p:nvPr/>
        </p:nvSpPr>
        <p:spPr>
          <a:xfrm>
            <a:off x="1087120" y="2061210"/>
            <a:ext cx="36385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</a:rPr>
              <a:t>★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200" b="1"/>
              <a:t>三凤桥排骨</a:t>
            </a:r>
            <a:r>
              <a:rPr lang="zh-CN" altLang="en-US" sz="1200" b="1"/>
              <a:t>：香甜可口，排队也要尝一尝</a:t>
            </a:r>
            <a:endParaRPr lang="zh-CN" altLang="en-US" sz="1200"/>
          </a:p>
        </p:txBody>
      </p:sp>
      <p:sp>
        <p:nvSpPr>
          <p:cNvPr id="7" name="文本框 6"/>
          <p:cNvSpPr txBox="1"/>
          <p:nvPr/>
        </p:nvSpPr>
        <p:spPr>
          <a:xfrm>
            <a:off x="1087120" y="2435225"/>
            <a:ext cx="38785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★</a:t>
            </a:r>
            <a:r>
              <a:rPr lang="zh-CN" altLang="en-US" sz="1200" b="1"/>
              <a:t> 梅花糕：甜而不腻，传统小吃，尝一尝无锡的甜蜜</a:t>
            </a:r>
            <a:endParaRPr lang="zh-CN" altLang="en-US" sz="1200" b="1"/>
          </a:p>
        </p:txBody>
      </p:sp>
      <p:sp>
        <p:nvSpPr>
          <p:cNvPr id="8" name="文本框 7"/>
          <p:cNvSpPr txBox="1"/>
          <p:nvPr/>
        </p:nvSpPr>
        <p:spPr>
          <a:xfrm>
            <a:off x="1087120" y="2825750"/>
            <a:ext cx="40659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</a:rPr>
              <a:t>★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200" b="1"/>
              <a:t>太湖三白</a:t>
            </a:r>
            <a:r>
              <a:rPr lang="zh-CN" altLang="en-US" sz="1200" b="1"/>
              <a:t>：白鱼、白虾、银鱼，鲜美无比，别错过</a:t>
            </a:r>
            <a:endParaRPr lang="zh-CN" altLang="en-US" sz="1200"/>
          </a:p>
        </p:txBody>
      </p:sp>
      <p:sp>
        <p:nvSpPr>
          <p:cNvPr id="10" name="文本框 9"/>
          <p:cNvSpPr txBox="1"/>
          <p:nvPr/>
        </p:nvSpPr>
        <p:spPr>
          <a:xfrm>
            <a:off x="5203825" y="4669790"/>
            <a:ext cx="45383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</a:rPr>
              <a:t>★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200" b="1"/>
              <a:t>鼋头渚：太湖第一名胜，</a:t>
            </a:r>
            <a:r>
              <a:rPr lang="en-US" altLang="zh-CN" sz="1200" b="1"/>
              <a:t>“</a:t>
            </a:r>
            <a:r>
              <a:rPr lang="zh-CN" altLang="en-US" sz="1200" b="1">
                <a:ea typeface="宋体" panose="02010600030101010101" pitchFamily="2" charset="-122"/>
              </a:rPr>
              <a:t>太湖佳绝处，毕竟在鼋头</a:t>
            </a:r>
            <a:r>
              <a:rPr lang="en-US" altLang="zh-CN" sz="1200" b="1"/>
              <a:t>”</a:t>
            </a:r>
            <a:r>
              <a:rPr lang="zh-CN" altLang="en-US" sz="1200" b="1">
                <a:ea typeface="宋体" panose="02010600030101010101" pitchFamily="2" charset="-122"/>
              </a:rPr>
              <a:t>（郭沫若）</a:t>
            </a:r>
            <a:endParaRPr lang="zh-CN" altLang="en-US" sz="1200" b="1"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03825" y="5052060"/>
            <a:ext cx="45383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</a:rPr>
              <a:t>★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sz="1200" b="1">
                <a:ea typeface="宋体" panose="02010600030101010101" pitchFamily="2" charset="-122"/>
              </a:rPr>
              <a:t>灵山大佛：在大佛脚下感受安宁，别忘了在梵宫里转一转</a:t>
            </a:r>
            <a:endParaRPr lang="zh-CN" sz="1200" b="1"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03825" y="5418455"/>
            <a:ext cx="45383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</a:rPr>
              <a:t>★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sz="1200" b="1">
                <a:ea typeface="宋体" panose="02010600030101010101" pitchFamily="2" charset="-122"/>
              </a:rPr>
              <a:t>三国城</a:t>
            </a:r>
            <a:r>
              <a:rPr lang="zh-CN" sz="1200" b="1">
                <a:ea typeface="宋体" panose="02010600030101010101" pitchFamily="2" charset="-122"/>
              </a:rPr>
              <a:t>：穿越回三国时代，体验历史的厚重</a:t>
            </a:r>
            <a:endParaRPr lang="zh-CN" sz="1200" b="1"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03825" y="5819775"/>
            <a:ext cx="45383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</a:rPr>
              <a:t>★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sz="1200" b="1">
                <a:ea typeface="宋体" panose="02010600030101010101" pitchFamily="2" charset="-122"/>
              </a:rPr>
              <a:t>南长街：漫步在古街，品尝地道小吃，感受江南水乡的韵味</a:t>
            </a:r>
            <a:endParaRPr lang="zh-CN" sz="1200" b="1">
              <a:ea typeface="宋体" panose="02010600030101010101" pitchFamily="2" charset="-122"/>
            </a:endParaRPr>
          </a:p>
        </p:txBody>
      </p:sp>
      <p:pic>
        <p:nvPicPr>
          <p:cNvPr id="15" name="图片 14" descr="R-C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500" y="1162685"/>
            <a:ext cx="1534160" cy="1205865"/>
          </a:xfrm>
          <a:prstGeom prst="rect">
            <a:avLst/>
          </a:prstGeom>
        </p:spPr>
      </p:pic>
      <p:pic>
        <p:nvPicPr>
          <p:cNvPr id="16" name="图片 15" descr="dbc81a92f0486a8eb5241a7afd7740c7.jpg_r_640x392x70_37b0ca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3425" y="1172845"/>
            <a:ext cx="1721485" cy="1195705"/>
          </a:xfrm>
          <a:prstGeom prst="rect">
            <a:avLst/>
          </a:prstGeom>
        </p:spPr>
      </p:pic>
      <p:pic>
        <p:nvPicPr>
          <p:cNvPr id="17" name="图片 16" descr="R-C (3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7495" y="2435225"/>
            <a:ext cx="1583690" cy="1052195"/>
          </a:xfrm>
          <a:prstGeom prst="rect">
            <a:avLst/>
          </a:prstGeom>
        </p:spPr>
      </p:pic>
      <p:pic>
        <p:nvPicPr>
          <p:cNvPr id="18" name="图片 17" descr="16657417188838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3425" y="2439670"/>
            <a:ext cx="1756410" cy="1025525"/>
          </a:xfrm>
          <a:prstGeom prst="rect">
            <a:avLst/>
          </a:prstGeom>
        </p:spPr>
      </p:pic>
      <p:pic>
        <p:nvPicPr>
          <p:cNvPr id="19" name="图片 18" descr="R-C (4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8700" y="3297555"/>
            <a:ext cx="1527810" cy="1604645"/>
          </a:xfrm>
          <a:prstGeom prst="rect">
            <a:avLst/>
          </a:prstGeom>
        </p:spPr>
      </p:pic>
      <p:pic>
        <p:nvPicPr>
          <p:cNvPr id="20" name="图片 19" descr="OIP-C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52395" y="3305810"/>
            <a:ext cx="1391920" cy="1580515"/>
          </a:xfrm>
          <a:prstGeom prst="rect">
            <a:avLst/>
          </a:prstGeom>
        </p:spPr>
      </p:pic>
      <p:pic>
        <p:nvPicPr>
          <p:cNvPr id="21" name="图片 20" descr="OIP-C (1)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4250" y="4945380"/>
            <a:ext cx="1571625" cy="1220470"/>
          </a:xfrm>
          <a:prstGeom prst="rect">
            <a:avLst/>
          </a:prstGeom>
        </p:spPr>
      </p:pic>
      <p:pic>
        <p:nvPicPr>
          <p:cNvPr id="22" name="图片 21" descr="22377775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53030" y="4945380"/>
            <a:ext cx="1391285" cy="123317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9742170" y="2861310"/>
            <a:ext cx="20332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宋体" panose="02010600030101010101" pitchFamily="2" charset="-122"/>
              </a:rPr>
              <a:t>无</a:t>
            </a:r>
            <a:r>
              <a:rPr lang="en-US" altLang="zh-CN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宋体" panose="02010600030101010101" pitchFamily="2" charset="-122"/>
              </a:rPr>
              <a:t>比爱才</a:t>
            </a:r>
            <a:endParaRPr lang="zh-CN" altLang="en-US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宋体" panose="02010600030101010101" pitchFamily="2" charset="-122"/>
            </a:endParaRPr>
          </a:p>
          <a:p>
            <a:endParaRPr lang="en-US" altLang="zh-CN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宋体" panose="02010600030101010101" pitchFamily="2" charset="-122"/>
              </a:rPr>
              <a:t>锡</a:t>
            </a:r>
            <a:r>
              <a:rPr lang="en-US" altLang="zh-CN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宋体" panose="02010600030101010101" pitchFamily="2" charset="-122"/>
              </a:rPr>
              <a:t>望您来</a:t>
            </a:r>
            <a:endParaRPr lang="zh-CN" altLang="en-US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4"/>
          <p:cNvGrpSpPr/>
          <p:nvPr/>
        </p:nvGrpSpPr>
        <p:grpSpPr>
          <a:xfrm rot="21600000">
            <a:off x="1269409" y="6600443"/>
            <a:ext cx="10751901" cy="143256"/>
            <a:chOff x="0" y="0"/>
            <a:chExt cx="10751901" cy="143256"/>
          </a:xfrm>
        </p:grpSpPr>
        <p:pic>
          <p:nvPicPr>
            <p:cNvPr id="238" name="picture 23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10751901" cy="143256"/>
            </a:xfrm>
            <a:prstGeom prst="rect">
              <a:avLst/>
            </a:prstGeom>
          </p:spPr>
        </p:pic>
        <p:sp>
          <p:nvSpPr>
            <p:cNvPr id="240" name="textbox 240"/>
            <p:cNvSpPr/>
            <p:nvPr/>
          </p:nvSpPr>
          <p:spPr>
            <a:xfrm>
              <a:off x="-12700" y="-12700"/>
              <a:ext cx="10777855" cy="19240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</a:pPr>
              <a:endParaRPr sz="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0581640" algn="l" rtl="0" eaLnBrk="0">
                <a:lnSpc>
                  <a:spcPct val="80000"/>
                </a:lnSpc>
                <a:spcBef>
                  <a:spcPts val="0"/>
                </a:spcBef>
              </a:pPr>
              <a:r>
                <a:rPr sz="800" kern="0" spc="-2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9</a:t>
              </a:r>
              <a:endParaRPr sz="8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36" name="group 36"/>
          <p:cNvGrpSpPr/>
          <p:nvPr/>
        </p:nvGrpSpPr>
        <p:grpSpPr>
          <a:xfrm rot="21600000">
            <a:off x="0" y="673608"/>
            <a:ext cx="11951207" cy="45720"/>
            <a:chOff x="0" y="0"/>
            <a:chExt cx="11951207" cy="45720"/>
          </a:xfrm>
        </p:grpSpPr>
        <p:sp>
          <p:nvSpPr>
            <p:cNvPr id="264" name="path 264"/>
            <p:cNvSpPr/>
            <p:nvPr/>
          </p:nvSpPr>
          <p:spPr>
            <a:xfrm>
              <a:off x="0" y="0"/>
              <a:ext cx="5975603" cy="45720"/>
            </a:xfrm>
            <a:custGeom>
              <a:avLst/>
              <a:gdLst/>
              <a:ahLst/>
              <a:cxnLst/>
              <a:rect l="0" t="0" r="0" b="0"/>
              <a:pathLst>
                <a:path w="9410" h="72">
                  <a:moveTo>
                    <a:pt x="0" y="72"/>
                  </a:moveTo>
                  <a:lnTo>
                    <a:pt x="9410" y="72"/>
                  </a:lnTo>
                  <a:lnTo>
                    <a:pt x="9410" y="0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2C4245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66" name="path 266"/>
            <p:cNvSpPr/>
            <p:nvPr/>
          </p:nvSpPr>
          <p:spPr>
            <a:xfrm>
              <a:off x="5975603" y="0"/>
              <a:ext cx="5975603" cy="45720"/>
            </a:xfrm>
            <a:custGeom>
              <a:avLst/>
              <a:gdLst/>
              <a:ahLst/>
              <a:cxnLst/>
              <a:rect l="0" t="0" r="0" b="0"/>
              <a:pathLst>
                <a:path w="9410" h="72">
                  <a:moveTo>
                    <a:pt x="0" y="72"/>
                  </a:moveTo>
                  <a:lnTo>
                    <a:pt x="9410" y="72"/>
                  </a:lnTo>
                  <a:lnTo>
                    <a:pt x="9410" y="0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97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68" name="textbox 268"/>
          <p:cNvSpPr/>
          <p:nvPr/>
        </p:nvSpPr>
        <p:spPr>
          <a:xfrm>
            <a:off x="2017924" y="153165"/>
            <a:ext cx="1441450" cy="4387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0000"/>
              </a:lnSpc>
            </a:pPr>
            <a:r>
              <a:rPr lang="zh-CN" sz="2700" b="1" kern="0" spc="80" dirty="0">
                <a:solidFill>
                  <a:srgbClr val="2C42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报名方式</a:t>
            </a:r>
            <a:endParaRPr lang="zh-CN" sz="2700" b="1" kern="0" spc="80" dirty="0">
              <a:solidFill>
                <a:srgbClr val="2C4245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74" name="picture 2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16877" y="136580"/>
            <a:ext cx="794857" cy="385266"/>
          </a:xfrm>
          <a:prstGeom prst="rect">
            <a:avLst/>
          </a:prstGeom>
        </p:spPr>
      </p:pic>
      <p:sp>
        <p:nvSpPr>
          <p:cNvPr id="282" name="textbox 282"/>
          <p:cNvSpPr/>
          <p:nvPr/>
        </p:nvSpPr>
        <p:spPr>
          <a:xfrm>
            <a:off x="1028748" y="331270"/>
            <a:ext cx="518159" cy="2489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</a:pPr>
            <a:r>
              <a:rPr sz="8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厂</a:t>
            </a:r>
            <a:r>
              <a:rPr sz="8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8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&lt;&gt;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800" kern="0" spc="7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5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0000"/>
              </a:lnSpc>
              <a:spcBef>
                <a:spcPts val="5"/>
              </a:spcBef>
            </a:pP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5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gy</a:t>
            </a: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84" name="picture 2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89790" y="343970"/>
            <a:ext cx="9919" cy="89482"/>
          </a:xfrm>
          <a:prstGeom prst="rect">
            <a:avLst/>
          </a:prstGeom>
        </p:spPr>
      </p:pic>
      <p:sp>
        <p:nvSpPr>
          <p:cNvPr id="298" name="path 298"/>
          <p:cNvSpPr/>
          <p:nvPr/>
        </p:nvSpPr>
        <p:spPr>
          <a:xfrm>
            <a:off x="1812035" y="115823"/>
            <a:ext cx="6096" cy="486283"/>
          </a:xfrm>
          <a:custGeom>
            <a:avLst/>
            <a:gdLst/>
            <a:ahLst/>
            <a:cxnLst/>
            <a:rect l="0" t="0" r="0" b="0"/>
            <a:pathLst>
              <a:path w="9" h="765">
                <a:moveTo>
                  <a:pt x="4" y="0"/>
                </a:moveTo>
                <a:lnTo>
                  <a:pt x="4" y="765"/>
                </a:lnTo>
              </a:path>
            </a:pathLst>
          </a:custGeom>
          <a:noFill/>
          <a:ln w="6096" cap="flat">
            <a:solidFill>
              <a:srgbClr val="2C4245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1372850" y="54127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461770" y="1292225"/>
            <a:ext cx="3138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accent4"/>
                </a:solidFill>
              </a:rPr>
              <a:t>加入星驱的几个理由？</a:t>
            </a:r>
            <a:endParaRPr lang="zh-CN" altLang="en-US" b="1">
              <a:solidFill>
                <a:schemeClr val="accent4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36395" y="1978660"/>
            <a:ext cx="3139440" cy="14128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chemeClr val="tx1"/>
                </a:solidFill>
              </a:rPr>
              <a:t>行业有前景：</a:t>
            </a:r>
            <a:endParaRPr lang="zh-CN" altLang="en-US" b="1">
              <a:solidFill>
                <a:schemeClr val="tx1"/>
              </a:solidFill>
            </a:endParaRPr>
          </a:p>
          <a:p>
            <a:endParaRPr lang="zh-CN" altLang="en-US" b="1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国家新能源发展战略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地方政府重点关注项目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36395" y="4368165"/>
            <a:ext cx="3139440" cy="14128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chemeClr val="tx1"/>
                </a:solidFill>
              </a:rPr>
              <a:t>薪酬有保证：</a:t>
            </a:r>
            <a:endParaRPr lang="zh-CN" altLang="en-US" b="1">
              <a:solidFill>
                <a:schemeClr val="tx1"/>
              </a:solidFill>
            </a:endParaRPr>
          </a:p>
          <a:p>
            <a:endParaRPr lang="zh-CN" altLang="en-US" b="1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世界</a:t>
            </a:r>
            <a:r>
              <a:rPr lang="en-US" altLang="zh-CN">
                <a:solidFill>
                  <a:schemeClr val="tx1"/>
                </a:solidFill>
              </a:rPr>
              <a:t>500</a:t>
            </a:r>
            <a:r>
              <a:rPr lang="zh-CN" altLang="en-US">
                <a:solidFill>
                  <a:schemeClr val="tx1"/>
                </a:solidFill>
                <a:ea typeface="宋体" panose="02010600030101010101" pitchFamily="2" charset="-122"/>
              </a:rPr>
              <a:t>强，平台稳定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93640" y="2016125"/>
            <a:ext cx="3139440" cy="14128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chemeClr val="tx1"/>
                </a:solidFill>
              </a:rPr>
              <a:t>成长有路线：</a:t>
            </a:r>
            <a:endParaRPr lang="zh-CN" altLang="en-US" b="1">
              <a:solidFill>
                <a:schemeClr val="tx1"/>
              </a:solidFill>
            </a:endParaRPr>
          </a:p>
          <a:p>
            <a:endParaRPr lang="zh-CN" altLang="en-US" b="1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近三年规划路线清晰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81245" y="4368165"/>
            <a:ext cx="3618865" cy="14128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chemeClr val="tx1"/>
                </a:solidFill>
              </a:rPr>
              <a:t>团队很融洽：</a:t>
            </a:r>
            <a:endParaRPr lang="zh-CN" altLang="en-US" b="1">
              <a:solidFill>
                <a:schemeClr val="tx1"/>
              </a:solidFill>
            </a:endParaRPr>
          </a:p>
          <a:p>
            <a:endParaRPr lang="zh-CN" altLang="en-US" b="1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团队成员比较年轻，沟通无代沟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21600000">
            <a:off x="1269409" y="6600443"/>
            <a:ext cx="10751901" cy="143256"/>
            <a:chOff x="0" y="0"/>
            <a:chExt cx="10751901" cy="143256"/>
          </a:xfrm>
        </p:grpSpPr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10751901" cy="143256"/>
            </a:xfrm>
            <a:prstGeom prst="rect">
              <a:avLst/>
            </a:prstGeom>
          </p:spPr>
        </p:pic>
        <p:sp>
          <p:nvSpPr>
            <p:cNvPr id="44" name="textbox 44"/>
            <p:cNvSpPr/>
            <p:nvPr/>
          </p:nvSpPr>
          <p:spPr>
            <a:xfrm>
              <a:off x="-12700" y="-12700"/>
              <a:ext cx="10777855" cy="19303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</a:pPr>
              <a:endParaRPr sz="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0579735" algn="l" rtl="0" eaLnBrk="0">
                <a:lnSpc>
                  <a:spcPct val="80000"/>
                </a:lnSpc>
                <a:spcBef>
                  <a:spcPts val="5"/>
                </a:spcBef>
              </a:pPr>
              <a:r>
                <a:rPr sz="800" kern="0" spc="-2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2</a:t>
              </a:r>
              <a:endParaRPr sz="8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 rot="21600000">
            <a:off x="0" y="673608"/>
            <a:ext cx="11951207" cy="45720"/>
            <a:chOff x="0" y="0"/>
            <a:chExt cx="11951207" cy="45720"/>
          </a:xfrm>
        </p:grpSpPr>
        <p:sp>
          <p:nvSpPr>
            <p:cNvPr id="46" name="path 46"/>
            <p:cNvSpPr/>
            <p:nvPr/>
          </p:nvSpPr>
          <p:spPr>
            <a:xfrm>
              <a:off x="0" y="0"/>
              <a:ext cx="5975603" cy="45720"/>
            </a:xfrm>
            <a:custGeom>
              <a:avLst/>
              <a:gdLst/>
              <a:ahLst/>
              <a:cxnLst/>
              <a:rect l="0" t="0" r="0" b="0"/>
              <a:pathLst>
                <a:path w="9410" h="72">
                  <a:moveTo>
                    <a:pt x="0" y="72"/>
                  </a:moveTo>
                  <a:lnTo>
                    <a:pt x="9410" y="72"/>
                  </a:lnTo>
                  <a:lnTo>
                    <a:pt x="9410" y="0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2C4245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8" name="path 48"/>
            <p:cNvSpPr/>
            <p:nvPr/>
          </p:nvSpPr>
          <p:spPr>
            <a:xfrm>
              <a:off x="5975603" y="0"/>
              <a:ext cx="5975603" cy="45720"/>
            </a:xfrm>
            <a:custGeom>
              <a:avLst/>
              <a:gdLst/>
              <a:ahLst/>
              <a:cxnLst/>
              <a:rect l="0" t="0" r="0" b="0"/>
              <a:pathLst>
                <a:path w="9410" h="72">
                  <a:moveTo>
                    <a:pt x="0" y="72"/>
                  </a:moveTo>
                  <a:lnTo>
                    <a:pt x="9410" y="72"/>
                  </a:lnTo>
                  <a:lnTo>
                    <a:pt x="9410" y="0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97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textbox 50"/>
          <p:cNvSpPr/>
          <p:nvPr/>
        </p:nvSpPr>
        <p:spPr>
          <a:xfrm>
            <a:off x="2019045" y="275361"/>
            <a:ext cx="1238885" cy="379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lang="zh-CN" sz="2400" b="1" kern="0" spc="-20" dirty="0">
                <a:solidFill>
                  <a:srgbClr val="2C42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集团</a:t>
            </a:r>
            <a:r>
              <a:rPr sz="2400" b="1" kern="0" spc="-20" dirty="0">
                <a:solidFill>
                  <a:srgbClr val="2C42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介绍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2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16878" y="136580"/>
            <a:ext cx="794856" cy="385266"/>
          </a:xfrm>
          <a:prstGeom prst="rect">
            <a:avLst/>
          </a:prstGeom>
        </p:spPr>
      </p:pic>
      <p:sp>
        <p:nvSpPr>
          <p:cNvPr id="54" name="textbox 54"/>
          <p:cNvSpPr/>
          <p:nvPr/>
        </p:nvSpPr>
        <p:spPr>
          <a:xfrm>
            <a:off x="1028748" y="331271"/>
            <a:ext cx="518159" cy="2489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</a:pPr>
            <a:r>
              <a:rPr sz="8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厂</a:t>
            </a:r>
            <a:r>
              <a:rPr sz="8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8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&lt;&gt;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800" kern="0" spc="7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5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0000"/>
              </a:lnSpc>
              <a:spcBef>
                <a:spcPts val="5"/>
              </a:spcBef>
            </a:pP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5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gy</a:t>
            </a: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6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89790" y="343971"/>
            <a:ext cx="9919" cy="89481"/>
          </a:xfrm>
          <a:prstGeom prst="rect">
            <a:avLst/>
          </a:prstGeom>
        </p:spPr>
      </p:pic>
      <p:sp>
        <p:nvSpPr>
          <p:cNvPr id="58" name="path 58"/>
          <p:cNvSpPr/>
          <p:nvPr/>
        </p:nvSpPr>
        <p:spPr>
          <a:xfrm>
            <a:off x="1812035" y="115823"/>
            <a:ext cx="6096" cy="486283"/>
          </a:xfrm>
          <a:custGeom>
            <a:avLst/>
            <a:gdLst/>
            <a:ahLst/>
            <a:cxnLst/>
            <a:rect l="0" t="0" r="0" b="0"/>
            <a:pathLst>
              <a:path w="9" h="765">
                <a:moveTo>
                  <a:pt x="4" y="0"/>
                </a:moveTo>
                <a:lnTo>
                  <a:pt x="4" y="765"/>
                </a:lnTo>
              </a:path>
            </a:pathLst>
          </a:custGeom>
          <a:noFill/>
          <a:ln w="6096" cap="flat">
            <a:solidFill>
              <a:srgbClr val="2C4245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075" y="909955"/>
            <a:ext cx="10737850" cy="53695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21600000">
            <a:off x="1269409" y="6600443"/>
            <a:ext cx="10751901" cy="143256"/>
            <a:chOff x="0" y="0"/>
            <a:chExt cx="10751901" cy="143256"/>
          </a:xfrm>
        </p:grpSpPr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10751901" cy="143256"/>
            </a:xfrm>
            <a:prstGeom prst="rect">
              <a:avLst/>
            </a:prstGeom>
          </p:spPr>
        </p:pic>
        <p:sp>
          <p:nvSpPr>
            <p:cNvPr id="44" name="textbox 44"/>
            <p:cNvSpPr/>
            <p:nvPr/>
          </p:nvSpPr>
          <p:spPr>
            <a:xfrm>
              <a:off x="-12700" y="-12700"/>
              <a:ext cx="10777855" cy="19303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</a:pPr>
              <a:endParaRPr sz="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0579735" algn="l" rtl="0" eaLnBrk="0">
                <a:lnSpc>
                  <a:spcPct val="80000"/>
                </a:lnSpc>
                <a:spcBef>
                  <a:spcPts val="5"/>
                </a:spcBef>
              </a:pPr>
              <a:r>
                <a:rPr sz="800" kern="0" spc="-2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2</a:t>
              </a:r>
              <a:endParaRPr sz="8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 rot="21600000">
            <a:off x="0" y="673608"/>
            <a:ext cx="11951207" cy="45720"/>
            <a:chOff x="0" y="0"/>
            <a:chExt cx="11951207" cy="45720"/>
          </a:xfrm>
        </p:grpSpPr>
        <p:sp>
          <p:nvSpPr>
            <p:cNvPr id="46" name="path 46"/>
            <p:cNvSpPr/>
            <p:nvPr/>
          </p:nvSpPr>
          <p:spPr>
            <a:xfrm>
              <a:off x="0" y="0"/>
              <a:ext cx="5975603" cy="45720"/>
            </a:xfrm>
            <a:custGeom>
              <a:avLst/>
              <a:gdLst/>
              <a:ahLst/>
              <a:cxnLst/>
              <a:rect l="0" t="0" r="0" b="0"/>
              <a:pathLst>
                <a:path w="9410" h="72">
                  <a:moveTo>
                    <a:pt x="0" y="72"/>
                  </a:moveTo>
                  <a:lnTo>
                    <a:pt x="9410" y="72"/>
                  </a:lnTo>
                  <a:lnTo>
                    <a:pt x="9410" y="0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2C4245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8" name="path 48"/>
            <p:cNvSpPr/>
            <p:nvPr/>
          </p:nvSpPr>
          <p:spPr>
            <a:xfrm>
              <a:off x="5975603" y="0"/>
              <a:ext cx="5975603" cy="45720"/>
            </a:xfrm>
            <a:custGeom>
              <a:avLst/>
              <a:gdLst/>
              <a:ahLst/>
              <a:cxnLst/>
              <a:rect l="0" t="0" r="0" b="0"/>
              <a:pathLst>
                <a:path w="9410" h="72">
                  <a:moveTo>
                    <a:pt x="0" y="72"/>
                  </a:moveTo>
                  <a:lnTo>
                    <a:pt x="9410" y="72"/>
                  </a:lnTo>
                  <a:lnTo>
                    <a:pt x="9410" y="0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97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textbox 50"/>
          <p:cNvSpPr/>
          <p:nvPr/>
        </p:nvSpPr>
        <p:spPr>
          <a:xfrm>
            <a:off x="2019300" y="222250"/>
            <a:ext cx="2064385" cy="3797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lang="zh-CN" sz="2400" b="1" kern="0" spc="-20" dirty="0">
                <a:solidFill>
                  <a:srgbClr val="2C42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集团发展史</a:t>
            </a:r>
            <a:endParaRPr lang="zh-CN" sz="2400" b="1" kern="0" spc="-20" dirty="0">
              <a:solidFill>
                <a:srgbClr val="2C4245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2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16878" y="136580"/>
            <a:ext cx="794856" cy="385266"/>
          </a:xfrm>
          <a:prstGeom prst="rect">
            <a:avLst/>
          </a:prstGeom>
        </p:spPr>
      </p:pic>
      <p:sp>
        <p:nvSpPr>
          <p:cNvPr id="54" name="textbox 54"/>
          <p:cNvSpPr/>
          <p:nvPr/>
        </p:nvSpPr>
        <p:spPr>
          <a:xfrm>
            <a:off x="1028748" y="331271"/>
            <a:ext cx="518159" cy="2489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</a:pPr>
            <a:r>
              <a:rPr sz="8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厂</a:t>
            </a:r>
            <a:r>
              <a:rPr sz="8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8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&lt;&gt;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800" kern="0" spc="7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5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0000"/>
              </a:lnSpc>
              <a:spcBef>
                <a:spcPts val="5"/>
              </a:spcBef>
            </a:pP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5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gy</a:t>
            </a: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6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89790" y="343971"/>
            <a:ext cx="9919" cy="89481"/>
          </a:xfrm>
          <a:prstGeom prst="rect">
            <a:avLst/>
          </a:prstGeom>
        </p:spPr>
      </p:pic>
      <p:sp>
        <p:nvSpPr>
          <p:cNvPr id="58" name="path 58"/>
          <p:cNvSpPr/>
          <p:nvPr/>
        </p:nvSpPr>
        <p:spPr>
          <a:xfrm>
            <a:off x="1812035" y="115823"/>
            <a:ext cx="6096" cy="486283"/>
          </a:xfrm>
          <a:custGeom>
            <a:avLst/>
            <a:gdLst/>
            <a:ahLst/>
            <a:cxnLst/>
            <a:rect l="0" t="0" r="0" b="0"/>
            <a:pathLst>
              <a:path w="9" h="765">
                <a:moveTo>
                  <a:pt x="4" y="0"/>
                </a:moveTo>
                <a:lnTo>
                  <a:pt x="4" y="765"/>
                </a:lnTo>
              </a:path>
            </a:pathLst>
          </a:custGeom>
          <a:noFill/>
          <a:ln w="6096" cap="flat">
            <a:solidFill>
              <a:srgbClr val="2C4245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71220"/>
            <a:ext cx="12192635" cy="59867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279135" y="920496"/>
            <a:ext cx="6649211" cy="4258055"/>
          </a:xfrm>
          <a:prstGeom prst="rect">
            <a:avLst/>
          </a:prstGeom>
        </p:spPr>
      </p:pic>
      <p:sp>
        <p:nvSpPr>
          <p:cNvPr id="40" name="textbox 40"/>
          <p:cNvSpPr/>
          <p:nvPr/>
        </p:nvSpPr>
        <p:spPr>
          <a:xfrm>
            <a:off x="353370" y="1382642"/>
            <a:ext cx="4679950" cy="36887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</a:pPr>
            <a:r>
              <a:rPr sz="14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无锡星驱科技主要从事高性能电驱</a:t>
            </a: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动产品的研发、制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3395"/>
              </a:lnSpc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造和销售， 拥有完整的研产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供销能力。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indent="455295" algn="l" rtl="0" eaLnBrk="0">
              <a:lnSpc>
                <a:spcPct val="192000"/>
              </a:lnSpc>
              <a:spcBef>
                <a:spcPts val="49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项目规划用地310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亩， 规划产能60万套， 主要包括30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万电驱动总成和30万关键零部件。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69265" algn="l" rtl="0" eaLnBrk="0">
              <a:lnSpc>
                <a:spcPct val="98000"/>
              </a:lnSpc>
              <a:spcBef>
                <a:spcPts val="425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东侧地块规划了研发楼、培训楼、综合楼。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72440" algn="l" rtl="0" eaLnBrk="0">
              <a:lnSpc>
                <a:spcPct val="98000"/>
              </a:lnSpc>
              <a:spcBef>
                <a:spcPts val="43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西侧地块主要规划了试验楼和联合厂房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466090" algn="l" rtl="0" eaLnBrk="0">
              <a:lnSpc>
                <a:spcPct val="195000"/>
              </a:lnSpc>
              <a:spcBef>
                <a:spcPts val="385"/>
              </a:spcBef>
            </a:pP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电驱动总成装配线将于2022年底竣工投产。我们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将把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它打造成为一个高智能、零污染的绿色工厂， 成为吉利乃至</a:t>
            </a:r>
            <a:r>
              <a:rPr sz="14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全球的一个标杆工厂。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group 4"/>
          <p:cNvGrpSpPr/>
          <p:nvPr/>
        </p:nvGrpSpPr>
        <p:grpSpPr>
          <a:xfrm rot="21600000">
            <a:off x="1269409" y="6600443"/>
            <a:ext cx="10751901" cy="143256"/>
            <a:chOff x="0" y="0"/>
            <a:chExt cx="10751901" cy="143256"/>
          </a:xfrm>
        </p:grpSpPr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10751901" cy="143256"/>
            </a:xfrm>
            <a:prstGeom prst="rect">
              <a:avLst/>
            </a:prstGeom>
          </p:spPr>
        </p:pic>
        <p:sp>
          <p:nvSpPr>
            <p:cNvPr id="44" name="textbox 44"/>
            <p:cNvSpPr/>
            <p:nvPr/>
          </p:nvSpPr>
          <p:spPr>
            <a:xfrm>
              <a:off x="-12700" y="-12700"/>
              <a:ext cx="10777855" cy="19303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</a:pPr>
              <a:endParaRPr sz="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0579735" algn="l" rtl="0" eaLnBrk="0">
                <a:lnSpc>
                  <a:spcPct val="80000"/>
                </a:lnSpc>
                <a:spcBef>
                  <a:spcPts val="5"/>
                </a:spcBef>
              </a:pPr>
              <a:r>
                <a:rPr sz="800" kern="0" spc="-2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2</a:t>
              </a:r>
              <a:endParaRPr sz="8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 rot="21600000">
            <a:off x="0" y="673608"/>
            <a:ext cx="11951207" cy="45720"/>
            <a:chOff x="0" y="0"/>
            <a:chExt cx="11951207" cy="45720"/>
          </a:xfrm>
        </p:grpSpPr>
        <p:sp>
          <p:nvSpPr>
            <p:cNvPr id="46" name="path 46"/>
            <p:cNvSpPr/>
            <p:nvPr/>
          </p:nvSpPr>
          <p:spPr>
            <a:xfrm>
              <a:off x="0" y="0"/>
              <a:ext cx="5975603" cy="45720"/>
            </a:xfrm>
            <a:custGeom>
              <a:avLst/>
              <a:gdLst/>
              <a:ahLst/>
              <a:cxnLst/>
              <a:rect l="0" t="0" r="0" b="0"/>
              <a:pathLst>
                <a:path w="9410" h="72">
                  <a:moveTo>
                    <a:pt x="0" y="72"/>
                  </a:moveTo>
                  <a:lnTo>
                    <a:pt x="9410" y="72"/>
                  </a:lnTo>
                  <a:lnTo>
                    <a:pt x="9410" y="0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2C4245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8" name="path 48"/>
            <p:cNvSpPr/>
            <p:nvPr/>
          </p:nvSpPr>
          <p:spPr>
            <a:xfrm>
              <a:off x="5975603" y="0"/>
              <a:ext cx="5975603" cy="45720"/>
            </a:xfrm>
            <a:custGeom>
              <a:avLst/>
              <a:gdLst/>
              <a:ahLst/>
              <a:cxnLst/>
              <a:rect l="0" t="0" r="0" b="0"/>
              <a:pathLst>
                <a:path w="9410" h="72">
                  <a:moveTo>
                    <a:pt x="0" y="72"/>
                  </a:moveTo>
                  <a:lnTo>
                    <a:pt x="9410" y="72"/>
                  </a:lnTo>
                  <a:lnTo>
                    <a:pt x="9410" y="0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97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textbox 50"/>
          <p:cNvSpPr/>
          <p:nvPr/>
        </p:nvSpPr>
        <p:spPr>
          <a:xfrm>
            <a:off x="2019045" y="275361"/>
            <a:ext cx="1238885" cy="379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2400" b="1" kern="0" spc="-20" dirty="0">
                <a:solidFill>
                  <a:srgbClr val="2C42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公司介绍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2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16878" y="136580"/>
            <a:ext cx="794856" cy="385266"/>
          </a:xfrm>
          <a:prstGeom prst="rect">
            <a:avLst/>
          </a:prstGeom>
        </p:spPr>
      </p:pic>
      <p:sp>
        <p:nvSpPr>
          <p:cNvPr id="54" name="textbox 54"/>
          <p:cNvSpPr/>
          <p:nvPr/>
        </p:nvSpPr>
        <p:spPr>
          <a:xfrm>
            <a:off x="1028748" y="331271"/>
            <a:ext cx="518159" cy="2489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</a:pPr>
            <a:r>
              <a:rPr sz="8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厂</a:t>
            </a:r>
            <a:r>
              <a:rPr sz="8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8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&lt;&gt;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800" kern="0" spc="7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5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0000"/>
              </a:lnSpc>
              <a:spcBef>
                <a:spcPts val="5"/>
              </a:spcBef>
            </a:pP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5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gy</a:t>
            </a: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6" name="picture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89790" y="343971"/>
            <a:ext cx="9919" cy="89481"/>
          </a:xfrm>
          <a:prstGeom prst="rect">
            <a:avLst/>
          </a:prstGeom>
        </p:spPr>
      </p:pic>
      <p:sp>
        <p:nvSpPr>
          <p:cNvPr id="58" name="path 58"/>
          <p:cNvSpPr/>
          <p:nvPr/>
        </p:nvSpPr>
        <p:spPr>
          <a:xfrm>
            <a:off x="1812035" y="115823"/>
            <a:ext cx="6096" cy="486283"/>
          </a:xfrm>
          <a:custGeom>
            <a:avLst/>
            <a:gdLst/>
            <a:ahLst/>
            <a:cxnLst/>
            <a:rect l="0" t="0" r="0" b="0"/>
            <a:pathLst>
              <a:path w="9" h="765">
                <a:moveTo>
                  <a:pt x="4" y="0"/>
                </a:moveTo>
                <a:lnTo>
                  <a:pt x="4" y="765"/>
                </a:lnTo>
              </a:path>
            </a:pathLst>
          </a:custGeom>
          <a:noFill/>
          <a:ln w="6096" cap="flat">
            <a:solidFill>
              <a:srgbClr val="2C4245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62583" y="957072"/>
            <a:ext cx="10628376" cy="546506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21600000">
            <a:off x="1269409" y="6600443"/>
            <a:ext cx="10751901" cy="143256"/>
            <a:chOff x="0" y="0"/>
            <a:chExt cx="10751901" cy="143256"/>
          </a:xfrm>
        </p:grpSpPr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10751901" cy="143256"/>
            </a:xfrm>
            <a:prstGeom prst="rect">
              <a:avLst/>
            </a:prstGeom>
          </p:spPr>
        </p:pic>
        <p:sp>
          <p:nvSpPr>
            <p:cNvPr id="64" name="textbox 64"/>
            <p:cNvSpPr/>
            <p:nvPr/>
          </p:nvSpPr>
          <p:spPr>
            <a:xfrm>
              <a:off x="-12700" y="-12700"/>
              <a:ext cx="10777855" cy="19177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</a:pPr>
              <a:endParaRPr sz="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0581640" algn="l" rtl="0" eaLnBrk="0">
                <a:lnSpc>
                  <a:spcPct val="80000"/>
                </a:lnSpc>
                <a:spcBef>
                  <a:spcPts val="0"/>
                </a:spcBef>
              </a:pPr>
              <a:r>
                <a:rPr sz="800" kern="0" spc="-2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3</a:t>
              </a:r>
              <a:endParaRPr sz="8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 rot="21600000">
            <a:off x="0" y="673608"/>
            <a:ext cx="11951207" cy="45720"/>
            <a:chOff x="0" y="0"/>
            <a:chExt cx="11951207" cy="45720"/>
          </a:xfrm>
        </p:grpSpPr>
        <p:sp>
          <p:nvSpPr>
            <p:cNvPr id="66" name="path 66"/>
            <p:cNvSpPr/>
            <p:nvPr/>
          </p:nvSpPr>
          <p:spPr>
            <a:xfrm>
              <a:off x="0" y="0"/>
              <a:ext cx="5975603" cy="45720"/>
            </a:xfrm>
            <a:custGeom>
              <a:avLst/>
              <a:gdLst/>
              <a:ahLst/>
              <a:cxnLst/>
              <a:rect l="0" t="0" r="0" b="0"/>
              <a:pathLst>
                <a:path w="9410" h="72">
                  <a:moveTo>
                    <a:pt x="0" y="72"/>
                  </a:moveTo>
                  <a:lnTo>
                    <a:pt x="9410" y="72"/>
                  </a:lnTo>
                  <a:lnTo>
                    <a:pt x="9410" y="0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2C4245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8" name="path 68"/>
            <p:cNvSpPr/>
            <p:nvPr/>
          </p:nvSpPr>
          <p:spPr>
            <a:xfrm>
              <a:off x="5975603" y="0"/>
              <a:ext cx="5975603" cy="45720"/>
            </a:xfrm>
            <a:custGeom>
              <a:avLst/>
              <a:gdLst/>
              <a:ahLst/>
              <a:cxnLst/>
              <a:rect l="0" t="0" r="0" b="0"/>
              <a:pathLst>
                <a:path w="9410" h="72">
                  <a:moveTo>
                    <a:pt x="0" y="72"/>
                  </a:moveTo>
                  <a:lnTo>
                    <a:pt x="9410" y="72"/>
                  </a:lnTo>
                  <a:lnTo>
                    <a:pt x="9410" y="0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97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70" name="textbox 70"/>
          <p:cNvSpPr/>
          <p:nvPr/>
        </p:nvSpPr>
        <p:spPr>
          <a:xfrm>
            <a:off x="2030018" y="275361"/>
            <a:ext cx="1228089" cy="3816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2400" b="1" kern="0" spc="-30" dirty="0">
                <a:solidFill>
                  <a:srgbClr val="2C42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团队分布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2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16878" y="136580"/>
            <a:ext cx="794856" cy="385266"/>
          </a:xfrm>
          <a:prstGeom prst="rect">
            <a:avLst/>
          </a:prstGeom>
        </p:spPr>
      </p:pic>
      <p:sp>
        <p:nvSpPr>
          <p:cNvPr id="74" name="textbox 74"/>
          <p:cNvSpPr/>
          <p:nvPr/>
        </p:nvSpPr>
        <p:spPr>
          <a:xfrm>
            <a:off x="1028748" y="331271"/>
            <a:ext cx="518159" cy="2489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</a:pPr>
            <a:r>
              <a:rPr sz="8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厂</a:t>
            </a:r>
            <a:r>
              <a:rPr sz="8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8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&lt;&gt;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800" kern="0" spc="7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5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0000"/>
              </a:lnSpc>
              <a:spcBef>
                <a:spcPts val="5"/>
              </a:spcBef>
            </a:pP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5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gy</a:t>
            </a: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76" name="picture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89790" y="343971"/>
            <a:ext cx="9919" cy="89481"/>
          </a:xfrm>
          <a:prstGeom prst="rect">
            <a:avLst/>
          </a:prstGeom>
        </p:spPr>
      </p:pic>
      <p:sp>
        <p:nvSpPr>
          <p:cNvPr id="78" name="path 78"/>
          <p:cNvSpPr/>
          <p:nvPr/>
        </p:nvSpPr>
        <p:spPr>
          <a:xfrm>
            <a:off x="1812035" y="115823"/>
            <a:ext cx="6096" cy="486283"/>
          </a:xfrm>
          <a:custGeom>
            <a:avLst/>
            <a:gdLst/>
            <a:ahLst/>
            <a:cxnLst/>
            <a:rect l="0" t="0" r="0" b="0"/>
            <a:pathLst>
              <a:path w="9" h="765">
                <a:moveTo>
                  <a:pt x="4" y="0"/>
                </a:moveTo>
                <a:lnTo>
                  <a:pt x="4" y="765"/>
                </a:lnTo>
              </a:path>
            </a:pathLst>
          </a:custGeom>
          <a:noFill/>
          <a:ln w="6096" cap="flat">
            <a:solidFill>
              <a:srgbClr val="2C4245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80"/>
          <p:cNvSpPr/>
          <p:nvPr/>
        </p:nvSpPr>
        <p:spPr>
          <a:xfrm>
            <a:off x="4213343" y="2518023"/>
            <a:ext cx="5283200" cy="38404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  <a:tabLst>
                <a:tab pos="138430" algn="l"/>
              </a:tabLst>
            </a:pPr>
            <a:r>
              <a:rPr sz="1400" kern="0" spc="0" dirty="0">
                <a:solidFill>
                  <a:srgbClr val="FF97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b="1" kern="0" spc="110" dirty="0">
                <a:solidFill>
                  <a:srgbClr val="FF97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b="1" kern="0" spc="0" dirty="0">
                <a:solidFill>
                  <a:srgbClr val="FF97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模块化设计电机</a:t>
            </a:r>
            <a:r>
              <a:rPr sz="1400" kern="0" spc="0" dirty="0">
                <a:solidFill>
                  <a:srgbClr val="515F6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用于</a:t>
            </a:r>
            <a:r>
              <a:rPr sz="1400" kern="0" spc="0" dirty="0">
                <a:solidFill>
                  <a:srgbClr val="515F6C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400V / 8</a:t>
            </a:r>
            <a:r>
              <a:rPr sz="1400" kern="0" spc="-10" dirty="0">
                <a:solidFill>
                  <a:srgbClr val="515F6C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00V</a:t>
            </a:r>
            <a:r>
              <a:rPr sz="1400" kern="0" spc="-10" dirty="0">
                <a:solidFill>
                  <a:srgbClr val="515F6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4000"/>
              </a:lnSpc>
              <a:spcBef>
                <a:spcPts val="890"/>
              </a:spcBef>
              <a:tabLst>
                <a:tab pos="138430" algn="l"/>
              </a:tabLst>
            </a:pPr>
            <a:r>
              <a:rPr sz="1400" kern="0" spc="0" dirty="0">
                <a:solidFill>
                  <a:srgbClr val="515F6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kern="0" spc="110" dirty="0">
                <a:solidFill>
                  <a:srgbClr val="515F6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kern="0" spc="0" dirty="0">
                <a:solidFill>
                  <a:srgbClr val="515F6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定子绕组采用更灵活的</a:t>
            </a:r>
            <a:r>
              <a:rPr sz="1400" b="1" kern="0" spc="0" dirty="0">
                <a:solidFill>
                  <a:srgbClr val="FF97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hair-pin pro</a:t>
            </a:r>
            <a:r>
              <a:rPr sz="1400" b="1" kern="0" spc="0" dirty="0">
                <a:solidFill>
                  <a:srgbClr val="FF97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</a:t>
            </a:r>
            <a:r>
              <a:rPr sz="1400" kern="0" spc="0" dirty="0">
                <a:solidFill>
                  <a:srgbClr val="515F6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，并采用多层</a:t>
            </a:r>
            <a:r>
              <a:rPr sz="1400" kern="0" spc="0" dirty="0">
                <a:solidFill>
                  <a:srgbClr val="515F6C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hair-pin</a:t>
            </a:r>
            <a:r>
              <a:rPr sz="1400" kern="0" spc="-10" dirty="0">
                <a:solidFill>
                  <a:srgbClr val="515F6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设计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8000"/>
              </a:lnSpc>
              <a:spcBef>
                <a:spcPts val="930"/>
              </a:spcBef>
              <a:tabLst>
                <a:tab pos="138430" algn="l"/>
              </a:tabLst>
            </a:pPr>
            <a:r>
              <a:rPr sz="1400" kern="0" spc="0" dirty="0">
                <a:solidFill>
                  <a:srgbClr val="515F6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kern="0" spc="110" dirty="0">
                <a:solidFill>
                  <a:srgbClr val="515F6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kern="0" spc="0" dirty="0">
                <a:solidFill>
                  <a:srgbClr val="515F6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转子</a:t>
            </a:r>
            <a:r>
              <a:rPr sz="1400" b="1" kern="0" spc="0" dirty="0">
                <a:solidFill>
                  <a:srgbClr val="FF97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异步偏置设计</a:t>
            </a:r>
            <a:r>
              <a:rPr sz="1400" kern="0" spc="0" dirty="0">
                <a:solidFill>
                  <a:srgbClr val="515F6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使拓扑结构具有超高扭矩密度和低转矩脉动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  <a:spcBef>
                <a:spcPts val="875"/>
              </a:spcBef>
              <a:tabLst>
                <a:tab pos="138430" algn="l"/>
              </a:tabLst>
            </a:pPr>
            <a:r>
              <a:rPr sz="1400" kern="0" spc="0" dirty="0">
                <a:solidFill>
                  <a:srgbClr val="515F6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kern="0" spc="110" dirty="0">
                <a:solidFill>
                  <a:srgbClr val="515F6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kern="0" spc="0" dirty="0">
                <a:solidFill>
                  <a:srgbClr val="515F6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创新的冷却系统，确保</a:t>
            </a:r>
            <a:r>
              <a:rPr sz="1400" b="1" kern="0" spc="0" dirty="0">
                <a:solidFill>
                  <a:srgbClr val="FF97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更高的持续输出</a:t>
            </a:r>
            <a:r>
              <a:rPr sz="1400" kern="0" spc="0" dirty="0">
                <a:solidFill>
                  <a:srgbClr val="515F6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性能表现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6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  <a:spcBef>
                <a:spcPts val="430"/>
              </a:spcBef>
              <a:tabLst>
                <a:tab pos="138430" algn="l"/>
              </a:tabLst>
            </a:pPr>
            <a:r>
              <a:rPr sz="1400" kern="0" spc="0" dirty="0">
                <a:solidFill>
                  <a:srgbClr val="515F6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kern="0" spc="110" dirty="0">
                <a:solidFill>
                  <a:srgbClr val="515F6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kern="0" spc="0" dirty="0">
                <a:solidFill>
                  <a:srgbClr val="515F6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通用的逆变器架构，具有最大的</a:t>
            </a:r>
            <a:r>
              <a:rPr sz="1400" b="1" kern="0" spc="0" dirty="0">
                <a:solidFill>
                  <a:srgbClr val="FF97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通用化率</a:t>
            </a:r>
            <a:r>
              <a:rPr sz="1400" kern="0" spc="0" dirty="0">
                <a:solidFill>
                  <a:srgbClr val="515F6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400" b="1" kern="0" spc="0" dirty="0">
                <a:solidFill>
                  <a:srgbClr val="FF97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可扩展性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  <a:spcBef>
                <a:spcPts val="890"/>
              </a:spcBef>
              <a:tabLst>
                <a:tab pos="138430" algn="l"/>
              </a:tabLst>
            </a:pPr>
            <a:r>
              <a:rPr sz="1400" kern="0" spc="0" dirty="0">
                <a:solidFill>
                  <a:srgbClr val="515F6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kern="0" spc="160" dirty="0">
                <a:solidFill>
                  <a:srgbClr val="515F6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kern="0" spc="-30" dirty="0">
                <a:solidFill>
                  <a:srgbClr val="515F6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紧凑的结构设计， </a:t>
            </a:r>
            <a:r>
              <a:rPr sz="1400" b="1" kern="0" spc="-30" dirty="0">
                <a:solidFill>
                  <a:srgbClr val="FF97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非常高的功率密度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  <a:spcBef>
                <a:spcPts val="890"/>
              </a:spcBef>
              <a:tabLst>
                <a:tab pos="138430" algn="l"/>
              </a:tabLst>
            </a:pPr>
            <a:r>
              <a:rPr sz="1400" kern="0" spc="0" dirty="0">
                <a:solidFill>
                  <a:srgbClr val="515F6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kern="0" spc="120" dirty="0">
                <a:solidFill>
                  <a:srgbClr val="515F6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kern="0" spc="0" dirty="0">
                <a:solidFill>
                  <a:srgbClr val="515F6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采用行业领先半导体厂商设计的</a:t>
            </a:r>
            <a:r>
              <a:rPr sz="1400" b="1" kern="0" spc="0" dirty="0">
                <a:solidFill>
                  <a:srgbClr val="FF97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最新碳化硅模具</a:t>
            </a:r>
            <a:r>
              <a:rPr sz="1400" kern="0" spc="0" dirty="0">
                <a:solidFill>
                  <a:srgbClr val="515F6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和封装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  <a:spcBef>
                <a:spcPts val="890"/>
              </a:spcBef>
              <a:tabLst>
                <a:tab pos="138430" algn="l"/>
              </a:tabLst>
            </a:pPr>
            <a:r>
              <a:rPr sz="1400" kern="0" spc="0" dirty="0">
                <a:solidFill>
                  <a:srgbClr val="515F6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kern="0" spc="130" dirty="0">
                <a:solidFill>
                  <a:srgbClr val="515F6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kern="0" spc="-20" dirty="0">
                <a:solidFill>
                  <a:srgbClr val="515F6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高频转换动力， </a:t>
            </a:r>
            <a:r>
              <a:rPr sz="1400" b="1" kern="0" spc="-20" dirty="0">
                <a:solidFill>
                  <a:srgbClr val="FF97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高效优化</a:t>
            </a:r>
            <a:r>
              <a:rPr sz="1400" kern="0" spc="-20" dirty="0">
                <a:solidFill>
                  <a:srgbClr val="515F6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了功率器件的硬件设计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7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  <a:spcBef>
                <a:spcPts val="430"/>
              </a:spcBef>
              <a:tabLst>
                <a:tab pos="138430" algn="l"/>
              </a:tabLst>
            </a:pPr>
            <a:r>
              <a:rPr sz="1400" kern="0" spc="0" dirty="0">
                <a:solidFill>
                  <a:srgbClr val="515F6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kern="0" spc="120" dirty="0">
                <a:solidFill>
                  <a:srgbClr val="515F6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kern="0" spc="-10" dirty="0">
                <a:solidFill>
                  <a:srgbClr val="515F6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平行轴和行星排 的传动系统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  <a:spcBef>
                <a:spcPts val="885"/>
              </a:spcBef>
              <a:tabLst>
                <a:tab pos="138430" algn="l"/>
              </a:tabLst>
            </a:pPr>
            <a:r>
              <a:rPr sz="1400" kern="0" spc="0" dirty="0">
                <a:solidFill>
                  <a:srgbClr val="FF97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b="1" kern="0" spc="110" dirty="0">
                <a:solidFill>
                  <a:srgbClr val="FF97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b="1" kern="0" spc="0" dirty="0">
                <a:solidFill>
                  <a:srgbClr val="FF97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布置兼容：</a:t>
            </a:r>
            <a:r>
              <a:rPr sz="1400" kern="0" spc="0" dirty="0">
                <a:solidFill>
                  <a:srgbClr val="515F6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可实现同轴和偏轴的设计满足不同的布置需求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4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  <a:tabLst>
                <a:tab pos="138430" algn="l"/>
              </a:tabLst>
            </a:pPr>
            <a:r>
              <a:rPr sz="1400" kern="0" spc="0" dirty="0">
                <a:solidFill>
                  <a:srgbClr val="FF97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b="1" kern="0" spc="110" dirty="0">
                <a:solidFill>
                  <a:srgbClr val="FF97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b="1" kern="0" spc="-10" dirty="0">
                <a:solidFill>
                  <a:srgbClr val="FF97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系统设计：</a:t>
            </a:r>
            <a:r>
              <a:rPr sz="1400" kern="0" spc="-10" dirty="0">
                <a:solidFill>
                  <a:srgbClr val="515F6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冷却和润滑； 传感器</a:t>
            </a:r>
            <a:r>
              <a:rPr sz="1400" kern="0" spc="-20" dirty="0">
                <a:solidFill>
                  <a:srgbClr val="515F6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以及执行机构；软件及控制器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2" name="picture 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226043" y="6152574"/>
            <a:ext cx="126598" cy="130878"/>
          </a:xfrm>
          <a:prstGeom prst="rect">
            <a:avLst/>
          </a:prstGeom>
        </p:spPr>
      </p:pic>
      <p:pic>
        <p:nvPicPr>
          <p:cNvPr id="84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226043" y="5832533"/>
            <a:ext cx="126598" cy="130878"/>
          </a:xfrm>
          <a:prstGeom prst="rect">
            <a:avLst/>
          </a:prstGeom>
        </p:spPr>
      </p:pic>
      <p:pic>
        <p:nvPicPr>
          <p:cNvPr id="86" name="picture 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226043" y="5512493"/>
            <a:ext cx="126598" cy="130878"/>
          </a:xfrm>
          <a:prstGeom prst="rect">
            <a:avLst/>
          </a:prstGeom>
        </p:spPr>
      </p:pic>
      <p:pic>
        <p:nvPicPr>
          <p:cNvPr id="88" name="picture 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226043" y="4980364"/>
            <a:ext cx="126598" cy="130878"/>
          </a:xfrm>
          <a:prstGeom prst="rect">
            <a:avLst/>
          </a:prstGeom>
        </p:spPr>
      </p:pic>
      <p:pic>
        <p:nvPicPr>
          <p:cNvPr id="90" name="picture 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226069" y="4659719"/>
            <a:ext cx="126815" cy="131101"/>
          </a:xfrm>
          <a:prstGeom prst="rect">
            <a:avLst/>
          </a:prstGeom>
        </p:spPr>
      </p:pic>
      <p:pic>
        <p:nvPicPr>
          <p:cNvPr id="92" name="picture 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226043" y="4339902"/>
            <a:ext cx="126598" cy="130878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226043" y="4019862"/>
            <a:ext cx="126598" cy="130878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226043" y="3504750"/>
            <a:ext cx="126598" cy="130878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226043" y="3184711"/>
            <a:ext cx="126598" cy="130878"/>
          </a:xfrm>
          <a:prstGeom prst="rect">
            <a:avLst/>
          </a:prstGeom>
        </p:spPr>
      </p:pic>
      <p:pic>
        <p:nvPicPr>
          <p:cNvPr id="100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226043" y="2864670"/>
            <a:ext cx="126598" cy="130878"/>
          </a:xfrm>
          <a:prstGeom prst="rect">
            <a:avLst/>
          </a:prstGeom>
        </p:spPr>
      </p:pic>
      <p:pic>
        <p:nvPicPr>
          <p:cNvPr id="102" name="picture 1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226043" y="2544631"/>
            <a:ext cx="126598" cy="130878"/>
          </a:xfrm>
          <a:prstGeom prst="rect">
            <a:avLst/>
          </a:prstGeom>
        </p:spPr>
      </p:pic>
      <p:sp>
        <p:nvSpPr>
          <p:cNvPr id="104" name="textbox 104"/>
          <p:cNvSpPr/>
          <p:nvPr/>
        </p:nvSpPr>
        <p:spPr>
          <a:xfrm>
            <a:off x="1001458" y="908494"/>
            <a:ext cx="10166350" cy="589915"/>
          </a:xfrm>
          <a:prstGeom prst="roundRect">
            <a:avLst>
              <a:gd name="adj" fmla="val 18363"/>
            </a:avLst>
          </a:prstGeom>
          <a:solidFill>
            <a:srgbClr val="FFC000">
              <a:alpha val="100000"/>
            </a:srgbClr>
          </a:solidFill>
          <a:ln w="9525" cap="flat">
            <a:solidFill>
              <a:srgbClr val="FFFFFF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540000" algn="l" rtl="0" eaLnBrk="0">
              <a:lnSpc>
                <a:spcPct val="97000"/>
              </a:lnSpc>
            </a:pPr>
            <a:r>
              <a:rPr sz="18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对外菜单定制式，对内乐高积木式模块化</a:t>
            </a:r>
            <a:r>
              <a:rPr sz="18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开发理念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6" name="textbox 106"/>
          <p:cNvSpPr/>
          <p:nvPr/>
        </p:nvSpPr>
        <p:spPr>
          <a:xfrm>
            <a:off x="1098862" y="2821311"/>
            <a:ext cx="1885314" cy="31184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60"/>
              </a:lnSpc>
            </a:pPr>
            <a:r>
              <a:rPr sz="1500" kern="0" spc="50" dirty="0">
                <a:solidFill>
                  <a:srgbClr val="003947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500" kern="0" spc="690" dirty="0">
                <a:solidFill>
                  <a:srgbClr val="003947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500" b="1" kern="0" spc="50" dirty="0">
                <a:solidFill>
                  <a:srgbClr val="00394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自主电机设计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50"/>
              </a:lnSpc>
              <a:spcBef>
                <a:spcPts val="460"/>
              </a:spcBef>
            </a:pPr>
            <a:r>
              <a:rPr sz="1500" kern="0" spc="50" dirty="0">
                <a:solidFill>
                  <a:srgbClr val="003947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500" kern="0" spc="740" dirty="0">
                <a:solidFill>
                  <a:srgbClr val="003947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500" b="1" kern="0" spc="50" dirty="0">
                <a:solidFill>
                  <a:srgbClr val="00394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自主逆变器设计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5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50"/>
              </a:lnSpc>
              <a:spcBef>
                <a:spcPts val="5"/>
              </a:spcBef>
            </a:pPr>
            <a:r>
              <a:rPr sz="1500" kern="0" spc="60" dirty="0">
                <a:solidFill>
                  <a:srgbClr val="003947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500" kern="0" spc="590" dirty="0">
                <a:solidFill>
                  <a:srgbClr val="003947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500" b="1" kern="0" spc="60" dirty="0">
                <a:solidFill>
                  <a:srgbClr val="00394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减速器设计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2" name="group 12"/>
          <p:cNvGrpSpPr/>
          <p:nvPr/>
        </p:nvGrpSpPr>
        <p:grpSpPr>
          <a:xfrm rot="21600000">
            <a:off x="1269409" y="6600443"/>
            <a:ext cx="10751901" cy="143256"/>
            <a:chOff x="0" y="0"/>
            <a:chExt cx="10751901" cy="143256"/>
          </a:xfrm>
        </p:grpSpPr>
        <p:pic>
          <p:nvPicPr>
            <p:cNvPr id="108" name="picture 10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600000">
              <a:off x="0" y="0"/>
              <a:ext cx="10751901" cy="143256"/>
            </a:xfrm>
            <a:prstGeom prst="rect">
              <a:avLst/>
            </a:prstGeom>
          </p:spPr>
        </p:pic>
        <p:sp>
          <p:nvSpPr>
            <p:cNvPr id="110" name="textbox 110"/>
            <p:cNvSpPr/>
            <p:nvPr/>
          </p:nvSpPr>
          <p:spPr>
            <a:xfrm>
              <a:off x="-12700" y="-12700"/>
              <a:ext cx="10777855" cy="19303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</a:pPr>
              <a:endParaRPr sz="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0578465" algn="l" rtl="0" eaLnBrk="0">
                <a:lnSpc>
                  <a:spcPct val="80000"/>
                </a:lnSpc>
                <a:spcBef>
                  <a:spcPts val="5"/>
                </a:spcBef>
              </a:pPr>
              <a:r>
                <a:rPr sz="800" kern="0" spc="-2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4</a:t>
              </a:r>
              <a:endParaRPr sz="8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112" name="textbox 112"/>
          <p:cNvSpPr/>
          <p:nvPr/>
        </p:nvSpPr>
        <p:spPr>
          <a:xfrm>
            <a:off x="984510" y="1891792"/>
            <a:ext cx="8010525" cy="2330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7000"/>
              </a:lnSpc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截止到2022年6月份， 星驱已拥有专利85项，其中国际专利7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项，发明专利55项， 实用新型专利23项。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4" name="group 14"/>
          <p:cNvGrpSpPr/>
          <p:nvPr/>
        </p:nvGrpSpPr>
        <p:grpSpPr>
          <a:xfrm rot="21600000">
            <a:off x="0" y="673608"/>
            <a:ext cx="11951207" cy="45720"/>
            <a:chOff x="0" y="0"/>
            <a:chExt cx="11951207" cy="45720"/>
          </a:xfrm>
        </p:grpSpPr>
        <p:sp>
          <p:nvSpPr>
            <p:cNvPr id="114" name="path 114"/>
            <p:cNvSpPr/>
            <p:nvPr/>
          </p:nvSpPr>
          <p:spPr>
            <a:xfrm>
              <a:off x="0" y="0"/>
              <a:ext cx="5975603" cy="45720"/>
            </a:xfrm>
            <a:custGeom>
              <a:avLst/>
              <a:gdLst/>
              <a:ahLst/>
              <a:cxnLst/>
              <a:rect l="0" t="0" r="0" b="0"/>
              <a:pathLst>
                <a:path w="9410" h="72">
                  <a:moveTo>
                    <a:pt x="0" y="72"/>
                  </a:moveTo>
                  <a:lnTo>
                    <a:pt x="9410" y="72"/>
                  </a:lnTo>
                  <a:lnTo>
                    <a:pt x="9410" y="0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2C4245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6" name="path 116"/>
            <p:cNvSpPr/>
            <p:nvPr/>
          </p:nvSpPr>
          <p:spPr>
            <a:xfrm>
              <a:off x="5975603" y="0"/>
              <a:ext cx="5975603" cy="45720"/>
            </a:xfrm>
            <a:custGeom>
              <a:avLst/>
              <a:gdLst/>
              <a:ahLst/>
              <a:cxnLst/>
              <a:rect l="0" t="0" r="0" b="0"/>
              <a:pathLst>
                <a:path w="9410" h="72">
                  <a:moveTo>
                    <a:pt x="0" y="72"/>
                  </a:moveTo>
                  <a:lnTo>
                    <a:pt x="9410" y="72"/>
                  </a:lnTo>
                  <a:lnTo>
                    <a:pt x="9410" y="0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97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18" name="textbox 118"/>
          <p:cNvSpPr/>
          <p:nvPr/>
        </p:nvSpPr>
        <p:spPr>
          <a:xfrm>
            <a:off x="2016302" y="275361"/>
            <a:ext cx="1241425" cy="379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2400" b="1" kern="0" spc="-10" dirty="0">
                <a:solidFill>
                  <a:srgbClr val="2C42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产品介绍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0" name="picture 1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216878" y="136580"/>
            <a:ext cx="794856" cy="385266"/>
          </a:xfrm>
          <a:prstGeom prst="rect">
            <a:avLst/>
          </a:prstGeom>
        </p:spPr>
      </p:pic>
      <p:sp>
        <p:nvSpPr>
          <p:cNvPr id="122" name="textbox 122"/>
          <p:cNvSpPr/>
          <p:nvPr/>
        </p:nvSpPr>
        <p:spPr>
          <a:xfrm>
            <a:off x="1028748" y="331271"/>
            <a:ext cx="518159" cy="2489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</a:pPr>
            <a:r>
              <a:rPr sz="8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厂</a:t>
            </a:r>
            <a:r>
              <a:rPr sz="8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8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&lt;&gt;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800" kern="0" spc="7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5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0000"/>
              </a:lnSpc>
              <a:spcBef>
                <a:spcPts val="5"/>
              </a:spcBef>
            </a:pP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5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gy</a:t>
            </a: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24" name="picture 1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189790" y="343971"/>
            <a:ext cx="9919" cy="89481"/>
          </a:xfrm>
          <a:prstGeom prst="rect">
            <a:avLst/>
          </a:prstGeom>
        </p:spPr>
      </p:pic>
      <p:sp>
        <p:nvSpPr>
          <p:cNvPr id="126" name="path 126"/>
          <p:cNvSpPr/>
          <p:nvPr/>
        </p:nvSpPr>
        <p:spPr>
          <a:xfrm>
            <a:off x="1812035" y="115823"/>
            <a:ext cx="6096" cy="486283"/>
          </a:xfrm>
          <a:custGeom>
            <a:avLst/>
            <a:gdLst/>
            <a:ahLst/>
            <a:cxnLst/>
            <a:rect l="0" t="0" r="0" b="0"/>
            <a:pathLst>
              <a:path w="9" h="765">
                <a:moveTo>
                  <a:pt x="4" y="0"/>
                </a:moveTo>
                <a:lnTo>
                  <a:pt x="4" y="765"/>
                </a:lnTo>
              </a:path>
            </a:pathLst>
          </a:custGeom>
          <a:noFill/>
          <a:ln w="6096" cap="flat">
            <a:solidFill>
              <a:srgbClr val="2C4245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box 128"/>
          <p:cNvSpPr/>
          <p:nvPr/>
        </p:nvSpPr>
        <p:spPr>
          <a:xfrm>
            <a:off x="605434" y="1414068"/>
            <a:ext cx="10920094" cy="1280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3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3335" algn="l" rtl="0" eaLnBrk="0">
              <a:lnSpc>
                <a:spcPct val="115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电驱总成装配测试线采用高柔性机器人搬运、自动拧紧、自动压装、自动测量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、自动检测、自动气密、自动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加油、自动刷写、自动涂脂等自动化方案，能够在稳定高效基础上降低人员劳动强度、管控质量风险；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并配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置了多台国际一流供应商的电驱总成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EOL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性能测试台架，能够对产品实现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100%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的机械性能、电性能和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VH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性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能的高精度检测，保证交付产品的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100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%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合格。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0" name="picture 1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123688" y="2865120"/>
            <a:ext cx="4768595" cy="2601467"/>
          </a:xfrm>
          <a:prstGeom prst="rect">
            <a:avLst/>
          </a:prstGeom>
        </p:spPr>
      </p:pic>
      <p:pic>
        <p:nvPicPr>
          <p:cNvPr id="132" name="picture 1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726691" y="2883408"/>
            <a:ext cx="3249167" cy="2599944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1269409" y="6600443"/>
            <a:ext cx="10751901" cy="143256"/>
            <a:chOff x="0" y="0"/>
            <a:chExt cx="10751901" cy="143256"/>
          </a:xfrm>
        </p:grpSpPr>
        <p:pic>
          <p:nvPicPr>
            <p:cNvPr id="134" name="picture 1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10751901" cy="143256"/>
            </a:xfrm>
            <a:prstGeom prst="rect">
              <a:avLst/>
            </a:prstGeom>
          </p:spPr>
        </p:pic>
        <p:sp>
          <p:nvSpPr>
            <p:cNvPr id="136" name="textbox 136"/>
            <p:cNvSpPr/>
            <p:nvPr/>
          </p:nvSpPr>
          <p:spPr>
            <a:xfrm>
              <a:off x="-12700" y="-12700"/>
              <a:ext cx="10777855" cy="19240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4000"/>
                </a:lnSpc>
              </a:pPr>
              <a:endParaRPr sz="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0581640" algn="l" rtl="0" eaLnBrk="0">
                <a:lnSpc>
                  <a:spcPct val="79000"/>
                </a:lnSpc>
                <a:spcBef>
                  <a:spcPts val="0"/>
                </a:spcBef>
              </a:pPr>
              <a:r>
                <a:rPr sz="800" kern="0" spc="-2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5</a:t>
              </a:r>
              <a:endParaRPr sz="8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138" name="textbox 138"/>
          <p:cNvSpPr/>
          <p:nvPr/>
        </p:nvSpPr>
        <p:spPr>
          <a:xfrm>
            <a:off x="2432024" y="5873902"/>
            <a:ext cx="5767070" cy="2927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自动拧紧                                                       </a:t>
            </a:r>
            <a:r>
              <a:rPr sz="1800" kern="0" spc="-10" dirty="0">
                <a:solidFill>
                  <a:srgbClr val="666666">
                    <a:alpha val="100000"/>
                  </a:srgbClr>
                </a:solidFill>
                <a:latin typeface="Tahoma" panose="020B0604030504040204"/>
                <a:ea typeface="Tahoma" panose="020B0604030504040204"/>
                <a:cs typeface="Tahoma" panose="020B0604030504040204"/>
              </a:rPr>
              <a:t>E</a:t>
            </a:r>
            <a:r>
              <a:rPr sz="1800" kern="0" spc="-20" dirty="0">
                <a:solidFill>
                  <a:srgbClr val="666666">
                    <a:alpha val="100000"/>
                  </a:srgbClr>
                </a:solidFill>
                <a:latin typeface="Tahoma" panose="020B0604030504040204"/>
                <a:ea typeface="Tahoma" panose="020B0604030504040204"/>
                <a:cs typeface="Tahoma" panose="020B0604030504040204"/>
              </a:rPr>
              <a:t>OL </a:t>
            </a:r>
            <a:r>
              <a:rPr sz="1800" kern="0" spc="-20" dirty="0">
                <a:solidFill>
                  <a:srgbClr val="66666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测试台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0" name="textbox 140"/>
          <p:cNvSpPr/>
          <p:nvPr/>
        </p:nvSpPr>
        <p:spPr>
          <a:xfrm>
            <a:off x="2016302" y="275361"/>
            <a:ext cx="1953895" cy="379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2400" b="1" kern="0" spc="-10" dirty="0">
                <a:solidFill>
                  <a:srgbClr val="2C42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产线介绍</a:t>
            </a:r>
            <a:r>
              <a:rPr sz="2400" b="1" kern="0" spc="-10" dirty="0">
                <a:solidFill>
                  <a:srgbClr val="2C424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2400" b="1" kern="0" spc="-10" dirty="0">
                <a:solidFill>
                  <a:srgbClr val="2C42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总装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8" name="group 18"/>
          <p:cNvGrpSpPr/>
          <p:nvPr/>
        </p:nvGrpSpPr>
        <p:grpSpPr>
          <a:xfrm rot="21600000">
            <a:off x="0" y="673608"/>
            <a:ext cx="11951207" cy="45720"/>
            <a:chOff x="0" y="0"/>
            <a:chExt cx="11951207" cy="45720"/>
          </a:xfrm>
        </p:grpSpPr>
        <p:sp>
          <p:nvSpPr>
            <p:cNvPr id="142" name="path 142"/>
            <p:cNvSpPr/>
            <p:nvPr/>
          </p:nvSpPr>
          <p:spPr>
            <a:xfrm>
              <a:off x="0" y="0"/>
              <a:ext cx="5975603" cy="45720"/>
            </a:xfrm>
            <a:custGeom>
              <a:avLst/>
              <a:gdLst/>
              <a:ahLst/>
              <a:cxnLst/>
              <a:rect l="0" t="0" r="0" b="0"/>
              <a:pathLst>
                <a:path w="9410" h="72">
                  <a:moveTo>
                    <a:pt x="0" y="72"/>
                  </a:moveTo>
                  <a:lnTo>
                    <a:pt x="9410" y="72"/>
                  </a:lnTo>
                  <a:lnTo>
                    <a:pt x="9410" y="0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2C4245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4" name="path 144"/>
            <p:cNvSpPr/>
            <p:nvPr/>
          </p:nvSpPr>
          <p:spPr>
            <a:xfrm>
              <a:off x="5975603" y="0"/>
              <a:ext cx="5975603" cy="45720"/>
            </a:xfrm>
            <a:custGeom>
              <a:avLst/>
              <a:gdLst/>
              <a:ahLst/>
              <a:cxnLst/>
              <a:rect l="0" t="0" r="0" b="0"/>
              <a:pathLst>
                <a:path w="9410" h="72">
                  <a:moveTo>
                    <a:pt x="0" y="72"/>
                  </a:moveTo>
                  <a:lnTo>
                    <a:pt x="9410" y="72"/>
                  </a:lnTo>
                  <a:lnTo>
                    <a:pt x="9410" y="0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97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146" name="picture 1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16878" y="136580"/>
            <a:ext cx="794856" cy="385266"/>
          </a:xfrm>
          <a:prstGeom prst="rect">
            <a:avLst/>
          </a:prstGeom>
        </p:spPr>
      </p:pic>
      <p:sp>
        <p:nvSpPr>
          <p:cNvPr id="148" name="textbox 148"/>
          <p:cNvSpPr/>
          <p:nvPr/>
        </p:nvSpPr>
        <p:spPr>
          <a:xfrm>
            <a:off x="1028748" y="331271"/>
            <a:ext cx="518159" cy="2489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</a:pPr>
            <a:r>
              <a:rPr sz="8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厂</a:t>
            </a:r>
            <a:r>
              <a:rPr sz="8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8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&lt;&gt;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800" kern="0" spc="7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5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0000"/>
              </a:lnSpc>
              <a:spcBef>
                <a:spcPts val="5"/>
              </a:spcBef>
            </a:pP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5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gy</a:t>
            </a: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50" name="picture 1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89790" y="343971"/>
            <a:ext cx="9919" cy="89481"/>
          </a:xfrm>
          <a:prstGeom prst="rect">
            <a:avLst/>
          </a:prstGeom>
        </p:spPr>
      </p:pic>
      <p:sp>
        <p:nvSpPr>
          <p:cNvPr id="152" name="path 152"/>
          <p:cNvSpPr/>
          <p:nvPr/>
        </p:nvSpPr>
        <p:spPr>
          <a:xfrm>
            <a:off x="1812035" y="115823"/>
            <a:ext cx="6096" cy="486283"/>
          </a:xfrm>
          <a:custGeom>
            <a:avLst/>
            <a:gdLst/>
            <a:ahLst/>
            <a:cxnLst/>
            <a:rect l="0" t="0" r="0" b="0"/>
            <a:pathLst>
              <a:path w="9" h="765">
                <a:moveTo>
                  <a:pt x="4" y="0"/>
                </a:moveTo>
                <a:lnTo>
                  <a:pt x="4" y="765"/>
                </a:lnTo>
              </a:path>
            </a:pathLst>
          </a:custGeom>
          <a:noFill/>
          <a:ln w="6096" cap="flat">
            <a:solidFill>
              <a:srgbClr val="2C4245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1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138427" y="876300"/>
            <a:ext cx="5113019" cy="3834383"/>
          </a:xfrm>
          <a:prstGeom prst="rect">
            <a:avLst/>
          </a:prstGeom>
        </p:spPr>
      </p:pic>
      <p:pic>
        <p:nvPicPr>
          <p:cNvPr id="156" name="picture 1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675119" y="876300"/>
            <a:ext cx="2865119" cy="3820667"/>
          </a:xfrm>
          <a:prstGeom prst="rect">
            <a:avLst/>
          </a:prstGeom>
        </p:spPr>
      </p:pic>
      <p:sp>
        <p:nvSpPr>
          <p:cNvPr id="158" name="textbox 158"/>
          <p:cNvSpPr/>
          <p:nvPr/>
        </p:nvSpPr>
        <p:spPr>
          <a:xfrm>
            <a:off x="1213358" y="4853482"/>
            <a:ext cx="8253094" cy="11156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354965" algn="l" rtl="0" eaLnBrk="0">
              <a:lnSpc>
                <a:spcPct val="99000"/>
              </a:lnSpc>
              <a:spcBef>
                <a:spcPts val="0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控制器产线装配工位自动化率85%以上；全线采用了国际一流的全自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动送钉拧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紧系统，保证过程质量零风险的同时也提升了50%安装效率；测试设备10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0%自动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化运行， 通过气密检测、安规检测、性能测试、老化测试等多道工序检测分析， 保</a:t>
            </a:r>
            <a:r>
              <a:rPr sz="18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证出厂产品100%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合格。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0" name="group 20"/>
          <p:cNvGrpSpPr/>
          <p:nvPr/>
        </p:nvGrpSpPr>
        <p:grpSpPr>
          <a:xfrm rot="21600000">
            <a:off x="1269409" y="6600443"/>
            <a:ext cx="10751901" cy="143256"/>
            <a:chOff x="0" y="0"/>
            <a:chExt cx="10751901" cy="143256"/>
          </a:xfrm>
        </p:grpSpPr>
        <p:pic>
          <p:nvPicPr>
            <p:cNvPr id="160" name="picture 1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10751901" cy="143256"/>
            </a:xfrm>
            <a:prstGeom prst="rect">
              <a:avLst/>
            </a:prstGeom>
          </p:spPr>
        </p:pic>
        <p:sp>
          <p:nvSpPr>
            <p:cNvPr id="162" name="textbox 162"/>
            <p:cNvSpPr/>
            <p:nvPr/>
          </p:nvSpPr>
          <p:spPr>
            <a:xfrm>
              <a:off x="-12700" y="-12700"/>
              <a:ext cx="10777855" cy="19240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</a:pPr>
              <a:endParaRPr sz="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0581005" algn="l" rtl="0" eaLnBrk="0">
                <a:lnSpc>
                  <a:spcPct val="80000"/>
                </a:lnSpc>
                <a:spcBef>
                  <a:spcPts val="0"/>
                </a:spcBef>
              </a:pPr>
              <a:r>
                <a:rPr sz="800" kern="0" spc="-2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6</a:t>
              </a:r>
              <a:endParaRPr sz="8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164" name="textbox 164"/>
          <p:cNvSpPr/>
          <p:nvPr/>
        </p:nvSpPr>
        <p:spPr>
          <a:xfrm>
            <a:off x="2016302" y="275361"/>
            <a:ext cx="1953895" cy="379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2400" b="1" kern="0" spc="-10" dirty="0">
                <a:solidFill>
                  <a:srgbClr val="2C42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产线介绍</a:t>
            </a:r>
            <a:r>
              <a:rPr sz="2400" b="1" kern="0" spc="-10" dirty="0">
                <a:solidFill>
                  <a:srgbClr val="2C424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2400" b="1" kern="0" spc="-10" dirty="0">
                <a:solidFill>
                  <a:srgbClr val="2C42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电控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2" name="group 22"/>
          <p:cNvGrpSpPr/>
          <p:nvPr/>
        </p:nvGrpSpPr>
        <p:grpSpPr>
          <a:xfrm rot="21600000">
            <a:off x="0" y="673608"/>
            <a:ext cx="11951207" cy="45720"/>
            <a:chOff x="0" y="0"/>
            <a:chExt cx="11951207" cy="45720"/>
          </a:xfrm>
        </p:grpSpPr>
        <p:sp>
          <p:nvSpPr>
            <p:cNvPr id="166" name="path 166"/>
            <p:cNvSpPr/>
            <p:nvPr/>
          </p:nvSpPr>
          <p:spPr>
            <a:xfrm>
              <a:off x="0" y="0"/>
              <a:ext cx="5975603" cy="45720"/>
            </a:xfrm>
            <a:custGeom>
              <a:avLst/>
              <a:gdLst/>
              <a:ahLst/>
              <a:cxnLst/>
              <a:rect l="0" t="0" r="0" b="0"/>
              <a:pathLst>
                <a:path w="9410" h="72">
                  <a:moveTo>
                    <a:pt x="0" y="72"/>
                  </a:moveTo>
                  <a:lnTo>
                    <a:pt x="9410" y="72"/>
                  </a:lnTo>
                  <a:lnTo>
                    <a:pt x="9410" y="0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2C4245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8" name="path 168"/>
            <p:cNvSpPr/>
            <p:nvPr/>
          </p:nvSpPr>
          <p:spPr>
            <a:xfrm>
              <a:off x="5975603" y="0"/>
              <a:ext cx="5975603" cy="45720"/>
            </a:xfrm>
            <a:custGeom>
              <a:avLst/>
              <a:gdLst/>
              <a:ahLst/>
              <a:cxnLst/>
              <a:rect l="0" t="0" r="0" b="0"/>
              <a:pathLst>
                <a:path w="9410" h="72">
                  <a:moveTo>
                    <a:pt x="0" y="72"/>
                  </a:moveTo>
                  <a:lnTo>
                    <a:pt x="9410" y="72"/>
                  </a:lnTo>
                  <a:lnTo>
                    <a:pt x="9410" y="0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97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170" name="picture 1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16878" y="136580"/>
            <a:ext cx="794856" cy="385266"/>
          </a:xfrm>
          <a:prstGeom prst="rect">
            <a:avLst/>
          </a:prstGeom>
        </p:spPr>
      </p:pic>
      <p:sp>
        <p:nvSpPr>
          <p:cNvPr id="172" name="textbox 172"/>
          <p:cNvSpPr/>
          <p:nvPr/>
        </p:nvSpPr>
        <p:spPr>
          <a:xfrm>
            <a:off x="1028748" y="331271"/>
            <a:ext cx="518159" cy="2489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</a:pPr>
            <a:r>
              <a:rPr sz="8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厂</a:t>
            </a:r>
            <a:r>
              <a:rPr sz="8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8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&lt;&gt;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800" kern="0" spc="7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5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0000"/>
              </a:lnSpc>
              <a:spcBef>
                <a:spcPts val="5"/>
              </a:spcBef>
            </a:pP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5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gy</a:t>
            </a: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74" name="picture 1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89790" y="343971"/>
            <a:ext cx="9919" cy="89481"/>
          </a:xfrm>
          <a:prstGeom prst="rect">
            <a:avLst/>
          </a:prstGeom>
        </p:spPr>
      </p:pic>
      <p:sp>
        <p:nvSpPr>
          <p:cNvPr id="176" name="path 176"/>
          <p:cNvSpPr/>
          <p:nvPr/>
        </p:nvSpPr>
        <p:spPr>
          <a:xfrm>
            <a:off x="1812035" y="115823"/>
            <a:ext cx="6096" cy="486283"/>
          </a:xfrm>
          <a:custGeom>
            <a:avLst/>
            <a:gdLst/>
            <a:ahLst/>
            <a:cxnLst/>
            <a:rect l="0" t="0" r="0" b="0"/>
            <a:pathLst>
              <a:path w="9" h="765">
                <a:moveTo>
                  <a:pt x="4" y="0"/>
                </a:moveTo>
                <a:lnTo>
                  <a:pt x="4" y="765"/>
                </a:lnTo>
              </a:path>
            </a:pathLst>
          </a:custGeom>
          <a:noFill/>
          <a:ln w="6096" cap="flat">
            <a:solidFill>
              <a:srgbClr val="2C4245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1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54508" y="871728"/>
            <a:ext cx="6289548" cy="4067555"/>
          </a:xfrm>
          <a:prstGeom prst="rect">
            <a:avLst/>
          </a:prstGeom>
        </p:spPr>
      </p:pic>
      <p:pic>
        <p:nvPicPr>
          <p:cNvPr id="180" name="picture 1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856476" y="769619"/>
            <a:ext cx="3108959" cy="3828288"/>
          </a:xfrm>
          <a:prstGeom prst="rect">
            <a:avLst/>
          </a:prstGeom>
        </p:spPr>
      </p:pic>
      <p:sp>
        <p:nvSpPr>
          <p:cNvPr id="182" name="textbox 182"/>
          <p:cNvSpPr/>
          <p:nvPr/>
        </p:nvSpPr>
        <p:spPr>
          <a:xfrm>
            <a:off x="336604" y="5134787"/>
            <a:ext cx="6423659" cy="12636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5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1430" algn="l" rtl="0" eaLnBrk="0">
              <a:lnSpc>
                <a:spcPct val="109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电机转子线采用高柔性的机器人自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动上下线布局；物料采用不停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机补充，开动率可达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100%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；由送进、锁模、转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台、油压、电气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9050" indent="-6350" algn="l" rtl="0" eaLnBrk="0">
              <a:lnSpc>
                <a:spcPct val="107000"/>
              </a:lnSpc>
              <a:spcBef>
                <a:spcPts val="44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等装置组成的全自动成型的注塑机；并配置分辨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率可达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0.1g.mm/kg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的申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克动平衡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100%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测量设备。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4" name="textbox 184"/>
          <p:cNvSpPr/>
          <p:nvPr/>
        </p:nvSpPr>
        <p:spPr>
          <a:xfrm>
            <a:off x="10092918" y="1227893"/>
            <a:ext cx="1598294" cy="41865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5880" algn="l" rtl="0" eaLnBrk="0">
              <a:lnSpc>
                <a:spcPct val="98000"/>
              </a:lnSpc>
            </a:pPr>
            <a:r>
              <a:rPr sz="1800" kern="0" spc="-50" dirty="0">
                <a:solidFill>
                  <a:srgbClr val="66666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自动搬运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5880" algn="l" rtl="0" eaLnBrk="0">
              <a:lnSpc>
                <a:spcPct val="97000"/>
              </a:lnSpc>
              <a:spcBef>
                <a:spcPts val="550"/>
              </a:spcBef>
            </a:pPr>
            <a:r>
              <a:rPr sz="1800" kern="0" spc="-50" dirty="0">
                <a:solidFill>
                  <a:srgbClr val="66666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自动压装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4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  <a:spcBef>
                <a:spcPts val="0"/>
              </a:spcBef>
            </a:pPr>
            <a:r>
              <a:rPr sz="1800" kern="0" spc="-30" dirty="0">
                <a:solidFill>
                  <a:srgbClr val="66666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自动动平衡检测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86" name="picture 1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918959" y="4700016"/>
            <a:ext cx="3108959" cy="1732787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 rot="21600000">
            <a:off x="1269409" y="6600443"/>
            <a:ext cx="10751901" cy="143256"/>
            <a:chOff x="0" y="0"/>
            <a:chExt cx="10751901" cy="143256"/>
          </a:xfrm>
        </p:grpSpPr>
        <p:pic>
          <p:nvPicPr>
            <p:cNvPr id="188" name="picture 18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10751901" cy="143256"/>
            </a:xfrm>
            <a:prstGeom prst="rect">
              <a:avLst/>
            </a:prstGeom>
          </p:spPr>
        </p:pic>
        <p:sp>
          <p:nvSpPr>
            <p:cNvPr id="190" name="textbox 190"/>
            <p:cNvSpPr/>
            <p:nvPr/>
          </p:nvSpPr>
          <p:spPr>
            <a:xfrm>
              <a:off x="-12700" y="-12700"/>
              <a:ext cx="10777855" cy="19303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4000"/>
                </a:lnSpc>
              </a:pPr>
              <a:endParaRPr sz="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0581640" algn="l" rtl="0" eaLnBrk="0">
                <a:lnSpc>
                  <a:spcPct val="79000"/>
                </a:lnSpc>
                <a:spcBef>
                  <a:spcPts val="0"/>
                </a:spcBef>
              </a:pPr>
              <a:r>
                <a:rPr sz="800" kern="0" spc="-2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7</a:t>
              </a:r>
              <a:endParaRPr sz="8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192" name="textbox 192"/>
          <p:cNvSpPr/>
          <p:nvPr/>
        </p:nvSpPr>
        <p:spPr>
          <a:xfrm>
            <a:off x="2016302" y="275361"/>
            <a:ext cx="1953895" cy="379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2400" b="1" kern="0" spc="-10" dirty="0">
                <a:solidFill>
                  <a:srgbClr val="2C42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产线介绍</a:t>
            </a:r>
            <a:r>
              <a:rPr sz="2400" b="1" kern="0" spc="-10" dirty="0">
                <a:solidFill>
                  <a:srgbClr val="2C424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2400" b="1" kern="0" spc="-10" dirty="0">
                <a:solidFill>
                  <a:srgbClr val="2C424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电机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6" name="group 26"/>
          <p:cNvGrpSpPr/>
          <p:nvPr/>
        </p:nvGrpSpPr>
        <p:grpSpPr>
          <a:xfrm rot="21600000">
            <a:off x="0" y="673608"/>
            <a:ext cx="11951207" cy="45720"/>
            <a:chOff x="0" y="0"/>
            <a:chExt cx="11951207" cy="45720"/>
          </a:xfrm>
        </p:grpSpPr>
        <p:sp>
          <p:nvSpPr>
            <p:cNvPr id="194" name="path 194"/>
            <p:cNvSpPr/>
            <p:nvPr/>
          </p:nvSpPr>
          <p:spPr>
            <a:xfrm>
              <a:off x="0" y="0"/>
              <a:ext cx="5975603" cy="45720"/>
            </a:xfrm>
            <a:custGeom>
              <a:avLst/>
              <a:gdLst/>
              <a:ahLst/>
              <a:cxnLst/>
              <a:rect l="0" t="0" r="0" b="0"/>
              <a:pathLst>
                <a:path w="9410" h="72">
                  <a:moveTo>
                    <a:pt x="0" y="72"/>
                  </a:moveTo>
                  <a:lnTo>
                    <a:pt x="9410" y="72"/>
                  </a:lnTo>
                  <a:lnTo>
                    <a:pt x="9410" y="0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2C4245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96" name="path 196"/>
            <p:cNvSpPr/>
            <p:nvPr/>
          </p:nvSpPr>
          <p:spPr>
            <a:xfrm>
              <a:off x="5975603" y="0"/>
              <a:ext cx="5975603" cy="45720"/>
            </a:xfrm>
            <a:custGeom>
              <a:avLst/>
              <a:gdLst/>
              <a:ahLst/>
              <a:cxnLst/>
              <a:rect l="0" t="0" r="0" b="0"/>
              <a:pathLst>
                <a:path w="9410" h="72">
                  <a:moveTo>
                    <a:pt x="0" y="72"/>
                  </a:moveTo>
                  <a:lnTo>
                    <a:pt x="9410" y="72"/>
                  </a:lnTo>
                  <a:lnTo>
                    <a:pt x="9410" y="0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97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198" name="picture 1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16878" y="136580"/>
            <a:ext cx="794856" cy="385266"/>
          </a:xfrm>
          <a:prstGeom prst="rect">
            <a:avLst/>
          </a:prstGeom>
        </p:spPr>
      </p:pic>
      <p:sp>
        <p:nvSpPr>
          <p:cNvPr id="200" name="textbox 200"/>
          <p:cNvSpPr/>
          <p:nvPr/>
        </p:nvSpPr>
        <p:spPr>
          <a:xfrm>
            <a:off x="1028748" y="331271"/>
            <a:ext cx="518159" cy="2489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</a:pPr>
            <a:r>
              <a:rPr sz="8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厂</a:t>
            </a:r>
            <a:r>
              <a:rPr sz="8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8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&lt;&gt;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800" kern="0" spc="7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</a:t>
            </a: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5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0000"/>
              </a:lnSpc>
              <a:spcBef>
                <a:spcPts val="5"/>
              </a:spcBef>
            </a:pP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r>
              <a:rPr sz="5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5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gy</a:t>
            </a: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02" name="picture 2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189790" y="343971"/>
            <a:ext cx="9919" cy="89481"/>
          </a:xfrm>
          <a:prstGeom prst="rect">
            <a:avLst/>
          </a:prstGeom>
        </p:spPr>
      </p:pic>
      <p:sp>
        <p:nvSpPr>
          <p:cNvPr id="204" name="path 204"/>
          <p:cNvSpPr/>
          <p:nvPr/>
        </p:nvSpPr>
        <p:spPr>
          <a:xfrm>
            <a:off x="1812035" y="115823"/>
            <a:ext cx="6096" cy="486283"/>
          </a:xfrm>
          <a:custGeom>
            <a:avLst/>
            <a:gdLst/>
            <a:ahLst/>
            <a:cxnLst/>
            <a:rect l="0" t="0" r="0" b="0"/>
            <a:pathLst>
              <a:path w="9" h="765">
                <a:moveTo>
                  <a:pt x="4" y="0"/>
                </a:moveTo>
                <a:lnTo>
                  <a:pt x="4" y="765"/>
                </a:lnTo>
              </a:path>
            </a:pathLst>
          </a:custGeom>
          <a:noFill/>
          <a:ln w="6096" cap="flat">
            <a:solidFill>
              <a:srgbClr val="2C4245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384.4,&quot;left&quot;:41.7,&quot;top&quot;:120.35,&quot;width&quot;:861.7}"/>
</p:tagLst>
</file>

<file path=ppt/tags/tag10.xml><?xml version="1.0" encoding="utf-8"?>
<p:tagLst xmlns:p="http://schemas.openxmlformats.org/presentationml/2006/main">
  <p:tag name="KSO_WM_DIAGRAM_VIRTUALLY_FRAME" val="{&quot;height&quot;:384.4,&quot;left&quot;:41.7,&quot;top&quot;:120.35,&quot;width&quot;:861.7}"/>
</p:tagLst>
</file>

<file path=ppt/tags/tag11.xml><?xml version="1.0" encoding="utf-8"?>
<p:tagLst xmlns:p="http://schemas.openxmlformats.org/presentationml/2006/main">
  <p:tag name="KSO_WM_DIAGRAM_VIRTUALLY_FRAME" val="{&quot;height&quot;:384.4,&quot;left&quot;:41.7,&quot;top&quot;:120.35,&quot;width&quot;:861.7}"/>
</p:tagLst>
</file>

<file path=ppt/tags/tag12.xml><?xml version="1.0" encoding="utf-8"?>
<p:tagLst xmlns:p="http://schemas.openxmlformats.org/presentationml/2006/main">
  <p:tag name="KSO_WM_DIAGRAM_VIRTUALLY_FRAME" val="{&quot;height&quot;:384.4,&quot;left&quot;:41.7,&quot;top&quot;:120.35,&quot;width&quot;:861.7}"/>
</p:tagLst>
</file>

<file path=ppt/tags/tag13.xml><?xml version="1.0" encoding="utf-8"?>
<p:tagLst xmlns:p="http://schemas.openxmlformats.org/presentationml/2006/main">
  <p:tag name="commondata" val="eyJoZGlkIjoiODA4MzQyN2Y0ZjU1ZTk2NjVhMTFhOGMxYTgxZDY2MGMifQ=="/>
  <p:tag name="resource_record_key" val="{&quot;13&quot;:[19971666,4532414,4705195,4680684]}"/>
</p:tagLst>
</file>

<file path=ppt/tags/tag2.xml><?xml version="1.0" encoding="utf-8"?>
<p:tagLst xmlns:p="http://schemas.openxmlformats.org/presentationml/2006/main">
  <p:tag name="KSO_WM_DIAGRAM_VIRTUALLY_FRAME" val="{&quot;height&quot;:384.4,&quot;left&quot;:41.7,&quot;top&quot;:120.35,&quot;width&quot;:861.7}"/>
</p:tagLst>
</file>

<file path=ppt/tags/tag3.xml><?xml version="1.0" encoding="utf-8"?>
<p:tagLst xmlns:p="http://schemas.openxmlformats.org/presentationml/2006/main">
  <p:tag name="KSO_WM_DIAGRAM_VIRTUALLY_FRAME" val="{&quot;height&quot;:384.4,&quot;left&quot;:41.7,&quot;top&quot;:120.35,&quot;width&quot;:861.7}"/>
</p:tagLst>
</file>

<file path=ppt/tags/tag4.xml><?xml version="1.0" encoding="utf-8"?>
<p:tagLst xmlns:p="http://schemas.openxmlformats.org/presentationml/2006/main">
  <p:tag name="KSO_WM_DIAGRAM_VIRTUALLY_FRAME" val="{&quot;height&quot;:384.4,&quot;left&quot;:41.7,&quot;top&quot;:120.35,&quot;width&quot;:861.7}"/>
</p:tagLst>
</file>

<file path=ppt/tags/tag5.xml><?xml version="1.0" encoding="utf-8"?>
<p:tagLst xmlns:p="http://schemas.openxmlformats.org/presentationml/2006/main">
  <p:tag name="KSO_WM_DIAGRAM_VIRTUALLY_FRAME" val="{&quot;height&quot;:384.4,&quot;left&quot;:41.7,&quot;top&quot;:120.35,&quot;width&quot;:861.7}"/>
</p:tagLst>
</file>

<file path=ppt/tags/tag6.xml><?xml version="1.0" encoding="utf-8"?>
<p:tagLst xmlns:p="http://schemas.openxmlformats.org/presentationml/2006/main">
  <p:tag name="KSO_WM_DIAGRAM_VIRTUALLY_FRAME" val="{&quot;height&quot;:384.4,&quot;left&quot;:41.7,&quot;top&quot;:120.35,&quot;width&quot;:861.7}"/>
</p:tagLst>
</file>

<file path=ppt/tags/tag7.xml><?xml version="1.0" encoding="utf-8"?>
<p:tagLst xmlns:p="http://schemas.openxmlformats.org/presentationml/2006/main">
  <p:tag name="KSO_WM_DIAGRAM_VIRTUALLY_FRAME" val="{&quot;height&quot;:384.4,&quot;left&quot;:41.7,&quot;top&quot;:120.35,&quot;width&quot;:861.7}"/>
</p:tagLst>
</file>

<file path=ppt/tags/tag8.xml><?xml version="1.0" encoding="utf-8"?>
<p:tagLst xmlns:p="http://schemas.openxmlformats.org/presentationml/2006/main">
  <p:tag name="KSO_WM_DIAGRAM_VIRTUALLY_FRAME" val="{&quot;height&quot;:384.4,&quot;left&quot;:41.7,&quot;top&quot;:120.35,&quot;width&quot;:861.7}"/>
</p:tagLst>
</file>

<file path=ppt/tags/tag9.xml><?xml version="1.0" encoding="utf-8"?>
<p:tagLst xmlns:p="http://schemas.openxmlformats.org/presentationml/2006/main">
  <p:tag name="KSO_WM_DIAGRAM_VIRTUALLY_FRAME" val="{&quot;height&quot;:384.4,&quot;left&quot;:41.7,&quot;top&quot;:120.35,&quot;width&quot;:861.7}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3035</Words>
  <Application>WPS 演示</Application>
  <PresentationFormat/>
  <Paragraphs>349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</vt:lpstr>
      <vt:lpstr>宋体</vt:lpstr>
      <vt:lpstr>Wingdings</vt:lpstr>
      <vt:lpstr>Arial</vt:lpstr>
      <vt:lpstr>微软雅黑</vt:lpstr>
      <vt:lpstr>Calibri</vt:lpstr>
      <vt:lpstr>Wingdings</vt:lpstr>
      <vt:lpstr>Tahoma</vt:lpstr>
      <vt:lpstr>楷体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孟庆鑫</cp:lastModifiedBy>
  <cp:revision>36</cp:revision>
  <dcterms:created xsi:type="dcterms:W3CDTF">2024-10-30T00:52:00Z</dcterms:created>
  <dcterms:modified xsi:type="dcterms:W3CDTF">2025-12-25T09:34:29Z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wqlLaW5nc29mdCBQREYgdG8gV1BTIDEwMA</vt:lpwstr>
  </property>
  <property fmtid="{D5CDD505-2E9C-101B-9397-08002B2CF9AE}" pid="3" name="Created">
    <vt:filetime>2024-11-06T16:43:10Z</vt:filetime>
  </property>
  <property fmtid="{D5CDD505-2E9C-101B-9397-08002B2CF9AE}" pid="4" name="ICV">
    <vt:lpwstr>FE0004B92E674F748F6F005BDDBA6556_13</vt:lpwstr>
  </property>
  <property fmtid="{D5CDD505-2E9C-101B-9397-08002B2CF9AE}" pid="5" name="KSOProductBuildVer">
    <vt:lpwstr>2052-12.1.0.21541</vt:lpwstr>
  </property>
</Properties>
</file>