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叶波" initials="叶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3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9170B-CDF8-47BC-8D18-FB2C3898C90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944D3F6-F1AE-4E03-877C-970E72391350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4985E4A-3DB1-49E3-90EF-09AFD0AAF2D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143375" y="6635750"/>
            <a:ext cx="17145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25">
                <a:latin typeface="+mn-lt"/>
                <a:ea typeface="+mn-ea"/>
              </a:defRPr>
            </a:lvl1pPr>
          </a:lstStyle>
          <a:p>
            <a:pPr>
              <a:defRPr/>
            </a:pPr>
            <a:fld id="{0C463669-4BF2-4824-8946-1D655D3D9181}" type="datetimeFigureOut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tags" Target="../tags/tag1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tags" Target="../tags/tag2.xml"/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tags" Target="../tags/tag4.xml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231717" y="3126179"/>
            <a:ext cx="120022" cy="1200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6" name="椭圆 5"/>
          <p:cNvSpPr/>
          <p:nvPr/>
        </p:nvSpPr>
        <p:spPr>
          <a:xfrm>
            <a:off x="4056413" y="3134085"/>
            <a:ext cx="163967" cy="1639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7" name="椭圆 6"/>
          <p:cNvSpPr/>
          <p:nvPr/>
        </p:nvSpPr>
        <p:spPr>
          <a:xfrm>
            <a:off x="4799126" y="3134085"/>
            <a:ext cx="163967" cy="1639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BFDFE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8" name="文本框 7"/>
          <p:cNvSpPr txBox="1"/>
          <p:nvPr/>
        </p:nvSpPr>
        <p:spPr>
          <a:xfrm>
            <a:off x="3780155" y="404495"/>
            <a:ext cx="5309235" cy="1870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零跑汽车有限公司</a:t>
            </a:r>
            <a:endParaRPr lang="en-US" altLang="zh-CN" sz="36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校园招聘</a:t>
            </a:r>
            <a:endParaRPr lang="zh-CN" altLang="en-US" sz="36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4" name="图片 3" descr="0578e968a5ba6d740db34bf97940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0"/>
            <a:ext cx="4010025" cy="6858000"/>
          </a:xfrm>
          <a:prstGeom prst="rect">
            <a:avLst/>
          </a:prstGeom>
        </p:spPr>
      </p:pic>
      <p:pic>
        <p:nvPicPr>
          <p:cNvPr id="10" name="图片 9" descr="5c74d5e1479493bec1a8f351b1069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95" y="2708910"/>
            <a:ext cx="5040000" cy="41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12500" decel="86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2.22222E-6 L 4.16667E-6 0.00023 C -0.00026 -0.00972 -0.00052 -0.01922 -0.00092 -0.02871 C -0.00144 -0.04074 -0.00209 -0.0507 -0.00274 -0.0625 C -0.00248 -0.09005 -0.00248 -0.11783 -0.00183 -0.14537 C -0.00183 -0.14769 -0.00118 -0.14977 -0.00092 -0.15209 C -0.00052 -0.15602 -0.00039 -0.15996 4.16667E-6 -0.16389 C 0.00026 -0.16551 0.00078 -0.16713 0.00104 -0.16898 C 0.00351 -0.18519 0.0013 -0.17824 0.00481 -0.1875 C 0.00625 -0.19769 0.00533 -0.1919 0.00768 -0.2044 C 0.00794 -0.20602 0.00846 -0.20764 0.00859 -0.20949 C 0.00989 -0.2213 0.00898 -0.21505 0.01145 -0.22801 C 0.01171 -0.22963 0.01198 -0.23148 0.01237 -0.2331 C 0.01302 -0.23519 0.0138 -0.2375 0.01432 -0.23982 C 0.01536 -0.24468 0.01562 -0.25185 0.01614 -0.25672 C 0.01731 -0.26551 0.01705 -0.2581 0.01901 -0.26852 C 0.01992 -0.27292 0.02018 -0.27755 0.02096 -0.28218 L 0.02382 -0.29722 C 0.02408 -0.29884 0.02448 -0.30047 0.02474 -0.30232 C 0.02513 -0.3044 0.02539 -0.30672 0.02565 -0.30903 C 0.02604 -0.31227 0.02617 -0.31574 0.02669 -0.31922 C 0.02682 -0.32084 0.02734 -0.32246 0.0276 -0.32408 C 0.02799 -0.32639 0.02812 -0.32871 0.02851 -0.33102 C 0.02903 -0.3338 0.02994 -0.33681 0.03046 -0.33935 C 0.03086 -0.34167 0.03099 -0.34398 0.03138 -0.34607 C 0.03203 -0.34954 0.03268 -0.35278 0.03333 -0.35625 L 0.03424 -0.36158 C 0.03463 -0.36736 0.03502 -0.37963 0.03619 -0.38658 C 0.03658 -0.38959 0.03737 -0.39213 0.03802 -0.39514 C 0.03841 -0.40023 0.03906 -0.40509 0.03906 -0.41019 C 0.03906 -0.47871 0.04062 -0.46134 0.03711 -0.49306 C 0.03671 -0.50023 0.03658 -0.50764 0.03619 -0.51505 C 0.0358 -0.51922 0.03489 -0.52246 0.03424 -0.52639 C 0.03385 -0.52871 0.03359 -0.53102 0.03333 -0.53334 C 0.03294 -0.53634 0.03294 -0.53912 0.03229 -0.54167 C 0.0319 -0.54375 0.03112 -0.54537 0.03046 -0.54722 C 0.02812 -0.56366 0.03125 -0.5463 0.0276 -0.55718 C 0.02708 -0.55834 0.02708 -0.56042 0.02669 -0.56204 C 0.02421 -0.57246 0.02552 -0.56551 0.02291 -0.57408 C 0.02213 -0.57616 0.02161 -0.57847 0.02096 -0.58079 C 0.02044 -0.58241 0.01966 -0.58403 0.01901 -0.58588 C 0.01836 -0.58797 0.01796 -0.59051 0.01718 -0.59259 C 0.01601 -0.59514 0.01458 -0.59676 0.01341 -0.59931 C 0.01263 -0.60093 0.01198 -0.60255 0.01145 -0.6044 C 0.0108 -0.60648 0.01041 -0.60926 0.0095 -0.61111 C 0.00846 -0.6132 0.00703 -0.61435 0.00573 -0.61621 C 0.00507 -0.61713 0.00442 -0.61852 0.0039 -0.61945 C 0.00117 -0.6338 0.00494 -0.61644 0.00104 -0.62801 C -0.00209 -0.63704 0.00286 -0.62963 -0.00274 -0.63634 C -0.00313 -0.6382 -0.00326 -0.63982 -0.00378 -0.64097 C -0.00469 -0.64398 -0.00717 -0.64653 -0.00847 -0.64792 C -0.00886 -0.64977 -0.00899 -0.65162 -0.00951 -0.65301 C -0.0099 -0.6544 -0.0112 -0.65486 -0.01133 -0.65648 C -0.0125 -0.66945 -0.01224 -0.68959 -0.01224 -0.70371 L -0.00274 -0.74769 " pathEditMode="relative" rAng="0" ptsTypes="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37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12500" decel="86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-4.81481E-6 L -4.16667E-6 0.00024 C -0.00026 -0.00972 -0.00052 -0.01921 -0.00091 -0.0287 C -0.00143 -0.04074 -0.00208 -0.05069 -0.00273 -0.0625 C -0.00247 -0.09004 -0.00247 -0.11782 -0.00182 -0.14537 C -0.00182 -0.14768 -0.00117 -0.14976 -0.00091 -0.15208 C -0.00052 -0.15601 -0.00039 -0.15995 -4.16667E-6 -0.16388 C 0.00026 -0.1655 0.00079 -0.16712 0.00105 -0.16898 C 0.00352 -0.18518 0.00131 -0.17824 0.00482 -0.1875 C 0.00625 -0.19768 0.00534 -0.19189 0.00769 -0.20439 C 0.00795 -0.20601 0.00847 -0.20763 0.0086 -0.20949 C 0.0099 -0.22129 0.00899 -0.21504 0.01146 -0.228 C 0.01172 -0.22962 0.01198 -0.23148 0.01237 -0.2331 C 0.01303 -0.23518 0.01381 -0.2375 0.01433 -0.23981 C 0.01537 -0.24467 0.01563 -0.25185 0.01615 -0.25671 C 0.01732 -0.2655 0.01706 -0.2581 0.01901 -0.26851 C 0.01993 -0.27291 0.02019 -0.27754 0.02097 -0.28217 L 0.02383 -0.29722 C 0.02409 -0.29884 0.02448 -0.30046 0.02474 -0.30231 C 0.02513 -0.30439 0.02539 -0.30671 0.02566 -0.30902 C 0.02605 -0.31226 0.02618 -0.31574 0.0267 -0.31921 C 0.02683 -0.32083 0.02735 -0.32245 0.02761 -0.32407 C 0.028 -0.32638 0.02813 -0.3287 0.02852 -0.33101 C 0.02904 -0.33379 0.02995 -0.3368 0.03047 -0.33935 C 0.03086 -0.34166 0.03099 -0.34398 0.03138 -0.34606 C 0.03204 -0.34953 0.03269 -0.35277 0.03334 -0.35625 L 0.03425 -0.36157 C 0.03464 -0.36736 0.03503 -0.37962 0.0362 -0.38657 C 0.03659 -0.38958 0.03737 -0.39212 0.03803 -0.39513 C 0.03842 -0.40023 0.03907 -0.40509 0.03907 -0.41018 C 0.03907 -0.4787 0.04063 -0.46134 0.03711 -0.49305 C 0.03672 -0.50023 0.03659 -0.50763 0.0362 -0.51481 C 0.03581 -0.51921 0.0349 -0.52245 0.03425 -0.52638 C 0.03386 -0.5287 0.0336 -0.53101 0.03334 -0.53333 C 0.03295 -0.53634 0.03295 -0.53912 0.0323 -0.54166 C 0.03191 -0.54375 0.03112 -0.54537 0.03047 -0.54699 C 0.02813 -0.56365 0.03125 -0.54629 0.02761 -0.55717 C 0.02709 -0.55833 0.02709 -0.56041 0.0267 -0.56203 C 0.02422 -0.57245 0.02553 -0.5655 0.02292 -0.57407 C 0.02214 -0.57615 0.02162 -0.57847 0.02097 -0.58078 C 0.02045 -0.5824 0.01967 -0.58402 0.01901 -0.58587 C 0.01836 -0.58796 0.01797 -0.5905 0.01719 -0.59259 C 0.01602 -0.59513 0.01459 -0.59675 0.01342 -0.5993 C 0.01263 -0.60092 0.01198 -0.60254 0.01146 -0.60439 C 0.01081 -0.60648 0.01042 -0.60925 0.00951 -0.61111 C 0.00847 -0.61319 0.00704 -0.61435 0.00573 -0.6162 C 0.00508 -0.61712 0.00443 -0.61851 0.00391 -0.61944 C 0.00118 -0.63379 0.00495 -0.61643 0.00105 -0.628 C -0.00208 -0.63703 0.00287 -0.62962 -0.00273 -0.63634 C -0.00312 -0.63819 -0.00325 -0.63981 -0.00377 -0.6412 C -0.00468 -0.64398 -0.00716 -0.64652 -0.00846 -0.64791 C -0.00885 -0.64976 -0.00898 -0.65162 -0.0095 -0.653 C -0.00989 -0.65439 -0.01119 -0.65486 -0.01132 -0.65648 C -0.0125 -0.66944 -0.01224 -0.68958 -0.01224 -0.7037 L -0.00273 -0.74768 " pathEditMode="relative" rAng="0" ptsTypes="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373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12500" decel="86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95833E-6 -4.81481E-6 L -3.95833E-6 0.00024 C -0.00026 -0.00972 -0.00052 -0.01921 -0.00091 -0.0287 C -0.00143 -0.04074 -0.00208 -0.05069 -0.00273 -0.0625 C -0.00247 -0.09004 -0.00247 -0.11782 -0.00182 -0.14537 C -0.00182 -0.14768 -0.00117 -0.14976 -0.00091 -0.15208 C -0.00052 -0.15601 -0.00039 -0.15995 -3.95833E-6 -0.16388 C 0.00026 -0.1655 0.00079 -0.16712 0.00105 -0.16898 C 0.00352 -0.18518 0.00131 -0.17824 0.00482 -0.1875 C 0.00625 -0.19768 0.00534 -0.19189 0.00769 -0.20439 C 0.00795 -0.20601 0.00847 -0.20763 0.0086 -0.20949 C 0.0099 -0.22129 0.00899 -0.21504 0.01146 -0.228 C 0.01172 -0.22962 0.01198 -0.23148 0.01237 -0.2331 C 0.01302 -0.23518 0.01381 -0.2375 0.01433 -0.23981 C 0.01537 -0.24467 0.01563 -0.25185 0.01615 -0.25671 C 0.01732 -0.2655 0.01706 -0.2581 0.01901 -0.26851 C 0.01993 -0.27291 0.02019 -0.27754 0.02097 -0.28217 L 0.02383 -0.29722 C 0.02409 -0.29884 0.02448 -0.30046 0.02474 -0.30231 C 0.02513 -0.30439 0.02539 -0.30671 0.02566 -0.30902 C 0.02605 -0.31226 0.02618 -0.31574 0.0267 -0.31921 C 0.02683 -0.32083 0.02735 -0.32245 0.02761 -0.32407 C 0.028 -0.32638 0.02813 -0.3287 0.02852 -0.33101 C 0.02904 -0.33379 0.02995 -0.3368 0.03047 -0.33935 C 0.03086 -0.34166 0.03099 -0.34398 0.03138 -0.34606 C 0.03204 -0.34953 0.03269 -0.35277 0.03334 -0.35625 L 0.03425 -0.36157 C 0.03464 -0.36736 0.03503 -0.37962 0.0362 -0.38657 C 0.03659 -0.38958 0.03737 -0.39212 0.03802 -0.39513 C 0.03842 -0.40023 0.03907 -0.40509 0.03907 -0.41018 C 0.03907 -0.4787 0.04063 -0.46134 0.03711 -0.49305 C 0.03672 -0.50023 0.03659 -0.50763 0.0362 -0.51504 C 0.03581 -0.51921 0.0349 -0.52245 0.03425 -0.52638 C 0.03386 -0.5287 0.0336 -0.53101 0.03334 -0.53333 C 0.03295 -0.53634 0.03295 -0.53912 0.0323 -0.54166 C 0.03191 -0.54375 0.03112 -0.54537 0.03047 -0.54722 C 0.02813 -0.56365 0.03125 -0.54629 0.02761 -0.55717 C 0.02709 -0.55833 0.02709 -0.56041 0.0267 -0.56203 C 0.02422 -0.57245 0.02552 -0.5655 0.02292 -0.57407 C 0.02214 -0.57615 0.02162 -0.57847 0.02097 -0.58078 C 0.02045 -0.5824 0.01967 -0.58402 0.01901 -0.58587 C 0.01836 -0.58796 0.01797 -0.5905 0.01719 -0.59259 C 0.01602 -0.59513 0.01459 -0.59675 0.01342 -0.5993 C 0.01263 -0.60092 0.01198 -0.60254 0.01146 -0.60439 C 0.01081 -0.60648 0.01042 -0.60925 0.00951 -0.61111 C 0.00847 -0.61319 0.00704 -0.61435 0.00573 -0.6162 C 0.00508 -0.61712 0.00443 -0.61851 0.00391 -0.61944 C 0.00118 -0.63379 0.00495 -0.61643 0.00105 -0.628 C -0.00208 -0.63703 0.00287 -0.62962 -0.00273 -0.63634 C -0.00312 -0.63819 -0.00325 -0.63981 -0.00377 -0.64097 C -0.00468 -0.64398 -0.00716 -0.64652 -0.00846 -0.64791 C -0.00885 -0.64976 -0.00898 -0.65162 -0.0095 -0.653 C -0.00989 -0.65439 -0.01119 -0.65486 -0.01132 -0.65648 C -0.0125 -0.66944 -0.01224 -0.68958 -0.01224 -0.7037 L -0.00273 -0.74768 " pathEditMode="relative" rAng="0" ptsTypes="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2599" y="2176463"/>
            <a:ext cx="1709738" cy="2279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61" y="1166336"/>
            <a:ext cx="2466499" cy="3289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21" y="1493044"/>
            <a:ext cx="2221706" cy="2963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2678430"/>
            <a:ext cx="1333024" cy="1777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10301" y="4798219"/>
            <a:ext cx="5046821" cy="137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公司举办全员拔河赛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每个部门都派出身强体壮的大汉参与，立夺冠军，前三名奖励团队微波炉一台、大礼包一份，参与奖每人零跑定制公仔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-324802" y="620554"/>
            <a:ext cx="7508558" cy="748189"/>
          </a:xfrm>
        </p:spPr>
        <p:txBody>
          <a:bodyPr/>
          <a:p>
            <a:r>
              <a:rPr lang="zh-CN" altLang="zh-CN"/>
              <a:t>零跑拔河比赛</a:t>
            </a:r>
            <a:endParaRPr lang="zh-CN" altLang="zh-CN"/>
          </a:p>
        </p:txBody>
      </p:sp>
    </p:spTree>
    <p:custDataLst>
      <p:tags r:id="rId6"/>
    </p:custDataLst>
  </p:cSld>
  <p:clrMapOvr>
    <a:masterClrMapping/>
  </p:clrMapOvr>
  <p:transition spd="slow"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215" y="548640"/>
            <a:ext cx="2948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700">
                <a:sym typeface="+mn-ea"/>
              </a:rPr>
              <a:t>      </a:t>
            </a:r>
            <a:r>
              <a:rPr lang="zh-CN" altLang="en-US" sz="2800" b="1">
                <a:sym typeface="+mn-ea"/>
              </a:rPr>
              <a:t>员工生日会</a:t>
            </a:r>
            <a:endParaRPr lang="zh-CN" altLang="en-US" sz="2800" b="1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745" y="1303655"/>
            <a:ext cx="3380105" cy="2194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11" y="1303496"/>
            <a:ext cx="3768090" cy="2360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3663791"/>
            <a:ext cx="3379470" cy="2183130"/>
          </a:xfrm>
          <a:prstGeom prst="rect">
            <a:avLst/>
          </a:prstGeom>
        </p:spPr>
      </p:pic>
      <p:pic>
        <p:nvPicPr>
          <p:cNvPr id="3" name="图片 2" descr="3b56ce46964bfeba6d01f93c8590cf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34401" y="3761423"/>
            <a:ext cx="3695700" cy="20854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内容占位符 1"/>
          <p:cNvSpPr>
            <a:spLocks noGrp="1"/>
          </p:cNvSpPr>
          <p:nvPr>
            <p:ph idx="4294967295"/>
          </p:nvPr>
        </p:nvSpPr>
        <p:spPr>
          <a:xfrm>
            <a:off x="468313" y="1970485"/>
            <a:ext cx="8229600" cy="339447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</a:rPr>
              <a:t>   热忱欢迎广大优秀实习生</a:t>
            </a:r>
            <a:endParaRPr lang="en-US" sz="3600" b="1" dirty="0" smtClean="0">
              <a:solidFill>
                <a:srgbClr val="FF0000"/>
              </a:solidFill>
              <a:latin typeface="黑体" panose="02010609060101010101" charset="-122"/>
            </a:endParaRPr>
          </a:p>
          <a:p>
            <a:pPr algn="ctr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</a:rPr>
              <a:t>加入零跑汽车有限公司</a:t>
            </a:r>
            <a:endParaRPr lang="en-US" sz="3600" b="1" dirty="0" smtClean="0">
              <a:solidFill>
                <a:srgbClr val="FF0000"/>
              </a:solidFill>
              <a:latin typeface="黑体" panose="02010609060101010101" charset="-122"/>
            </a:endParaRPr>
          </a:p>
          <a:p>
            <a:pPr algn="ctr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</a:rPr>
              <a:t>共创美好未来！</a:t>
            </a:r>
            <a:endParaRPr lang="zh-CN" altLang="en-US" sz="3600" b="1" dirty="0" smtClean="0">
              <a:solidFill>
                <a:srgbClr val="FF0000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49"/>
            <a:ext cx="9144000" cy="5143501"/>
          </a:xfrm>
          <a:prstGeom prst="rect">
            <a:avLst/>
          </a:prstGeom>
        </p:spPr>
      </p:pic>
      <p:sp>
        <p:nvSpPr>
          <p:cNvPr id="25" name="TextBox 4"/>
          <p:cNvSpPr txBox="1"/>
          <p:nvPr/>
        </p:nvSpPr>
        <p:spPr>
          <a:xfrm>
            <a:off x="4661535" y="1779746"/>
            <a:ext cx="4014788" cy="31896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821055" rtl="0" eaLnBrk="1" fontAlgn="auto" latinLnBrk="0" hangingPunct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位于浙江省</a:t>
            </a:r>
            <a:r>
              <a:rPr kumimoji="0" lang="zh-CN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金华市经济技术开发区，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已于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2017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年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3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月开工建设；</a:t>
            </a:r>
            <a:endParaRPr kumimoji="0" lang="en-US" altLang="zh-CN" sz="1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  <a:p>
            <a:pPr marL="0" marR="0" lvl="0" indent="0" algn="just" defTabSz="821055" rtl="0" eaLnBrk="1" fontAlgn="auto" latinLnBrk="0" hangingPunct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4000">
                <a:solidFill>
                  <a:srgbClr val="FFFFFF"/>
                </a:solidFill>
                <a:effectLst/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0" lang="zh-CN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Lantinghei SC Extralight"/>
              </a:rPr>
              <a:t>占地面积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Lantinghei SC Extralight"/>
              </a:rPr>
              <a:t>551</a:t>
            </a:r>
            <a:r>
              <a:rPr kumimoji="0" lang="zh-CN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Extralight"/>
              </a:rPr>
              <a:t>亩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Extralight"/>
              </a:rPr>
              <a:t>，一期年产量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Demibold"/>
              </a:rPr>
              <a:t>5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Extralight"/>
              </a:rPr>
              <a:t>万台（后续可扩展到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Demibold"/>
              </a:rPr>
              <a:t>25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Extralight"/>
              </a:rPr>
              <a:t>万台）</a:t>
            </a:r>
            <a:r>
              <a:rPr kumimoji="0" lang="en-US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Lantinghei SC Extralight"/>
              </a:rPr>
              <a:t>;</a:t>
            </a:r>
            <a:endParaRPr kumimoji="0" lang="zh-CN" altLang="en-US" sz="1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Lantinghei SC Extralight"/>
            </a:endParaRPr>
          </a:p>
          <a:p>
            <a:pPr marL="0" marR="0" lvl="0" indent="0" algn="l" defTabSz="821055" rtl="0" eaLnBrk="1" fontAlgn="auto" latinLnBrk="0" hangingPunct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包含冲压、</a:t>
            </a:r>
            <a:r>
              <a:rPr kumimoji="0" lang="zh-CN" altLang="en-US" sz="120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焊接</a:t>
            </a:r>
            <a:r>
              <a:rPr kumimoji="0" lang="zh-CN" altLang="zh-CN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、涂装、总装及三电</a:t>
            </a: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五大生产线；</a:t>
            </a:r>
            <a:endParaRPr kumimoji="0" lang="en-US" altLang="zh-CN" sz="1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Helvetica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平台化、标准化、高质量、高效率的精益制造系统；</a:t>
            </a:r>
            <a:endParaRPr kumimoji="0" lang="en-US" altLang="zh-CN" sz="1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Helvetica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设备选型均采用国际一流品牌，建设世界级的智能化汽车工厂；</a:t>
            </a:r>
            <a:endParaRPr kumimoji="0" lang="zh-CN" altLang="en-US" sz="12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Helvetica"/>
              <a:sym typeface="Helvetica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340762" y="4282424"/>
            <a:ext cx="646256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1055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冲压车间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：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采用自动连续高效冲压流水线，机器人输送，实现全面自动化生产。</a:t>
            </a:r>
            <a:endParaRPr kumimoji="0" lang="en-US" altLang="zh-CN" sz="1200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焊装车间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：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采用</a:t>
            </a:r>
            <a:r>
              <a:rPr kumimoji="0" lang="en-US" altLang="zh-CN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75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套自动机器人，保证高效、高精度。</a:t>
            </a:r>
            <a:endParaRPr kumimoji="0" lang="en-US" altLang="zh-CN" sz="1200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涂装车间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：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采用国际一流、国内最先进的水性漆高环保工艺，配备进口机器人达数十套。</a:t>
            </a:r>
            <a:endParaRPr kumimoji="0" lang="en-US" altLang="zh-CN" sz="1200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总装车间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：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采用进口机器人涂胶、安东系统、</a:t>
            </a:r>
            <a:r>
              <a:rPr kumimoji="0" lang="en-US" altLang="zh-CN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MAS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系统及进口检测设备。</a:t>
            </a:r>
            <a:endParaRPr kumimoji="0" lang="en-US" altLang="zh-CN" sz="1200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  <a:p>
            <a:pPr marL="0" marR="0" lvl="0" indent="0" algn="l" defTabSz="821055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三电车间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/>
                <a:sym typeface="Helvetica"/>
              </a:rPr>
              <a:t>：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电机电控、电池</a:t>
            </a:r>
            <a:r>
              <a:rPr kumimoji="0" lang="en-US" altLang="zh-CN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PACK</a:t>
            </a:r>
            <a:r>
              <a:rPr kumimoji="0" lang="zh-CN" altLang="en-US" sz="12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rPr>
              <a:t>采用自动化单体设备生产，全封闭洁净车间生产。</a:t>
            </a:r>
            <a:endParaRPr kumimoji="0" lang="zh-CN" altLang="en-US" sz="1200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6" y="4380651"/>
            <a:ext cx="507779" cy="5077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6" y="5105721"/>
            <a:ext cx="507779" cy="50777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75418" y="2143024"/>
            <a:ext cx="2944640" cy="1968805"/>
          </a:xfrm>
          <a:prstGeom prst="rect">
            <a:avLst/>
          </a:prstGeom>
          <a:solidFill>
            <a:srgbClr val="45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" y="1875949"/>
            <a:ext cx="3838099" cy="233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三角形 31"/>
          <p:cNvSpPr/>
          <p:nvPr/>
        </p:nvSpPr>
        <p:spPr>
          <a:xfrm rot="5400000">
            <a:off x="4348657" y="2282693"/>
            <a:ext cx="160971" cy="111943"/>
          </a:xfrm>
          <a:prstGeom prst="triangle">
            <a:avLst/>
          </a:prstGeom>
          <a:gradFill>
            <a:gsLst>
              <a:gs pos="100000">
                <a:srgbClr val="00BBDC"/>
              </a:gs>
              <a:gs pos="0">
                <a:srgbClr val="00BBDC">
                  <a:lumMod val="80000"/>
                  <a:lumOff val="2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4736" y="1768588"/>
            <a:ext cx="5994000" cy="10800"/>
          </a:xfrm>
          <a:prstGeom prst="rect">
            <a:avLst/>
          </a:prstGeom>
          <a:gradFill>
            <a:gsLst>
              <a:gs pos="0">
                <a:srgbClr val="3B4353"/>
              </a:gs>
              <a:gs pos="100000">
                <a:srgbClr val="00BBDC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9" name="图片 18" descr="图片包含 游戏机, 画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672" y="998730"/>
            <a:ext cx="1573295" cy="50383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6033" y="1271671"/>
            <a:ext cx="4676073" cy="713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3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智能化生产基地</a:t>
            </a:r>
            <a:r>
              <a:rPr kumimoji="0" lang="en-US" altLang="zh-CN" sz="2100" b="1" i="0" u="none" strike="noStrike" kern="1200" cap="none" spc="3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kumimoji="0" lang="zh-CN" altLang="en-US" sz="2100" b="1" i="0" u="none" strike="noStrike" kern="1200" cap="none" spc="3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零跑金华</a:t>
            </a:r>
            <a:r>
              <a:rPr kumimoji="0" lang="en-US" altLang="zh-CN" sz="2100" b="1" i="0" u="none" strike="noStrike" kern="1200" cap="none" spc="3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kumimoji="0" lang="zh-CN" altLang="en-US" sz="2100" b="1" i="0" u="none" strike="noStrike" kern="1200" cap="none" spc="30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工厂</a:t>
            </a:r>
            <a:endParaRPr kumimoji="0" lang="zh-CN" altLang="en-US" sz="2100" b="1" i="0" u="none" strike="noStrike" kern="1200" cap="none" spc="30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图片包含 游戏机, 画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922" y="1093980"/>
            <a:ext cx="1573295" cy="503833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内容占位符 1"/>
          <p:cNvSpPr>
            <a:spLocks noGrp="1"/>
          </p:cNvSpPr>
          <p:nvPr>
            <p:ph idx="4294967295"/>
          </p:nvPr>
        </p:nvSpPr>
        <p:spPr>
          <a:xfrm>
            <a:off x="457200" y="1830229"/>
            <a:ext cx="8229600" cy="39843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1800" dirty="0" smtClean="0">
                <a:solidFill>
                  <a:srgbClr val="1818FF"/>
                </a:solidFill>
                <a:latin typeface="DFKai-SB" panose="03000509000000000000" charset="-120"/>
              </a:rPr>
              <a:t>薪资、福利及个人发展</a:t>
            </a:r>
            <a:endParaRPr lang="zh-CN" altLang="en-US" sz="1800" dirty="0" smtClean="0">
              <a:solidFill>
                <a:srgbClr val="1818FF"/>
              </a:solidFill>
              <a:latin typeface="DFKai-SB" panose="03000509000000000000" charset="-12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1575" dirty="0" smtClean="0">
                <a:solidFill>
                  <a:srgbClr val="1818FF"/>
                </a:solidFill>
                <a:latin typeface="DFKai-SB" panose="03000509000000000000" charset="-120"/>
                <a:ea typeface="Microsoft JhengHei" panose="020B0604030504040204" charset="-120"/>
                <a:cs typeface="Microsoft JhengHei" panose="020B0604030504040204" charset="-120"/>
              </a:rPr>
              <a:t>员工全薪</a:t>
            </a:r>
            <a:r>
              <a:rPr lang="zh-CN" altLang="en-US" sz="1575" dirty="0" smtClean="0">
                <a:solidFill>
                  <a:srgbClr val="1818FF"/>
                </a:solidFill>
                <a:latin typeface="DFKai-SB" panose="03000509000000000000" charset="-120"/>
              </a:rPr>
              <a:t>按各岗位及各职责定薪</a:t>
            </a:r>
            <a:r>
              <a:rPr lang="zh-TW" altLang="en-US" sz="1575" dirty="0" smtClean="0">
                <a:solidFill>
                  <a:srgbClr val="1818FF"/>
                </a:solidFill>
                <a:latin typeface="DFKai-SB" panose="03000509000000000000" charset="-120"/>
                <a:ea typeface="Microsoft JhengHei" panose="020B0604030504040204" charset="-120"/>
                <a:cs typeface="Microsoft JhengHei" panose="020B0604030504040204" charset="-120"/>
              </a:rPr>
              <a:t>：</a:t>
            </a:r>
            <a:endParaRPr lang="zh-TW" altLang="en-US" sz="1575" dirty="0" smtClean="0">
              <a:solidFill>
                <a:srgbClr val="1818FF"/>
              </a:solidFill>
              <a:latin typeface="DFKai-SB" panose="03000509000000000000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1575" dirty="0" smtClean="0"/>
              <a:t>综合薪资：</a:t>
            </a: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1575" dirty="0" smtClean="0"/>
              <a:t> </a:t>
            </a:r>
            <a:r>
              <a:rPr lang="en-US" altLang="zh-CN" sz="1575" dirty="0" smtClean="0"/>
              <a:t>              </a:t>
            </a: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1575" dirty="0" smtClean="0"/>
              <a:t> </a:t>
            </a:r>
            <a:r>
              <a:rPr lang="en-US" altLang="zh-CN" sz="1575" dirty="0" smtClean="0"/>
              <a:t>                </a:t>
            </a:r>
            <a:r>
              <a:rPr lang="zh-CN" altLang="en-US" sz="1575" dirty="0" smtClean="0"/>
              <a:t>综合月薪：</a:t>
            </a:r>
            <a:r>
              <a:rPr lang="en-US" altLang="zh-CN" sz="1575" dirty="0" smtClean="0"/>
              <a:t>5000</a:t>
            </a:r>
            <a:r>
              <a:rPr lang="zh-CN" altLang="en-US" sz="1575" dirty="0" smtClean="0"/>
              <a:t>元</a:t>
            </a:r>
            <a:r>
              <a:rPr lang="en-US" altLang="zh-CN" sz="1575" dirty="0" smtClean="0"/>
              <a:t>/</a:t>
            </a:r>
            <a:r>
              <a:rPr lang="zh-CN" altLang="en-US" sz="1575" dirty="0" smtClean="0"/>
              <a:t>月</a:t>
            </a:r>
            <a:r>
              <a:rPr lang="en-US" altLang="zh-CN" sz="1575" dirty="0" smtClean="0"/>
              <a:t>--6500</a:t>
            </a:r>
            <a:r>
              <a:rPr lang="zh-CN" altLang="en-US" sz="1575" dirty="0" smtClean="0"/>
              <a:t>元</a:t>
            </a:r>
            <a:r>
              <a:rPr lang="en-US" altLang="zh-CN" sz="1575" dirty="0" smtClean="0"/>
              <a:t>/</a:t>
            </a:r>
            <a:r>
              <a:rPr lang="zh-CN" altLang="en-US" sz="1575" dirty="0" smtClean="0"/>
              <a:t>月</a:t>
            </a: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1575" dirty="0" smtClean="0"/>
              <a:t> </a:t>
            </a:r>
            <a:r>
              <a:rPr lang="en-US" altLang="zh-CN" sz="1575" dirty="0" smtClean="0"/>
              <a:t>               </a:t>
            </a:r>
            <a:r>
              <a:rPr lang="zh-CN" altLang="en-US" sz="1575" dirty="0" smtClean="0"/>
              <a:t>拿到毕业证，直接转正，缴纳五险一金。</a:t>
            </a: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zh-CN" altLang="en-US" sz="1575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sz="1575" dirty="0" smtClean="0"/>
              <a:t>                  </a:t>
            </a:r>
            <a:r>
              <a:rPr lang="zh-CN" altLang="en-US" sz="1575" dirty="0" smtClean="0"/>
              <a:t>班组聚餐，节假日礼品等等福利</a:t>
            </a:r>
            <a:r>
              <a:rPr lang="en-US" altLang="zh-CN" sz="1575" dirty="0" smtClean="0"/>
              <a:t>..........</a:t>
            </a:r>
            <a:endParaRPr lang="zh-CN" altLang="en-US" sz="1575" dirty="0" smtClean="0"/>
          </a:p>
          <a:p>
            <a:pPr marL="0" indent="0" eaLnBrk="1" hangingPunct="1">
              <a:buNone/>
            </a:pPr>
            <a:endParaRPr lang="zh-CN" altLang="en-US" sz="1800" dirty="0" smtClean="0"/>
          </a:p>
          <a:p>
            <a:pPr eaLnBrk="1" hangingPunct="1"/>
            <a:endParaRPr lang="zh-TW" altLang="en-US" sz="1800" dirty="0" smtClean="0">
              <a:latin typeface="DFKai-SB" panose="03000509000000000000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DFKai-SB" panose="03000509000000000000" charset="-120"/>
                <a:ea typeface="宋体" panose="02010600030101010101" pitchFamily="2" charset="-122"/>
              </a:rPr>
              <a:t>。</a:t>
            </a:r>
            <a:endParaRPr lang="en-US" altLang="zh-CN" sz="1800" dirty="0" smtClean="0">
              <a:latin typeface="DFKai-SB" panose="03000509000000000000" charset="-120"/>
              <a:ea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1800" dirty="0" smtClean="0">
              <a:latin typeface="DFKai-SB" panose="03000509000000000000" charset="-120"/>
              <a:ea typeface="宋体" panose="02010600030101010101" pitchFamily="2" charset="-122"/>
            </a:endParaRPr>
          </a:p>
          <a:p>
            <a:pPr marL="0" indent="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1575" dirty="0" smtClean="0">
              <a:solidFill>
                <a:srgbClr val="1818FF"/>
              </a:solidFill>
              <a:latin typeface="DFKai-SB" panose="03000509000000000000" charset="-120"/>
            </a:endParaRPr>
          </a:p>
        </p:txBody>
      </p:sp>
      <p:pic>
        <p:nvPicPr>
          <p:cNvPr id="52226" name="标题 2"/>
          <p:cNvPicPr>
            <a:picLocks noGrp="1" noChangeArrowheads="1"/>
          </p:cNvPicPr>
          <p:nvPr>
            <p:ph type="title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71450" y="1058466"/>
            <a:ext cx="8521304" cy="869156"/>
          </a:xfrm>
        </p:spPr>
      </p:pic>
      <p:pic>
        <p:nvPicPr>
          <p:cNvPr id="7" name="图片 6" descr="图片包含 游戏机, 画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72" y="998730"/>
            <a:ext cx="1573295" cy="50383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14436" y="1830705"/>
            <a:ext cx="3878580" cy="31442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内容占位符 1"/>
          <p:cNvSpPr>
            <a:spLocks noGrp="1"/>
          </p:cNvSpPr>
          <p:nvPr>
            <p:ph idx="4294967295"/>
          </p:nvPr>
        </p:nvSpPr>
        <p:spPr>
          <a:xfrm>
            <a:off x="457200" y="1968341"/>
            <a:ext cx="8229600" cy="3726180"/>
          </a:xfrm>
        </p:spPr>
        <p:txBody>
          <a:bodyPr/>
          <a:lstStyle/>
          <a:p>
            <a:pPr eaLnBrk="1" hangingPunct="1"/>
            <a:r>
              <a:rPr lang="zh-CN" altLang="en-US" sz="1575" dirty="0" smtClean="0">
                <a:solidFill>
                  <a:srgbClr val="1818FF"/>
                </a:solidFill>
                <a:latin typeface="DFKai-SB" panose="03000509000000000000" charset="-120"/>
              </a:rPr>
              <a:t>食宿</a:t>
            </a:r>
            <a:endParaRPr lang="zh-CN" altLang="en-US" sz="1575" dirty="0" smtClean="0">
              <a:solidFill>
                <a:srgbClr val="1818FF"/>
              </a:solidFill>
              <a:latin typeface="DFKai-SB" panose="03000509000000000000" charset="-12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575" dirty="0" smtClean="0">
                <a:latin typeface="黑体" panose="02010609060101010101" charset="-122"/>
              </a:rPr>
              <a:t>住宿：</a:t>
            </a:r>
            <a:r>
              <a:rPr lang="zh-TW" altLang="en-US" sz="1575" dirty="0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提供</a:t>
            </a:r>
            <a:r>
              <a:rPr lang="zh-CN" altLang="en-US" sz="1575" dirty="0" smtClean="0">
                <a:latin typeface="黑体" panose="02010609060101010101" charset="-122"/>
              </a:rPr>
              <a:t>免費</a:t>
            </a:r>
            <a:r>
              <a:rPr lang="zh-TW" altLang="en-US" sz="1575" dirty="0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住宿</a:t>
            </a:r>
            <a:r>
              <a:rPr lang="zh-CN" altLang="en-US" sz="1575" dirty="0" smtClean="0">
                <a:latin typeface="黑体" panose="02010609060101010101" charset="-122"/>
              </a:rPr>
              <a:t>，水电费自理。公寓型，</a:t>
            </a:r>
            <a:r>
              <a:rPr lang="en-US" sz="1575" dirty="0" err="1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宿舍</a:t>
            </a:r>
            <a:r>
              <a:rPr lang="zh-CN" altLang="en-US" sz="1575" dirty="0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免费提供无线网络，</a:t>
            </a:r>
            <a:r>
              <a:rPr lang="en-US" sz="1575" dirty="0" err="1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设有</a:t>
            </a:r>
            <a:r>
              <a:rPr lang="zh-TW" altLang="en-US" sz="1575" dirty="0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空调、洗衣机、风扇、热水器、</a:t>
            </a:r>
            <a:r>
              <a:rPr lang="zh-CN" altLang="en-US" sz="1575" dirty="0" smtClean="0">
                <a:latin typeface="黑体" panose="02010609060101010101" charset="-122"/>
              </a:rPr>
              <a:t>个人储物柜，开水机便利员工生活。保安</a:t>
            </a:r>
            <a:r>
              <a:rPr lang="en-US" altLang="zh-CN" sz="1575" dirty="0" smtClean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24</a:t>
            </a:r>
            <a:r>
              <a:rPr lang="zh-CN" altLang="en-US" sz="1575" dirty="0" smtClean="0">
                <a:latin typeface="黑体" panose="02010609060101010101" charset="-122"/>
              </a:rPr>
              <a:t>小时站岗巡逻以保证员工人身与财产安全。</a:t>
            </a:r>
            <a:endParaRPr lang="en-US" altLang="zh-CN" sz="1575" dirty="0" smtClean="0">
              <a:latin typeface="黑体" panose="02010609060101010101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sz="1575" dirty="0" smtClean="0">
              <a:latin typeface="黑体" panose="02010609060101010101" charset="-122"/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sz="1575" dirty="0" smtClean="0">
              <a:latin typeface="黑体" panose="02010609060101010101" charset="-122"/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zh-TW" altLang="en-US" sz="1575" dirty="0" smtClean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53250" name="标题 2"/>
          <p:cNvPicPr>
            <a:picLocks noGrp="1" noChangeArrowheads="1"/>
          </p:cNvPicPr>
          <p:nvPr>
            <p:ph type="title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71450" y="1058466"/>
            <a:ext cx="8521304" cy="869156"/>
          </a:xfrm>
        </p:spPr>
      </p:pic>
      <p:pic>
        <p:nvPicPr>
          <p:cNvPr id="7" name="图片 6" descr="图片包含 游戏机, 画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72" y="998730"/>
            <a:ext cx="1573295" cy="503833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9" name="图片 8" descr="d06368cf91a63b40eecb4b228aced2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" y="3496151"/>
            <a:ext cx="2336852" cy="1755000"/>
          </a:xfrm>
          <a:prstGeom prst="rect">
            <a:avLst/>
          </a:prstGeom>
        </p:spPr>
      </p:pic>
      <p:pic>
        <p:nvPicPr>
          <p:cNvPr id="8" name="图片 7" descr="025d3b70bc6a242709cdd7ba08952e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2341" y="3563303"/>
            <a:ext cx="1623536" cy="1620203"/>
          </a:xfrm>
          <a:prstGeom prst="rect">
            <a:avLst/>
          </a:prstGeom>
        </p:spPr>
      </p:pic>
      <p:pic>
        <p:nvPicPr>
          <p:cNvPr id="10" name="图片 9" descr="3aac9790c516551b2f12ded604eb6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90" y="3562826"/>
            <a:ext cx="1359218" cy="1620679"/>
          </a:xfrm>
          <a:prstGeom prst="rect">
            <a:avLst/>
          </a:prstGeom>
        </p:spPr>
      </p:pic>
      <p:pic>
        <p:nvPicPr>
          <p:cNvPr id="2" name="图片 1" descr="ea2cfc2b9e4a47753b5b4e52834252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520" y="3563779"/>
            <a:ext cx="1667828" cy="16202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9118" y="173736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ym typeface="+mn-ea"/>
              </a:rPr>
              <a:t>伙食：提供餐补</a:t>
            </a:r>
            <a:r>
              <a:rPr lang="zh-CN" altLang="en-US" sz="1575" dirty="0" smtClean="0">
                <a:sym typeface="+mn-ea"/>
              </a:rPr>
              <a:t>；</a:t>
            </a:r>
            <a:endParaRPr lang="zh-CN" altLang="en-US" sz="1575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1934" y="2607945"/>
            <a:ext cx="4050030" cy="2842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070" y="2180273"/>
            <a:ext cx="4572000" cy="40100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8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员工食堂</a:t>
            </a:r>
            <a:endParaRPr lang="zh-CN" altLang="en-US" sz="1800" b="1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6" name="图片 5" descr="微信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74845" y="2581275"/>
            <a:ext cx="4349591" cy="28694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86000" y="3290888"/>
            <a:ext cx="4572000" cy="106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食堂超市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2490" y="2082641"/>
            <a:ext cx="314182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highlight>
                  <a:srgbClr val="FFFF00"/>
                </a:highlight>
              </a:rPr>
              <a:t>食堂超市</a:t>
            </a:r>
            <a:endParaRPr lang="zh-CN" altLang="en-US" sz="2100" b="1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857225" y="1142984"/>
            <a:ext cx="7000875" cy="540544"/>
          </a:xfrm>
          <a:prstGeom prst="rect">
            <a:avLst/>
          </a:prstGeom>
        </p:spPr>
        <p:txBody>
          <a:bodyPr/>
          <a:lstStyle/>
          <a:p>
            <a:r>
              <a:rPr lang="zh-CN" altLang="en-US" sz="3975" b="1" dirty="0" smtClean="0">
                <a:latin typeface="Centaur" pitchFamily="18" charset="0"/>
                <a:ea typeface="华文中宋" panose="02010600040101010101" charset="-122"/>
              </a:rPr>
              <a:t>工作环境展示</a:t>
            </a:r>
            <a:endParaRPr lang="zh-CN" altLang="en-US" sz="3975" b="1" dirty="0" smtClean="0">
              <a:latin typeface="Centaur" pitchFamily="18" charset="0"/>
              <a:ea typeface="华文中宋" panose="02010600040101010101" charset="-122"/>
            </a:endParaRPr>
          </a:p>
        </p:txBody>
      </p:sp>
      <p:pic>
        <p:nvPicPr>
          <p:cNvPr id="6" name="图片 5" descr="C:\Users\win10\AppData\Local\Temp\WeChat Files\300597216557587193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0949" y="1809940"/>
            <a:ext cx="3955733" cy="29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C:\Users\win10\AppData\Local\Temp\WeChat Files\8689856716779327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433" y="2905439"/>
            <a:ext cx="3955733" cy="29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图片包含 游戏机, 画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672" y="998730"/>
            <a:ext cx="1573295" cy="503833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1071565" y="1107282"/>
            <a:ext cx="7000875" cy="540544"/>
          </a:xfrm>
          <a:prstGeom prst="rect">
            <a:avLst/>
          </a:prstGeom>
        </p:spPr>
        <p:txBody>
          <a:bodyPr/>
          <a:lstStyle/>
          <a:p>
            <a:r>
              <a:rPr lang="zh-CN" altLang="en-US" sz="3975" b="1" dirty="0" smtClean="0">
                <a:latin typeface="Centaur" pitchFamily="18" charset="0"/>
                <a:ea typeface="华文中宋" panose="02010600040101010101" charset="-122"/>
              </a:rPr>
              <a:t>工作环境展示</a:t>
            </a:r>
            <a:endParaRPr lang="zh-CN" altLang="en-US" sz="3975" b="1" dirty="0" smtClean="0">
              <a:latin typeface="Centaur" pitchFamily="18" charset="0"/>
              <a:ea typeface="华文中宋" panose="02010600040101010101" charset="-122"/>
            </a:endParaRPr>
          </a:p>
        </p:txBody>
      </p:sp>
      <p:pic>
        <p:nvPicPr>
          <p:cNvPr id="12" name="图片 11" descr="C:\Users\win10\AppData\Local\Temp\1553158363(1)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2540" y="1725287"/>
            <a:ext cx="4171950" cy="25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C:\Users\win10\AppData\Local\Temp\1553158561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260" y="3342896"/>
            <a:ext cx="3955733" cy="26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图片包含 游戏机, 画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672" y="998730"/>
            <a:ext cx="1573295" cy="503833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宿舍环境</a:t>
            </a:r>
            <a:endParaRPr lang="zh-CN" altLang="en-US"/>
          </a:p>
        </p:txBody>
      </p:sp>
      <p:pic>
        <p:nvPicPr>
          <p:cNvPr id="4" name="图片 3" descr="e9d4d6499fc811e33a304a00041ad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442720"/>
            <a:ext cx="2159635" cy="2161540"/>
          </a:xfrm>
          <a:prstGeom prst="rect">
            <a:avLst/>
          </a:prstGeom>
        </p:spPr>
      </p:pic>
      <p:pic>
        <p:nvPicPr>
          <p:cNvPr id="5" name="图片 4" descr="b941274779b74345c82200088deb86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3973830"/>
            <a:ext cx="2682240" cy="2047875"/>
          </a:xfrm>
          <a:prstGeom prst="rect">
            <a:avLst/>
          </a:prstGeom>
        </p:spPr>
      </p:pic>
      <p:pic>
        <p:nvPicPr>
          <p:cNvPr id="7" name="图片 6" descr="02c35174b9ec540693ef4c94885e5b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65" y="1417320"/>
            <a:ext cx="2047240" cy="2227580"/>
          </a:xfrm>
          <a:prstGeom prst="rect">
            <a:avLst/>
          </a:prstGeom>
        </p:spPr>
      </p:pic>
      <p:pic>
        <p:nvPicPr>
          <p:cNvPr id="8" name="图片 7" descr="025d3b70bc6a242709cdd7ba08952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421765"/>
            <a:ext cx="2399665" cy="2223135"/>
          </a:xfrm>
          <a:prstGeom prst="rect">
            <a:avLst/>
          </a:prstGeom>
        </p:spPr>
      </p:pic>
      <p:pic>
        <p:nvPicPr>
          <p:cNvPr id="9" name="图片 8" descr="ea2cfc2b9e4a47753b5b4e52834252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55" y="3974465"/>
            <a:ext cx="2426335" cy="2153920"/>
          </a:xfrm>
          <a:prstGeom prst="rect">
            <a:avLst/>
          </a:prstGeom>
        </p:spPr>
      </p:pic>
      <p:pic>
        <p:nvPicPr>
          <p:cNvPr id="10" name="图片 9" descr="3aac9790c516551b2f12ded604eb6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435" y="1417320"/>
            <a:ext cx="1486535" cy="22345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40743" y="4170521"/>
            <a:ext cx="2786539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宽敞明亮</a:t>
            </a:r>
            <a:r>
              <a:rPr lang="en-US" altLang="zh-CN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6-8</a:t>
            </a:r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人间 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上下班均有班车接送  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热水器   独立洗衣机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独立卫生间及洗澡间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每层均有免费热水机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宿舍外有多个篮球场</a:t>
            </a:r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1060" y="4170680"/>
            <a:ext cx="4572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宽敞明亮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6-8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人间 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上下班均有班车接送  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热水器   独立洗衣机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独立卫生间及洗澡间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每层均有免费热水机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宿舍外有多个篮球场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 advClick="0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169" y="1814989"/>
            <a:ext cx="2255996" cy="16925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56" y="1636871"/>
            <a:ext cx="2381250" cy="17864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9" y="3973830"/>
            <a:ext cx="2261235" cy="1696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956" y="3836194"/>
            <a:ext cx="2381726" cy="17864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385" y="1782604"/>
            <a:ext cx="3496151" cy="25922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24163" y="4491038"/>
            <a:ext cx="349615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冠军：每人一双名牌篮球鞋+冠军锦旗+冠军杯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亚军：每人一套篮球装备+亚军锦旗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季军：每人一枚运动手环+季军锦旗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参与奖品:大礼包一份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99098" y="857250"/>
            <a:ext cx="7423785" cy="779621"/>
          </a:xfrm>
        </p:spPr>
        <p:txBody>
          <a:bodyPr/>
          <a:p>
            <a:pPr algn="l"/>
            <a:r>
              <a:rPr lang="en-US" altLang="zh-CN" sz="3000"/>
              <a:t>“</a:t>
            </a:r>
            <a:r>
              <a:rPr lang="zh-CN" altLang="en-US" sz="3000"/>
              <a:t>零跑杯</a:t>
            </a:r>
            <a:r>
              <a:rPr lang="en-US" altLang="zh-CN" sz="3000"/>
              <a:t>”</a:t>
            </a:r>
            <a:r>
              <a:rPr lang="zh-CN" altLang="en-US" sz="3000"/>
              <a:t>篮球赛</a:t>
            </a:r>
            <a:endParaRPr lang="zh-CN" altLang="en-US" sz="3000"/>
          </a:p>
        </p:txBody>
      </p:sp>
    </p:spTree>
    <p:custDataLst>
      <p:tags r:id="rId7"/>
    </p:custDataLst>
  </p:cSld>
  <p:clrMapOvr>
    <a:masterClrMapping/>
  </p:clrMapOvr>
  <p:transition spd="slow" advClick="0" advTm="0">
    <p:random/>
  </p:transition>
</p:sld>
</file>

<file path=ppt/tags/tag1.xml><?xml version="1.0" encoding="utf-8"?>
<p:tagLst xmlns:p="http://schemas.openxmlformats.org/presentationml/2006/main">
  <p:tag name="KSO_WM_UNIT_PLACING_PICTURE_USER_VIEWPORT" val="{&quot;height&quot;:7449,&quot;width&quot;:5685}"/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7449,&quot;width&quot;:5685}"/>
</p:tagLst>
</file>

<file path=ppt/tags/tag11.xml><?xml version="1.0" encoding="utf-8"?>
<p:tagLst xmlns:p="http://schemas.openxmlformats.org/presentationml/2006/main">
  <p:tag name="KSO_WM_UNIT_PLACING_PICTURE_USER_VIEWPORT" val="{&quot;height&quot;:5035,&quot;width&quot;:7591}"/>
</p:tagLst>
</file>

<file path=ppt/tags/tag12.xml><?xml version="1.0" encoding="utf-8"?>
<p:tagLst xmlns:p="http://schemas.openxmlformats.org/presentationml/2006/main">
  <p:tag name="COMMONDATA" val="eyJoZGlkIjoiODVmNTg2ZjRlOTJlYWNiYjg4NTA2OWRlN2JmZjc5ZjMifQ=="/>
  <p:tag name="KSO_WPP_MARK_KEY" val="fcfc505e-8704-41b2-a2a8-baa06085f0b9"/>
</p:tagLst>
</file>

<file path=ppt/tags/tag2.xml><?xml version="1.0" encoding="utf-8"?>
<p:tagLst xmlns:p="http://schemas.openxmlformats.org/presentationml/2006/main">
  <p:tag name="KSO_WM_UNIT_PLACING_PICTURE_USER_VIEWPORT" val="{&quot;height&quot;:3402,&quot;width&quot;:3409}"/>
</p:tagLst>
</file>

<file path=ppt/tags/tag3.xml><?xml version="1.0" encoding="utf-8"?>
<p:tagLst xmlns:p="http://schemas.openxmlformats.org/presentationml/2006/main">
  <p:tag name="KSO_WM_UNIT_PLACING_PICTURE_USER_VIEWPORT" val="{&quot;height&quot;:7962,&quot;width&quot;:17185}"/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10800,&quot;width&quot;:8100}"/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WPS 演示</Application>
  <PresentationFormat/>
  <Paragraphs>87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Microsoft YaHei UI Light</vt:lpstr>
      <vt:lpstr>微软雅黑</vt:lpstr>
      <vt:lpstr>Helvetica</vt:lpstr>
      <vt:lpstr>Lantinghei SC Extralight</vt:lpstr>
      <vt:lpstr>Lantinghei SC Demibold</vt:lpstr>
      <vt:lpstr>等线</vt:lpstr>
      <vt:lpstr>DFKai-SB</vt:lpstr>
      <vt:lpstr>MingLiU-ExtB</vt:lpstr>
      <vt:lpstr>Microsoft JhengHei</vt:lpstr>
      <vt:lpstr>黑体</vt:lpstr>
      <vt:lpstr>Centaur</vt:lpstr>
      <vt:lpstr>Segoe Print</vt:lpstr>
      <vt:lpstr>华文中宋</vt:lpstr>
      <vt:lpstr>Wingdings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工作环境展示</vt:lpstr>
      <vt:lpstr>工作环境展示</vt:lpstr>
      <vt:lpstr>宿舍环境</vt:lpstr>
      <vt:lpstr>“零跑杯”篮球赛</vt:lpstr>
      <vt:lpstr>零跑拔河比赛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xuna</dc:creator>
  <cp:lastModifiedBy>馬鴻博</cp:lastModifiedBy>
  <cp:revision>3</cp:revision>
  <dcterms:created xsi:type="dcterms:W3CDTF">2023-06-15T11:06:00Z</dcterms:created>
  <dcterms:modified xsi:type="dcterms:W3CDTF">2025-12-25T10:09:20Z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080D9D21E98F4C6DB42E56BB3D410A18_12</vt:lpwstr>
  </property>
</Properties>
</file>